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  <p:sldId id="3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4005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https://www.quora.com/Why-dont-we-initialize-the-weights-of-a-neural-network-to-zero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1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complicada e nos remete ao conhecido compromisso entre velocidade de convergência e estabilidade/precisão.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uma variação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hiperparâmetros necessários,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  <a:blipFill>
                <a:blip r:embed="rId2"/>
                <a:stretch>
                  <a:fillRect l="-1284" t="-2300" r="-1712" b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137719" y="4845601"/>
            <a:ext cx="2018769" cy="2012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827724" y="4827993"/>
            <a:ext cx="2036156" cy="20300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38909" y="5566205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termo</a:t>
                </a:r>
                <a:r>
                  <a:rPr lang="pt-BR" dirty="0"/>
                  <a:t> </a:t>
                </a:r>
                <a:r>
                  <a:rPr lang="pt-BR" b="1" i="1" dirty="0"/>
                  <a:t>momento</a:t>
                </a:r>
                <a:r>
                  <a:rPr lang="pt-BR" dirty="0"/>
                  <a:t> é adicionado à equação de atualização dos pesos para trazer </a:t>
                </a:r>
                <a:r>
                  <a:rPr lang="pt-BR" b="1" i="1" dirty="0"/>
                  <a:t>informação de gradientes anteriores acumulados </a:t>
                </a:r>
                <a:r>
                  <a:rPr lang="pt-BR" dirty="0"/>
                  <a:t>ao seu ajuste.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tem o potencial de melhorar a 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com o </a:t>
                </a:r>
                <a:r>
                  <a:rPr lang="pt-BR" b="1" i="1" dirty="0"/>
                  <a:t>termo momento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velocidade</a:t>
                </a:r>
                <a:r>
                  <a:rPr lang="pt-BR" dirty="0"/>
                  <a:t>, a qual é atualizada da seguinte forma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coeficiente de momento</a:t>
                </a:r>
                <a:r>
                  <a:rPr lang="pt-BR" dirty="0"/>
                  <a:t> e determina com que rapidez as contribuições de gradientes anteriores decaem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Momento</a:t>
                </a:r>
                <a:r>
                  <a:rPr lang="pt-BR" dirty="0"/>
                  <a:t> em física é 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No algoritmo do momento, 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momento da partícula.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momento adiciona 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aponta na mesma direção por várias iterações, o termo aumenta o tamanho dos passos dados em direção ao mínimo.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muda de direção a cada nova iteração, o termo momento suaviza as variações.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adicional funciona como um fator de correção que pode aumentar, em alguns casos, a velocidade de convergência do algoritmo.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um conjunto de métodos com mecanismos capazes de modificá-lo dinamicamente.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passo é ajustado de acordo com o desempenho da rede e, além disso, pode-se ter passos diferentes para cada peso do modelo, os quais são atualizados de forma independente.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populares 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desaparecimento e explosão dos gradientes).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diferentes. </a:t>
            </a:r>
          </a:p>
          <a:p>
            <a:r>
              <a:rPr lang="pt-BR" dirty="0"/>
              <a:t>Isso,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7958" y="6550223"/>
            <a:ext cx="3994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3"/>
              </a:rPr>
              <a:t>https://www.deeplearning.ai/ai-notes/initialization/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</a:p>
          <a:p>
            <a:r>
              <a:rPr lang="pt-BR" dirty="0"/>
              <a:t>A 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como a tangente hiperbólica e a função logística) a operarem numa região de saturação, comprometendo a convergência do algoritmo.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outro lado, pesos de magnitude muita reduzida podem reduzir drasticamente o aprendizado das redes neurais.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heurísticas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/>
                  <a:t>termos de 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se mostra bastante eficiente na maioria dos casos.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  <a:blipFill rotWithShape="0">
                <a:blip r:embed="rId3"/>
                <a:stretch>
                  <a:fillRect l="-884" t="-2421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99690"/>
                  </p:ext>
                </p:extLst>
              </p:nvPr>
            </p:nvGraphicFramePr>
            <p:xfrm>
              <a:off x="838200" y="2579851"/>
              <a:ext cx="11036474" cy="30735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7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Nenhuma,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ReLU</a:t>
                          </a:r>
                          <a:r>
                            <a:rPr lang="pt-BR" sz="1600" baseline="0" dirty="0"/>
                            <a:t> e variantes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99690"/>
                  </p:ext>
                </p:extLst>
              </p:nvPr>
            </p:nvGraphicFramePr>
            <p:xfrm>
              <a:off x="838200" y="2579851"/>
              <a:ext cx="11036474" cy="30735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Inicialização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Funções de ativação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3158" r="-79802" b="-4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3158" r="-750" b="-433684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Xavier/Glorot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Nenhuma, Tanh, Logística, Softmax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1533" r="-79802" b="-2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1533" r="-750" b="-200730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He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ReLU</a:t>
                          </a:r>
                          <a:r>
                            <a:rPr lang="pt-BR" sz="1600" baseline="0" dirty="0" smtClean="0"/>
                            <a:t> e variantes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2794" r="-79802" b="-102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2794" r="-750" b="-102206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LeCun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SELU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0803" r="-79802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0803" r="-750" b="-146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suas implementações não se destinam a aplicações de larga escala. </a:t>
            </a:r>
          </a:p>
          <a:p>
            <a:r>
              <a:rPr lang="pt-BR" dirty="0"/>
              <a:t>Em particular, a biblioteca SciKit-Learn não oferece suporte a GPUs. </a:t>
            </a:r>
          </a:p>
          <a:p>
            <a:r>
              <a:rPr lang="pt-BR" dirty="0"/>
              <a:t>Para implementações muito mais rápidas, baseadas em GPU, escaláveis,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biblioteca de alto-nível para desenvolvimento de aplicações Deep Learning de forma simples. É capaz de rodar sobre TensorFlow, Theano ou Apache MXNet.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biblioteca para a criação de redes neurais compatíveis com o SciKit-Learn que encapsula 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26/06/2021.</a:t>
            </a:r>
          </a:p>
          <a:p>
            <a:pPr lvl="1"/>
            <a:r>
              <a:rPr lang="pt-BR" dirty="0"/>
              <a:t>Vídeo com a explicação sobre o projeto se encontra na pasta “Projetos” em “Arquivos”.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Mas,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última aula, discutimos como as redes neurais aprendem.</a:t>
            </a:r>
          </a:p>
          <a:p>
            <a:r>
              <a:rPr lang="pt-BR" dirty="0"/>
              <a:t>Vimos que isso é feito através da minimização de uma função de custo.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</a:t>
            </a:r>
            <a:r>
              <a:rPr lang="pt-BR" dirty="0" err="1"/>
              <a:t>multi-classe</a:t>
            </a:r>
            <a:r>
              <a:rPr lang="pt-BR" dirty="0"/>
              <a:t>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custo é realizada iterativamente com a retropropagação do erro até que não haja mais melhoria na performance da rede neural.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Nesta aula, iremos discutir algumas visões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Portanto, começamos relembrando sobre 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retropropagação/backpropagation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Vimos também que se calcula o gradiente associado a cada exemplo de entrada e saída da rede e que a média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total de exemplos.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em relação ao peso,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surge aqui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b="1" i="1" dirty="0"/>
                  <a:t>,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921" t="-2421" r="-1138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47212" y="4144617"/>
            <a:ext cx="2913222" cy="151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460434" y="3247135"/>
            <a:ext cx="894523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Nesse questionamento, existem duas abordagens opostas: o cálculo </a:t>
            </a:r>
            <a:r>
              <a:rPr lang="pt-BR" b="1" i="1" dirty="0"/>
              <a:t>online</a:t>
            </a:r>
            <a:r>
              <a:rPr lang="pt-BR" dirty="0"/>
              <a:t> (ou seja, 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</a:t>
            </a:r>
            <a:r>
              <a:rPr lang="pt-BR" dirty="0"/>
              <a:t>(sinápticos e bias)</a:t>
            </a:r>
            <a:r>
              <a:rPr lang="pt-BR" b="1" i="1" dirty="0"/>
              <a:t> </a:t>
            </a:r>
            <a:r>
              <a:rPr lang="pt-BR" dirty="0"/>
              <a:t>com o cálculo </a:t>
            </a:r>
            <a:r>
              <a:rPr lang="pt-BR" b="1" i="1" dirty="0"/>
              <a:t>online </a:t>
            </a:r>
            <a:r>
              <a:rPr lang="pt-BR" dirty="0"/>
              <a:t>do gradiente, como mostra o algoritmo abaixo.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(iterações)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 e saídas correspondentes.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blipFill>
                <a:blip r:embed="rId2"/>
                <a:stretch>
                  <a:fillRect l="-211" t="-415" b="-1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O outro extremo seria utilizar todo o conjunto de exemplos para calcular o gradiente antes de atualizar os pesos.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Nas </a:t>
                </a:r>
                <a:r>
                  <a:rPr lang="pt-BR" b="1" i="1" dirty="0"/>
                  <a:t>redes neurais profundas </a:t>
                </a:r>
                <a:r>
                  <a:rPr lang="pt-BR" dirty="0"/>
                  <a:t>(ou </a:t>
                </a:r>
                <a:r>
                  <a:rPr lang="pt-BR" b="1" i="1" dirty="0"/>
                  <a:t>deep learning</a:t>
                </a:r>
                <a:r>
                  <a:rPr lang="pt-BR" dirty="0"/>
                  <a:t>), usadas com muita frequência em problemas com enormes conjuntos de dados, a regra é adotar o caminho do meio, usando a abordagem com </a:t>
                </a:r>
                <a:r>
                  <a:rPr lang="pt-BR" b="1" i="1" dirty="0"/>
                  <a:t>mini-batches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Nesse caso, a adaptação dos </a:t>
                </a:r>
                <a:r>
                  <a:rPr lang="pt-BR" b="1" i="1" dirty="0"/>
                  <a:t>pesos</a:t>
                </a:r>
                <a:r>
                  <a:rPr lang="pt-BR" dirty="0"/>
                  <a:t> é realizada com um gradiente calculado a partir de conjunto com mais de um e menos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exemplos. 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As amostras que compõem o </a:t>
                </a:r>
                <a:r>
                  <a:rPr lang="pt-BR" b="1" i="1" dirty="0" err="1"/>
                  <a:t>mini-batch</a:t>
                </a:r>
                <a:r>
                  <a:rPr lang="pt-BR" dirty="0"/>
                  <a:t> devem ser </a:t>
                </a:r>
                <a:r>
                  <a:rPr lang="pt-BR" b="1" i="1" dirty="0"/>
                  <a:t>aleatoriamente</a:t>
                </a:r>
                <a:r>
                  <a:rPr lang="pt-BR" dirty="0"/>
                  <a:t> escolhidas a partir do conjunto de treinamento. O algoritmo abaixo ilustra isso.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  <a:blipFill>
                <a:blip r:embed="rId2"/>
                <a:stretch>
                  <a:fillRect l="-815" t="-5386" r="-489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,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 e o tamanho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aleatóriamente sem reposição do conjunto de treinamento,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>
                <a:blip r:embed="rId3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</a:t>
            </a:r>
            <a:r>
              <a:rPr lang="pt-BR" dirty="0"/>
              <a:t>de uma rede neural. </a:t>
            </a:r>
          </a:p>
          <a:p>
            <a:r>
              <a:rPr lang="pt-BR" dirty="0"/>
              <a:t>Aqui, vamos nos ater aos métodos mais usuais na literatura moderna, que se encontra bastante focada no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(que deve ser tomado 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17749</TotalTime>
  <Words>3185</Words>
  <Application>Microsoft Office PowerPoint</Application>
  <PresentationFormat>Widescreen</PresentationFormat>
  <Paragraphs>236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1346</cp:revision>
  <dcterms:created xsi:type="dcterms:W3CDTF">2020-04-06T23:46:10Z</dcterms:created>
  <dcterms:modified xsi:type="dcterms:W3CDTF">2022-06-03T20:23:38Z</dcterms:modified>
</cp:coreProperties>
</file>