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14" r:id="rId3"/>
    <p:sldId id="363" r:id="rId4"/>
    <p:sldId id="364" r:id="rId5"/>
    <p:sldId id="368" r:id="rId6"/>
    <p:sldId id="365" r:id="rId7"/>
    <p:sldId id="346" r:id="rId8"/>
    <p:sldId id="347" r:id="rId9"/>
    <p:sldId id="348" r:id="rId10"/>
    <p:sldId id="349" r:id="rId11"/>
    <p:sldId id="366" r:id="rId12"/>
    <p:sldId id="324" r:id="rId13"/>
    <p:sldId id="306" r:id="rId14"/>
    <p:sldId id="367" r:id="rId15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0844" autoAdjust="0"/>
  </p:normalViewPr>
  <p:slideViewPr>
    <p:cSldViewPr snapToGrid="0">
      <p:cViewPr varScale="1">
        <p:scale>
          <a:sx n="68" d="100"/>
          <a:sy n="68" d="100"/>
        </p:scale>
        <p:origin x="810" y="54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13/08/2021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 smtClean="0"/>
              <a:t>Classificadores lineares </a:t>
            </a:r>
            <a:r>
              <a:rPr lang="pt-BR" dirty="0" smtClean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 smtClean="0"/>
          </a:p>
          <a:p>
            <a:r>
              <a:rPr lang="pt-BR" dirty="0" smtClean="0"/>
              <a:t>Além disso, os </a:t>
            </a:r>
            <a:r>
              <a:rPr lang="pt-BR" b="1" i="1" dirty="0" smtClean="0"/>
              <a:t>classificadores lineares </a:t>
            </a:r>
            <a:r>
              <a:rPr lang="pt-BR" dirty="0" smtClean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 smtClean="0"/>
          </a:p>
          <a:p>
            <a:r>
              <a:rPr lang="pt-BR" b="1" dirty="0" smtClean="0"/>
              <a:t>Referências</a:t>
            </a:r>
          </a:p>
          <a:p>
            <a:r>
              <a:rPr lang="pt-BR" dirty="0" smtClean="0"/>
              <a:t>[1] https://towardsdatascience.com/logistic-regression-as-a-nonlinear-classifier-bdc6746db734</a:t>
            </a:r>
          </a:p>
          <a:p>
            <a:r>
              <a:rPr lang="pt-BR" dirty="0" smtClean="0"/>
              <a:t>[2] https://pt.wikipedia.org/wiki/Hip%C3%A9rbole</a:t>
            </a:r>
          </a:p>
          <a:p>
            <a:r>
              <a:rPr lang="pt-BR" dirty="0" smtClean="0"/>
              <a:t>[3] https://pt.wikipedia.org/wiki/Hip%C3%A9rbole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54953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sempre anuncia uma previsão completamente confiante de 0 ou 1, mesmo para exemplos muito próximos do limite. Em muitas situações, precisamos realmente de previsões mais graduadas.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/>
              <a:t>Exemplo</a:t>
            </a:r>
            <a:r>
              <a:rPr lang="pt-BR" dirty="0" smtClean="0"/>
              <a:t>: https://colab.research.google.com/github/zz4fap/t320_aprendizado_de_maquina/blob/main/notebooks/classificação/</a:t>
            </a:r>
            <a:r>
              <a:rPr lang="pt-BR" sz="1200" dirty="0" smtClean="0"/>
              <a:t>classificador_linear_com_limiar_rigido.ipynb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821950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smtClean="0"/>
              <a:t>Laboratório #2</a:t>
            </a:r>
            <a:r>
              <a:rPr lang="pt-BR" sz="1200" smtClean="0"/>
              <a:t>: </a:t>
            </a:r>
            <a:r>
              <a:rPr lang="pt-BR" sz="1200" dirty="0" smtClean="0"/>
              <a:t>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=""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=""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=""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=""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=""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=""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=""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=""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=""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=""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=""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=""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=""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=""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=""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=""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=""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=""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=""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=""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=""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=""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=""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=""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13/08/2021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=""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=""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2.ipynb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converge para um </a:t>
                </a:r>
                <a:r>
                  <a:rPr lang="pt-BR" b="1" i="1" dirty="0" smtClean="0"/>
                  <a:t>separador perfeito</a:t>
                </a:r>
                <a:r>
                  <a:rPr lang="pt-BR" dirty="0" smtClean="0"/>
                  <a:t> quando: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</a:t>
                </a:r>
                <a:r>
                  <a:rPr lang="pt-BR" dirty="0" smtClean="0"/>
                  <a:t>s classes são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</a:t>
                </a:r>
                <a:r>
                  <a:rPr lang="pt-BR" dirty="0" smtClean="0"/>
                  <a:t>outras, ou seja, não se sobrepõem.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Existe uma </a:t>
                </a:r>
                <a:r>
                  <a:rPr lang="pt-BR" b="1" i="1" dirty="0" smtClean="0"/>
                  <a:t>função discriminante adequada para o problema</a:t>
                </a:r>
                <a:r>
                  <a:rPr lang="pt-BR" dirty="0" smtClean="0"/>
                  <a:t>, mesmo que não seja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b="1" i="1" dirty="0" smtClean="0"/>
                  <a:t>Separador perfeito: </a:t>
                </a:r>
                <a:r>
                  <a:rPr lang="pt-BR" dirty="0"/>
                  <a:t>com erro </a:t>
                </a:r>
                <a:r>
                  <a:rPr lang="pt-BR" dirty="0" smtClean="0"/>
                  <a:t>de classificação igual </a:t>
                </a:r>
                <a:r>
                  <a:rPr lang="pt-BR" dirty="0"/>
                  <a:t>a </a:t>
                </a:r>
                <a:r>
                  <a:rPr lang="pt-BR" dirty="0" smtClean="0"/>
                  <a:t>zero, ou seja, todos os exemplos são perfeitamente classificados.</a:t>
                </a:r>
              </a:p>
              <a:p>
                <a:r>
                  <a:rPr lang="pt-BR" dirty="0" smtClean="0"/>
                  <a:t>Porém</a:t>
                </a:r>
                <a:r>
                  <a:rPr lang="pt-BR" dirty="0"/>
                  <a:t>, na prática essa situação não é muito comum.</a:t>
                </a:r>
              </a:p>
              <a:p>
                <a:r>
                  <a:rPr lang="pt-BR" dirty="0"/>
                  <a:t>Nesse caso,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</a:t>
                </a:r>
                <a:r>
                  <a:rPr lang="pt-BR" dirty="0" smtClean="0"/>
                  <a:t>perfeita. 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geral, essa regra não converge para uma solução estável para valores fixos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mas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iterações, então a regra tem uma chance de convergir para uma solução de erro mínimo quando os exemplos são apresentados de forma aleatória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Podemos também usar o </a:t>
                </a:r>
                <a:r>
                  <a:rPr lang="pt-BR" b="1" i="1" dirty="0" smtClean="0"/>
                  <a:t>early-stop</a:t>
                </a:r>
                <a:r>
                  <a:rPr lang="pt-BR" dirty="0" smtClean="0"/>
                  <a:t> e utilizar 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resultaram no menor erro de validação.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911926"/>
                <a:ext cx="11209421" cy="4946073"/>
              </a:xfrm>
              <a:blipFill rotWithShape="0">
                <a:blip r:embed="rId3"/>
                <a:stretch>
                  <a:fillRect l="-707" t="-2836" r="-11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472695" y="6519445"/>
            <a:ext cx="47193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 smtClean="0">
                <a:hlinkClick r:id="rId4"/>
              </a:rPr>
              <a:t>Exemplo: classificador_linear_com_limiar_rigido.ipynb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865431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Outro problema com classificadores que usam </a:t>
                </a:r>
                <a:r>
                  <a:rPr lang="pt-BR" b="1" i="1" dirty="0" smtClean="0"/>
                  <a:t>limiar de decisão rígido </a:t>
                </a:r>
                <a:r>
                  <a:rPr lang="pt-BR" dirty="0" smtClean="0"/>
                  <a:t>é a falta de informação sobre a confiança do classificador quanto a um resultado.</a:t>
                </a:r>
              </a:p>
              <a:p>
                <a:r>
                  <a:rPr lang="pt-BR" dirty="0" smtClean="0"/>
                  <a:t>No exemplo ao lado, dois exemplos estão bem próximos da </a:t>
                </a:r>
                <a:r>
                  <a:rPr lang="pt-BR" b="1" i="1" dirty="0" smtClean="0"/>
                  <a:t>fronteira de decisão </a:t>
                </a:r>
                <a:r>
                  <a:rPr lang="pt-BR" dirty="0" smtClean="0"/>
                  <a:t>enquanto outros dois estão bem distantes dela.</a:t>
                </a:r>
              </a:p>
              <a:p>
                <a:r>
                  <a:rPr lang="pt-BR" dirty="0" smtClean="0"/>
                  <a:t>O classificador com </a:t>
                </a:r>
                <a:r>
                  <a:rPr lang="pt-BR" b="1" i="1" dirty="0" smtClean="0"/>
                  <a:t>limiar rígido</a:t>
                </a:r>
                <a:r>
                  <a:rPr lang="pt-BR" dirty="0" smtClean="0"/>
                  <a:t>, faria uma previsão completamente confiante pelo valor 1 para os dois pontos azuis e 0 para os dois triângulos vermelhos, mesmo eles tendo valores bem diferentes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Em </a:t>
                </a:r>
                <a:r>
                  <a:rPr lang="pt-BR" dirty="0"/>
                  <a:t>muitas situações, nós precisamos de previsões mais graduadas, que indiquem incertezas quanto à 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7785295" cy="5032376"/>
              </a:xfrm>
              <a:blipFill rotWithShape="0">
                <a:blip r:embed="rId2"/>
                <a:stretch>
                  <a:fillRect l="-1174" t="-24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90" t="2565" r="7668"/>
          <a:stretch/>
        </p:blipFill>
        <p:spPr>
          <a:xfrm>
            <a:off x="8467075" y="1422698"/>
            <a:ext cx="3542199" cy="305093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/>
              <p:cNvSpPr txBox="1"/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Os pontos distantes da </a:t>
                </a:r>
                <a:r>
                  <a:rPr lang="pt-BR" sz="1600" b="1" i="1" dirty="0" smtClean="0"/>
                  <a:t>fronteira de decisão </a:t>
                </a:r>
                <a:r>
                  <a:rPr lang="pt-BR" sz="1600" dirty="0" smtClean="0"/>
                  <a:t>têm valores absolutos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sz="1600" dirty="0" smtClean="0"/>
                  <a:t> bem maiores do que os dos pontos próximos, os quais têm valores de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sz="1600" dirty="0" smtClean="0"/>
                  <a:t> muito próximos de 0.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Ou seja, a </a:t>
                </a:r>
                <a:r>
                  <a:rPr lang="pt-BR" sz="1600" dirty="0" smtClean="0"/>
                  <a:t>confiança </a:t>
                </a:r>
                <a:r>
                  <a:rPr lang="pt-BR" sz="1600" dirty="0" smtClean="0"/>
                  <a:t>deveria ser maior </a:t>
                </a:r>
                <a:r>
                  <a:rPr lang="pt-BR" sz="1600" dirty="0" smtClean="0"/>
                  <a:t>para </a:t>
                </a:r>
                <a:r>
                  <a:rPr lang="pt-BR" sz="1600" dirty="0" smtClean="0"/>
                  <a:t>pontos </a:t>
                </a:r>
                <a:r>
                  <a:rPr lang="pt-BR" sz="1600" dirty="0" smtClean="0"/>
                  <a:t>distantes da fronteira.</a:t>
                </a:r>
                <a:endParaRPr lang="pt-BR" sz="16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sz="1600" dirty="0" smtClean="0"/>
                  <a:t>Porém, isso não é refletido na saída do classificador com limiar rígido.</a:t>
                </a:r>
                <a:endParaRPr lang="pt-BR" sz="1600" dirty="0"/>
              </a:p>
            </p:txBody>
          </p:sp>
        </mc:Choice>
        <mc:Fallback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657" y="4473633"/>
                <a:ext cx="3855036" cy="2308324"/>
              </a:xfrm>
              <a:prstGeom prst="rect">
                <a:avLst/>
              </a:prstGeom>
              <a:blipFill rotWithShape="0">
                <a:blip r:embed="rId4"/>
                <a:stretch>
                  <a:fillRect l="-632" t="-792" b="-2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199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#2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4010190" y="182109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 smtClean="0"/>
                <a:t>Qual a certeza destas classificações?</a:t>
              </a:r>
              <a:endParaRPr lang="pt-BR" sz="1400" dirty="0"/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r>
              <a:rPr lang="pt-BR" dirty="0" smtClean="0"/>
              <a:t>Anteriormente, vimos exemplos de uso de algoritmos de </a:t>
            </a:r>
            <a:r>
              <a:rPr lang="pt-BR" b="1" i="1" dirty="0" smtClean="0"/>
              <a:t>classificação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Classificação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Reconhecimento de dígitos.</a:t>
            </a:r>
          </a:p>
          <a:p>
            <a:r>
              <a:rPr lang="pt-BR" dirty="0" smtClean="0"/>
              <a:t>Definimos o problema da classificação e concluímos que ele também é um problema de </a:t>
            </a:r>
            <a:r>
              <a:rPr lang="pt-BR" dirty="0" smtClean="0"/>
              <a:t>aprendizado </a:t>
            </a:r>
            <a:r>
              <a:rPr lang="pt-BR" dirty="0" smtClean="0"/>
              <a:t>supervisionado.</a:t>
            </a:r>
          </a:p>
          <a:p>
            <a:r>
              <a:rPr lang="pt-BR" dirty="0" smtClean="0"/>
              <a:t>Aprendemos que as classes são separadas através de </a:t>
            </a:r>
            <a:r>
              <a:rPr lang="pt-BR" b="1" i="1" dirty="0" smtClean="0"/>
              <a:t>funções discriminantes </a:t>
            </a:r>
            <a:r>
              <a:rPr lang="pt-BR" dirty="0" smtClean="0"/>
              <a:t>e que o desafio é encontrar uma função adequada e os pesos correspondentes.</a:t>
            </a:r>
          </a:p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Como vimos, </a:t>
                </a:r>
                <a:r>
                  <a:rPr lang="pt-BR" dirty="0"/>
                  <a:t>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atributos) de, por exemplo, um objeto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tomando uma decisão de classificação com base no valor de uma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atributos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saída de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/>
                  <a:t>função de limiar de </a:t>
                </a:r>
                <a:r>
                  <a:rPr lang="pt-BR" b="1" i="1" dirty="0" smtClean="0"/>
                  <a:t>decisão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 smtClean="0"/>
                  <a:t>Função </a:t>
                </a:r>
                <a:r>
                  <a:rPr lang="pt-BR" b="1" i="1" dirty="0"/>
                  <a:t>de limiar de decisão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que converte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discriminante</a:t>
                </a:r>
                <a:r>
                  <a:rPr lang="pt-BR" dirty="0" smtClean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(produto escalar), </a:t>
                </a:r>
                <a:r>
                  <a:rPr lang="pt-BR" dirty="0"/>
                  <a:t>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q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do objeto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Ela é apenas uma formalização matemática para os </a:t>
                </a:r>
                <a:r>
                  <a:rPr lang="pt-BR" b="1" i="1" dirty="0" smtClean="0"/>
                  <a:t>if</a:t>
                </a:r>
                <a:r>
                  <a:rPr lang="pt-BR" dirty="0" smtClean="0"/>
                  <a:t>s e </a:t>
                </a:r>
                <a:r>
                  <a:rPr lang="pt-BR" b="1" i="1" dirty="0" smtClean="0"/>
                  <a:t>else</a:t>
                </a:r>
                <a:r>
                  <a:rPr lang="pt-BR" dirty="0" smtClean="0"/>
                  <a:t>s que usamos para definir as classes.</a:t>
                </a:r>
              </a:p>
              <a:p>
                <a:r>
                  <a:rPr lang="pt-BR" dirty="0" smtClean="0"/>
                  <a:t>Originalmente, as </a:t>
                </a:r>
                <a:r>
                  <a:rPr lang="pt-BR" b="1" i="1" dirty="0" smtClean="0"/>
                  <a:t>funções discriminantes </a:t>
                </a:r>
                <a:r>
                  <a:rPr lang="pt-BR" dirty="0" smtClean="0"/>
                  <a:t>são formadas por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conhecida como </a:t>
                </a:r>
                <a:r>
                  <a:rPr lang="pt-BR" b="1" i="1" dirty="0" smtClean="0"/>
                  <a:t>função </a:t>
                </a:r>
                <a:r>
                  <a:rPr lang="pt-BR" b="1" i="1" dirty="0"/>
                  <a:t>hipótese de </a:t>
                </a:r>
                <a:r>
                  <a:rPr lang="pt-BR" b="1" i="1" dirty="0" smtClean="0"/>
                  <a:t>classificação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10993" cy="5167311"/>
              </a:xfrm>
              <a:blipFill rotWithShape="0">
                <a:blip r:embed="rId3"/>
                <a:stretch>
                  <a:fillRect l="-2139" t="-2241" r="-494" b="-625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/>
                  <a:t>aprender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 smtClean="0"/>
                  <a:t>hipótese de classificação</a:t>
                </a:r>
                <a:r>
                  <a:rPr lang="pt-BR" dirty="0" smtClean="0"/>
                  <a:t>,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que </a:t>
                </a:r>
                <a:r>
                  <a:rPr lang="pt-BR" dirty="0" smtClean="0"/>
                  <a:t>recebe </a:t>
                </a:r>
                <a:r>
                  <a:rPr lang="pt-BR" dirty="0"/>
                  <a:t>um </a:t>
                </a:r>
                <a:r>
                  <a:rPr lang="pt-BR" dirty="0" smtClean="0"/>
                  <a:t>exemplo </a:t>
                </a:r>
                <a:r>
                  <a:rPr lang="pt-BR" dirty="0"/>
                  <a:t>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</a:t>
                </a:r>
                <a:r>
                  <a:rPr lang="pt-BR" dirty="0" smtClean="0"/>
                  <a:t>retorna a classe do exemplo.</a:t>
                </a:r>
              </a:p>
              <a:p>
                <a:r>
                  <a:rPr lang="pt-BR" b="1" i="1" dirty="0" smtClean="0"/>
                  <a:t>Classificadores binários </a:t>
                </a:r>
                <a:r>
                  <a:rPr lang="pt-BR" dirty="0" smtClean="0"/>
                  <a:t>têm como saída o valor </a:t>
                </a:r>
                <a:r>
                  <a:rPr lang="pt-BR" b="1" i="1" dirty="0" smtClean="0"/>
                  <a:t>0</a:t>
                </a:r>
                <a:r>
                  <a:rPr lang="pt-BR" dirty="0" smtClean="0"/>
                  <a:t> caso o exemplo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negativa</a:t>
                </a:r>
                <a:r>
                  <a:rPr lang="pt-BR" dirty="0"/>
                  <a:t>) ou </a:t>
                </a:r>
                <a:r>
                  <a:rPr lang="pt-BR" b="1" i="1" dirty="0"/>
                  <a:t>1</a:t>
                </a:r>
                <a:r>
                  <a:rPr lang="pt-BR" dirty="0"/>
                  <a:t> caso </a:t>
                </a:r>
                <a:r>
                  <a:rPr lang="pt-BR" dirty="0" smtClean="0"/>
                  <a:t>ele pertença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 smtClean="0"/>
                  <a:t>(</a:t>
                </a:r>
                <a:r>
                  <a:rPr lang="pt-BR" dirty="0"/>
                  <a:t>também chamada de </a:t>
                </a:r>
                <a:r>
                  <a:rPr lang="pt-BR" b="1" i="1" dirty="0" smtClean="0"/>
                  <a:t>classe </a:t>
                </a:r>
                <a:r>
                  <a:rPr lang="pt-BR" b="1" i="1" dirty="0"/>
                  <a:t>positiva</a:t>
                </a:r>
                <a:r>
                  <a:rPr lang="pt-BR" dirty="0"/>
                  <a:t>).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que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classificador linear </a:t>
                </a:r>
                <a:r>
                  <a:rPr lang="pt-BR" dirty="0" smtClean="0"/>
                  <a:t>funcione </a:t>
                </a:r>
                <a:r>
                  <a:rPr lang="pt-BR" dirty="0"/>
                  <a:t>corretamente, as duas classes </a:t>
                </a:r>
                <a:r>
                  <a:rPr lang="pt-BR" dirty="0" smtClean="0"/>
                  <a:t>devem </a:t>
                </a:r>
                <a:r>
                  <a:rPr lang="pt-BR" dirty="0"/>
                  <a:t>ser </a:t>
                </a:r>
                <a:r>
                  <a:rPr lang="pt-BR" b="1" i="1" dirty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Isso significa </a:t>
                </a:r>
                <a:r>
                  <a:rPr lang="pt-BR" dirty="0"/>
                  <a:t>que </a:t>
                </a:r>
                <a:r>
                  <a:rPr lang="pt-BR" dirty="0" smtClean="0"/>
                  <a:t>as classes devem </a:t>
                </a:r>
                <a:r>
                  <a:rPr lang="pt-BR" dirty="0"/>
                  <a:t>ser </a:t>
                </a:r>
                <a:r>
                  <a:rPr lang="pt-BR" b="1" i="1" dirty="0"/>
                  <a:t>suficientemente </a:t>
                </a:r>
                <a:r>
                  <a:rPr lang="pt-BR" b="1" i="1" dirty="0" smtClean="0"/>
                  <a:t>separadas </a:t>
                </a:r>
                <a:r>
                  <a:rPr lang="pt-BR" dirty="0" smtClean="0"/>
                  <a:t>umas das outras </a:t>
                </a:r>
                <a:r>
                  <a:rPr lang="pt-BR" dirty="0"/>
                  <a:t>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 smtClean="0"/>
                  <a:t>consista de um </a:t>
                </a:r>
                <a:r>
                  <a:rPr lang="pt-BR" b="1" i="1" dirty="0"/>
                  <a:t>hiperplano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Classes que podem ser separadas por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são chamadas de </a:t>
                </a:r>
                <a:r>
                  <a:rPr lang="pt-BR" b="1" i="1" dirty="0" smtClean="0"/>
                  <a:t>linearmente separáveis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Na </a:t>
                </a:r>
                <a:r>
                  <a:rPr lang="pt-BR" dirty="0" smtClean="0"/>
                  <a:t>primeira figura, </a:t>
                </a:r>
                <a:r>
                  <a:rPr lang="pt-BR" dirty="0"/>
                  <a:t>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é uma </a:t>
                </a:r>
                <a:r>
                  <a:rPr lang="pt-BR" b="1" dirty="0" smtClean="0"/>
                  <a:t>reta: </a:t>
                </a:r>
                <a14:m>
                  <m:oMath xmlns:m="http://schemas.openxmlformats.org/officeDocument/2006/math"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1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1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1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Na segunda figura, devido à proximidade das classes, não existe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 que as separe.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7925556" cy="5167311"/>
              </a:xfrm>
              <a:blipFill rotWithShape="0">
                <a:blip r:embed="rId3"/>
                <a:stretch>
                  <a:fillRect l="-923" t="-2358" r="-1538" b="-94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9198552" y="544875"/>
            <a:ext cx="151272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 smtClean="0"/>
              <a:t>Frontreira de decisão, onde </a:t>
            </a:r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= 0</a:t>
            </a:r>
            <a:endParaRPr lang="pt-BR" sz="11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8740457" y="4203237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8740456" y="1094938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954915" y="2838039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&gt; 0</a:t>
            </a:r>
            <a:endParaRPr lang="pt-BR" sz="1100" dirty="0"/>
          </a:p>
        </p:txBody>
      </p:sp>
      <p:cxnSp>
        <p:nvCxnSpPr>
          <p:cNvPr id="10" name="Curved Connector 9"/>
          <p:cNvCxnSpPr>
            <a:endCxn id="11" idx="3"/>
          </p:cNvCxnSpPr>
          <p:nvPr/>
        </p:nvCxnSpPr>
        <p:spPr>
          <a:xfrm rot="5400000" flipH="1" flipV="1">
            <a:off x="9960465" y="1248706"/>
            <a:ext cx="1239201" cy="262428"/>
          </a:xfrm>
          <a:prstGeom prst="curvedConnector4">
            <a:avLst>
              <a:gd name="adj1" fmla="val 41307"/>
              <a:gd name="adj2" fmla="val 18711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622871" y="1201198"/>
            <a:ext cx="1250306" cy="232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 smtClean="0"/>
              <a:t>g</a:t>
            </a:r>
            <a:r>
              <a:rPr lang="pt-BR" sz="1100" dirty="0" smtClean="0"/>
              <a:t>(</a:t>
            </a:r>
            <a:r>
              <a:rPr lang="pt-BR" sz="1100" b="1" i="1" dirty="0" smtClean="0"/>
              <a:t>x</a:t>
            </a:r>
            <a:r>
              <a:rPr lang="pt-BR" sz="1100" dirty="0" smtClean="0"/>
              <a:t>) </a:t>
            </a:r>
            <a:r>
              <a:rPr lang="pt-BR" sz="1100" dirty="0"/>
              <a:t>&lt;</a:t>
            </a:r>
            <a:r>
              <a:rPr lang="pt-BR" sz="1100" dirty="0" smtClean="0"/>
              <a:t> 0</a:t>
            </a:r>
            <a:endParaRPr lang="pt-BR" sz="1100" dirty="0"/>
          </a:p>
        </p:txBody>
      </p:sp>
      <p:sp>
        <p:nvSpPr>
          <p:cNvPr id="15" name="TextBox 14"/>
          <p:cNvSpPr txBox="1"/>
          <p:nvPr/>
        </p:nvSpPr>
        <p:spPr>
          <a:xfrm>
            <a:off x="8763756" y="3445435"/>
            <a:ext cx="342824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linearmente separáveis.</a:t>
            </a:r>
            <a:endParaRPr lang="pt-BR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8763757" y="6435911"/>
            <a:ext cx="3386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Classes não-linearmente separáveis.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não-linear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3420"/>
                <a:ext cx="11187545" cy="5032375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Originalmente, </a:t>
                </a:r>
                <a:r>
                  <a:rPr lang="pt-BR" b="1" i="1" dirty="0"/>
                  <a:t>c</a:t>
                </a:r>
                <a:r>
                  <a:rPr lang="pt-BR" b="1" i="1" dirty="0" smtClean="0"/>
                  <a:t>lassificação </a:t>
                </a:r>
                <a:r>
                  <a:rPr lang="pt-BR" b="1" i="1" dirty="0" smtClean="0"/>
                  <a:t>linear </a:t>
                </a:r>
                <a:r>
                  <a:rPr lang="pt-BR" dirty="0" smtClean="0"/>
                  <a:t>é </a:t>
                </a:r>
                <a:r>
                  <a:rPr lang="pt-BR" dirty="0"/>
                  <a:t>tradicionalmente </a:t>
                </a:r>
                <a:r>
                  <a:rPr lang="pt-BR" dirty="0" smtClean="0"/>
                  <a:t>usada quando as classes podem ser separadas por </a:t>
                </a:r>
                <a:r>
                  <a:rPr lang="pt-BR" b="1" i="1" dirty="0" smtClean="0"/>
                  <a:t>superfícies de decisão lineares</a:t>
                </a:r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 smtClean="0"/>
                  <a:t>são </a:t>
                </a:r>
                <a:r>
                  <a:rPr lang="pt-BR" b="1" i="1" dirty="0" smtClean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Mas e se não pudermos separar as classes com um </a:t>
                </a:r>
                <a:r>
                  <a:rPr lang="pt-BR" b="1" i="1" dirty="0" smtClean="0"/>
                  <a:t>hiperplano</a:t>
                </a:r>
                <a:r>
                  <a:rPr lang="pt-BR" dirty="0" smtClean="0"/>
                  <a:t>, ou seja, </a:t>
                </a:r>
                <a:r>
                  <a:rPr lang="pt-BR" dirty="0" smtClean="0"/>
                  <a:t>se elas </a:t>
                </a:r>
                <a:r>
                  <a:rPr lang="pt-BR" dirty="0" smtClean="0"/>
                  <a:t>não </a:t>
                </a:r>
                <a:r>
                  <a:rPr lang="pt-BR" dirty="0" smtClean="0"/>
                  <a:t>forem </a:t>
                </a:r>
                <a:r>
                  <a:rPr lang="pt-BR" b="1" i="1" dirty="0" smtClean="0"/>
                  <a:t>linearmente </a:t>
                </a:r>
                <a:r>
                  <a:rPr lang="pt-BR" b="1" i="1" dirty="0" smtClean="0"/>
                  <a:t>separáveis</a:t>
                </a:r>
                <a:r>
                  <a:rPr lang="pt-BR" dirty="0" smtClean="0"/>
                  <a:t>?</a:t>
                </a:r>
              </a:p>
              <a:p>
                <a:r>
                  <a:rPr lang="pt-BR" dirty="0" smtClean="0"/>
                  <a:t>Nestes casos, podemos usar </a:t>
                </a:r>
                <a:r>
                  <a:rPr lang="pt-BR" b="1" i="1" dirty="0" smtClean="0"/>
                  <a:t>funções discriminantes não-lineares</a:t>
                </a:r>
                <a:r>
                  <a:rPr lang="pt-BR" dirty="0" smtClean="0"/>
                  <a:t>, como, por </a:t>
                </a:r>
                <a:r>
                  <a:rPr lang="pt-BR" dirty="0" smtClean="0"/>
                  <a:t>exemplo, </a:t>
                </a:r>
                <a:r>
                  <a:rPr lang="pt-BR" b="1" i="1" dirty="0" smtClean="0"/>
                  <a:t>polinômios</a:t>
                </a:r>
                <a:r>
                  <a:rPr lang="pt-BR" dirty="0" smtClean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 smtClean="0"/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 smtClean="0"/>
                  <a:t> e raio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 smtClean="0"/>
                  <a:t> Elipse centrada </a:t>
                </a:r>
                <a:r>
                  <a:rPr lang="pt-BR" dirty="0"/>
                  <a:t>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largura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e altura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H</a:t>
                </a:r>
                <a:r>
                  <a:rPr lang="pt-BR" dirty="0" smtClean="0"/>
                  <a:t>ipérbole retangular</a:t>
                </a:r>
                <a:r>
                  <a:rPr lang="pt-BR" dirty="0"/>
                  <a:t> </a:t>
                </a:r>
                <a:r>
                  <a:rPr lang="pt-BR" dirty="0" smtClean="0"/>
                  <a:t>com eixos paralelos às suas assíntotas.</a:t>
                </a:r>
              </a:p>
              <a:p>
                <a:r>
                  <a:rPr lang="pt-BR" dirty="0"/>
                  <a:t>Portanto, </a:t>
                </a:r>
                <a:r>
                  <a:rPr lang="pt-BR" dirty="0" smtClean="0"/>
                  <a:t>quando usamos uma </a:t>
                </a:r>
                <a:r>
                  <a:rPr lang="pt-BR" b="1" i="1" dirty="0" smtClean="0"/>
                  <a:t>função discriminante não-linear</a:t>
                </a:r>
                <a:r>
                  <a:rPr lang="pt-BR" dirty="0" smtClean="0"/>
                  <a:t>, convertemos </a:t>
                </a:r>
                <a:r>
                  <a:rPr lang="pt-BR" b="1" i="1" dirty="0"/>
                  <a:t>classificadores lineares </a:t>
                </a:r>
                <a:r>
                  <a:rPr lang="pt-BR" dirty="0"/>
                  <a:t>em </a:t>
                </a:r>
                <a:r>
                  <a:rPr lang="pt-BR" b="1" i="1" dirty="0"/>
                  <a:t>classificadores </a:t>
                </a:r>
                <a:r>
                  <a:rPr lang="pt-BR" b="1" i="1" dirty="0" smtClean="0"/>
                  <a:t>não-lineares </a:t>
                </a:r>
                <a:r>
                  <a:rPr lang="pt-BR" dirty="0" smtClean="0"/>
                  <a:t>através da aplicação de uma </a:t>
                </a:r>
                <a:r>
                  <a:rPr lang="pt-BR" b="1" i="1" dirty="0" smtClean="0"/>
                  <a:t>transformação dos atributos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 </a:t>
                </a:r>
                <a:r>
                  <a:rPr lang="pt-BR" dirty="0" smtClean="0"/>
                  <a:t>transformação pode ser vista também como uma mudança do </a:t>
                </a:r>
                <a:r>
                  <a:rPr lang="pt-BR" dirty="0"/>
                  <a:t>espaço de </a:t>
                </a:r>
                <a:r>
                  <a:rPr lang="pt-BR" dirty="0" smtClean="0"/>
                  <a:t>entrada, o que normalmente leva ao aumento das dimensões de entrada ou mudança dos eixos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3420"/>
                <a:ext cx="11187545" cy="5032375"/>
              </a:xfrm>
              <a:blipFill rotWithShape="0">
                <a:blip r:embed="rId3"/>
                <a:stretch>
                  <a:fillRect l="-708" t="-2788" r="-871" b="-27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291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0405"/>
            <a:ext cx="10515600" cy="1325563"/>
          </a:xfrm>
        </p:spPr>
        <p:txBody>
          <a:bodyPr/>
          <a:lstStyle/>
          <a:p>
            <a:r>
              <a:rPr lang="pt-BR" dirty="0" smtClean="0"/>
              <a:t>Limiar </a:t>
            </a:r>
            <a:r>
              <a:rPr lang="pt-BR" dirty="0"/>
              <a:t>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 smtClean="0"/>
                  <a:t>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 smtClean="0">
                  <a:ea typeface="Cambria Math" panose="02040503050406030204" pitchFamily="18" charset="0"/>
                </a:endParaRPr>
              </a:p>
              <a:p>
                <a:r>
                  <a:rPr lang="pt-BR" dirty="0" smtClean="0"/>
                  <a:t>Percebam que a saída da </a:t>
                </a:r>
                <a:r>
                  <a:rPr lang="pt-BR" b="1" i="1" dirty="0"/>
                  <a:t>função </a:t>
                </a:r>
                <a:r>
                  <a:rPr lang="pt-BR" b="1" i="1" dirty="0" smtClean="0"/>
                  <a:t>hipótese</a:t>
                </a:r>
                <a:r>
                  <a:rPr lang="pt-BR" dirty="0" smtClean="0"/>
                  <a:t> é </a:t>
                </a:r>
                <a:r>
                  <a:rPr lang="pt-BR" b="1" i="1" dirty="0" smtClean="0"/>
                  <a:t>binária</a:t>
                </a:r>
                <a:r>
                  <a:rPr lang="pt-BR" dirty="0" smtClean="0"/>
                  <a:t>, ou seja, temos apenas 2 possíveis valores, 0 ou 1.</a:t>
                </a:r>
              </a:p>
              <a:p>
                <a:r>
                  <a:rPr lang="pt-BR" dirty="0" smtClean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 e a saída 0 ou 1 é feita através da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Uma </a:t>
                </a:r>
                <a:r>
                  <a:rPr lang="pt-BR" b="1" i="1" dirty="0" smtClean="0"/>
                  <a:t>função de limiar de decisão</a:t>
                </a:r>
                <a:r>
                  <a:rPr lang="pt-BR" dirty="0" smtClean="0"/>
                  <a:t> que faça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 em apenas 2 valores é chamada de </a:t>
                </a:r>
                <a:r>
                  <a:rPr lang="pt-BR" b="1" i="1" dirty="0" smtClean="0"/>
                  <a:t>função de limiar </a:t>
                </a:r>
                <a:r>
                  <a:rPr lang="pt-BR" b="1" i="1" dirty="0"/>
                  <a:t>de decisão </a:t>
                </a:r>
                <a:r>
                  <a:rPr lang="pt-BR" b="1" i="1" dirty="0" smtClean="0"/>
                  <a:t>rígido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dirty="0"/>
                  <a:t>função de limiar </a:t>
                </a:r>
                <a:r>
                  <a:rPr lang="pt-BR" b="1" dirty="0" smtClean="0"/>
                  <a:t>de decisão rígido </a:t>
                </a:r>
                <a:r>
                  <a:rPr lang="pt-BR" dirty="0"/>
                  <a:t>é mostrada na figura ao </a:t>
                </a:r>
                <a:r>
                  <a:rPr lang="pt-BR" dirty="0" smtClean="0"/>
                  <a:t>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endParaRPr lang="pt-BR" dirty="0" smtClean="0"/>
              </a:p>
              <a:p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08800"/>
                <a:ext cx="7925555" cy="5167311"/>
              </a:xfrm>
              <a:blipFill rotWithShape="0">
                <a:blip r:embed="rId2"/>
                <a:stretch>
                  <a:fillRect l="-923" t="-2476" r="-16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/>
          <p:cNvGrpSpPr/>
          <p:nvPr/>
        </p:nvGrpSpPr>
        <p:grpSpPr>
          <a:xfrm>
            <a:off x="8763755" y="18440"/>
            <a:ext cx="3428245" cy="3487817"/>
            <a:chOff x="8763755" y="2154390"/>
            <a:chExt cx="3428245" cy="3487817"/>
          </a:xfrm>
        </p:grpSpPr>
        <p:sp>
          <p:nvSpPr>
            <p:cNvPr id="5" name="TextBox 4"/>
            <p:cNvSpPr txBox="1"/>
            <p:nvPr/>
          </p:nvSpPr>
          <p:spPr>
            <a:xfrm>
              <a:off x="8988368" y="2154390"/>
              <a:ext cx="1512727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 smtClean="0"/>
                <a:t>Frontreira de decisão, onde </a:t>
              </a:r>
              <a:r>
                <a:rPr lang="pt-BR" sz="1100" i="1" dirty="0" smtClean="0"/>
                <a:t>g</a:t>
              </a:r>
              <a:r>
                <a:rPr lang="pt-BR" sz="1100" dirty="0" smtClean="0"/>
                <a:t>(</a:t>
              </a:r>
              <a:r>
                <a:rPr lang="pt-BR" sz="1100" b="1" i="1" dirty="0" smtClean="0"/>
                <a:t>x</a:t>
              </a:r>
              <a:r>
                <a:rPr lang="pt-BR" sz="1100" dirty="0" smtClean="0"/>
                <a:t>) = 0</a:t>
              </a:r>
              <a:endParaRPr lang="pt-BR" sz="1100" dirty="0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7" name="Group 6"/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0" name="Picture 9"/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1" name="Straight Connector 10"/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/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≥ 0</a:t>
                </a:r>
                <a:endParaRPr lang="pt-BR" sz="11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 smtClean="0"/>
                  <a:t>g</a:t>
                </a:r>
                <a:r>
                  <a:rPr lang="pt-BR" sz="1100" dirty="0" smtClean="0"/>
                  <a:t>(</a:t>
                </a:r>
                <a:r>
                  <a:rPr lang="pt-BR" sz="1100" b="1" i="1" dirty="0" smtClean="0"/>
                  <a:t>x</a:t>
                </a:r>
                <a:r>
                  <a:rPr lang="pt-BR" sz="1100" dirty="0" smtClean="0"/>
                  <a:t>) </a:t>
                </a:r>
                <a:r>
                  <a:rPr lang="pt-BR" sz="1100" dirty="0"/>
                  <a:t>&lt;</a:t>
                </a:r>
                <a:r>
                  <a:rPr lang="pt-BR" sz="1100" dirty="0" smtClean="0"/>
                  <a:t> 0</a:t>
                </a:r>
                <a:endParaRPr lang="pt-BR" sz="1100" dirty="0"/>
              </a:p>
            </p:txBody>
          </p:sp>
        </p:grpSp>
        <p:cxnSp>
          <p:nvCxnSpPr>
            <p:cNvPr id="4" name="Curved Connector 3"/>
            <p:cNvCxnSpPr>
              <a:endCxn id="5" idx="3"/>
            </p:cNvCxnSpPr>
            <p:nvPr/>
          </p:nvCxnSpPr>
          <p:spPr>
            <a:xfrm rot="16200000" flipV="1">
              <a:off x="10316647" y="2554282"/>
              <a:ext cx="710292" cy="341396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8763755" y="3800192"/>
            <a:ext cx="3289300" cy="305278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8988368" y="3547226"/>
            <a:ext cx="3064687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b="1" dirty="0" smtClean="0"/>
              <a:t>Função heaviside</a:t>
            </a:r>
            <a:endParaRPr lang="pt-BR" sz="16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411560" y="5821528"/>
            <a:ext cx="166502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Conhecida também como </a:t>
            </a:r>
            <a:r>
              <a:rPr lang="pt-BR" sz="1600" b="1" i="1" dirty="0" smtClean="0"/>
              <a:t>função heaviside.</a:t>
            </a:r>
            <a:endParaRPr lang="pt-BR" sz="1600" b="1" i="1" dirty="0"/>
          </a:p>
        </p:txBody>
      </p:sp>
      <p:cxnSp>
        <p:nvCxnSpPr>
          <p:cNvPr id="25" name="Straight Arrow Connector 24"/>
          <p:cNvCxnSpPr/>
          <p:nvPr/>
        </p:nvCxnSpPr>
        <p:spPr>
          <a:xfrm flipV="1">
            <a:off x="1984611" y="6223378"/>
            <a:ext cx="600502" cy="2729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9281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Classificação com </a:t>
            </a:r>
            <a:r>
              <a:rPr lang="pt-BR" dirty="0"/>
              <a:t>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Agora que a </a:t>
                </a:r>
                <a:r>
                  <a:rPr lang="pt-BR" b="1" i="1" dirty="0" smtClean="0"/>
                  <a:t>função hipótese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dirty="0" smtClean="0"/>
                  <a:t>tem uma forma matemática bem definida, </a:t>
                </a:r>
                <a:r>
                  <a:rPr lang="pt-BR" dirty="0" smtClean="0"/>
                  <a:t>nós </a:t>
                </a:r>
                <a:r>
                  <a:rPr lang="pt-BR" dirty="0" smtClean="0"/>
                  <a:t>podemos pensar em como escolher os pesos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que </a:t>
                </a:r>
                <a:r>
                  <a:rPr lang="pt-BR" b="1" i="1" dirty="0" smtClean="0"/>
                  <a:t>minimizem o erro de classificação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No caso da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de forma fechada (através da </a:t>
                </a:r>
                <a:r>
                  <a:rPr lang="pt-BR" b="1" i="1" dirty="0" smtClean="0"/>
                  <a:t>equação normal</a:t>
                </a:r>
                <a:r>
                  <a:rPr lang="pt-BR" dirty="0" smtClean="0"/>
                  <a:t>) fazendo </a:t>
                </a:r>
                <a:r>
                  <a:rPr lang="pt-BR" dirty="0" smtClean="0"/>
                  <a:t>a derivada parcial </a:t>
                </a:r>
                <a:r>
                  <a:rPr lang="pt-BR" dirty="0" smtClean="0"/>
                  <a:t>com relação aos pesos </a:t>
                </a:r>
                <a:r>
                  <a:rPr lang="pt-BR" dirty="0" smtClean="0"/>
                  <a:t>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 smtClean="0"/>
                  <a:t>e através do algoritmo do </a:t>
                </a:r>
                <a:r>
                  <a:rPr lang="pt-BR" b="1" i="1" dirty="0" smtClean="0"/>
                  <a:t>gradiente descendente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com a </a:t>
                </a:r>
                <a:r>
                  <a:rPr lang="pt-BR" b="1" i="1" dirty="0" smtClean="0"/>
                  <a:t>função de limiar rígido</a:t>
                </a:r>
                <a:r>
                  <a:rPr lang="pt-BR" dirty="0" smtClean="0"/>
                  <a:t>, nenhuma das duas abordagens é possível devido ao fato do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ser igual a zero em todos os pontos do espaço de pesos exceto no ponto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 smtClean="0"/>
                  <a:t>, e mesmo assim, o </a:t>
                </a:r>
                <a:r>
                  <a:rPr lang="pt-BR" b="1" i="1" dirty="0" smtClean="0"/>
                  <a:t>gradiente</a:t>
                </a:r>
                <a:r>
                  <a:rPr lang="pt-BR" dirty="0" smtClean="0"/>
                  <a:t> é indeterminado nesse ponto.</a:t>
                </a:r>
              </a:p>
              <a:p>
                <a:r>
                  <a:rPr lang="pt-BR" b="1" dirty="0" smtClean="0">
                    <a:solidFill>
                      <a:srgbClr val="FF0000"/>
                    </a:solidFill>
                  </a:rPr>
                  <a:t>Portanto, o que podemos fazer?</a:t>
                </a:r>
                <a:endParaRPr lang="pt-B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98980"/>
                <a:ext cx="8202176" cy="4918075"/>
              </a:xfrm>
              <a:blipFill rotWithShape="0">
                <a:blip r:embed="rId3"/>
                <a:stretch>
                  <a:fillRect l="-1190" t="-3226" r="-1190" b="-2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3046" t="5896" r="8832"/>
          <a:stretch/>
        </p:blipFill>
        <p:spPr>
          <a:xfrm>
            <a:off x="9040376" y="2424035"/>
            <a:ext cx="3072122" cy="285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Uma possível abordagem para o problema quando utilizamos um </a:t>
                </a:r>
                <a:r>
                  <a:rPr lang="pt-BR" b="1" i="1" dirty="0" smtClean="0"/>
                  <a:t>limiar de decisão rígido</a:t>
                </a:r>
                <a:r>
                  <a:rPr lang="pt-BR" dirty="0" smtClean="0"/>
                  <a:t> é utilizar uma </a:t>
                </a:r>
                <a:r>
                  <a:rPr lang="pt-BR" b="1" i="1" dirty="0" smtClean="0"/>
                  <a:t>regra intuitiva </a:t>
                </a:r>
                <a:r>
                  <a:rPr lang="pt-BR" dirty="0" smtClean="0"/>
                  <a:t>de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que converge para uma solução </a:t>
                </a:r>
                <a:r>
                  <a:rPr lang="pt-BR" b="1" i="1" dirty="0" smtClean="0"/>
                  <a:t>dado que exista uma função discriminante adequada e que as classes não se sobreponham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atualização dos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 é dada pela seguinte equação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i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a</a:t>
                </a:r>
                <a:r>
                  <a:rPr lang="pt-BR" dirty="0" smtClean="0"/>
                  <a:t> qual é essencialmente idêntica à regra de atualização para a </a:t>
                </a:r>
                <a:r>
                  <a:rPr lang="pt-BR" b="1" i="1" dirty="0" smtClean="0"/>
                  <a:t>regressão linear</a:t>
                </a:r>
                <a:r>
                  <a:rPr lang="pt-BR" dirty="0" smtClean="0"/>
                  <a:t> quando utilizamos o </a:t>
                </a:r>
                <a:r>
                  <a:rPr lang="pt-BR" b="1" i="1" dirty="0" smtClean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Esta regra é chamada de </a:t>
                </a:r>
                <a:r>
                  <a:rPr lang="pt-BR" b="1" i="1" dirty="0" smtClean="0"/>
                  <a:t>regra de aprendizagem do perceptron</a:t>
                </a:r>
                <a:r>
                  <a:rPr lang="pt-BR" dirty="0" smtClean="0"/>
                  <a:t>, por razões que discutiremos em breve.</a:t>
                </a:r>
              </a:p>
              <a:p>
                <a:r>
                  <a:rPr lang="pt-BR" dirty="0" smtClean="0"/>
                  <a:t>Essa </a:t>
                </a:r>
                <a:r>
                  <a:rPr lang="pt-BR" dirty="0"/>
                  <a:t>regra de aprendizagem é aplicada a um exemplo por vez, escolhendo exemplos aleatóriamente,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Como estamos considerando classificadores com valores de saída 0 ou 1, o comportamento da regra de atualização será diferente do comportamento para  a regressão linear, como veremos a seguir.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84680"/>
                <a:ext cx="11158182" cy="5073320"/>
              </a:xfrm>
              <a:blipFill rotWithShape="0">
                <a:blip r:embed="rId2"/>
                <a:stretch>
                  <a:fillRect l="-874" t="-2764" r="-2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9333932" y="2511183"/>
            <a:ext cx="189703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 smtClean="0"/>
              <a:t>Os pesos são atualizados a cada novo exemplo.</a:t>
            </a:r>
            <a:endParaRPr lang="pt-BR" sz="16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847463" y="2926682"/>
            <a:ext cx="1486469" cy="2805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25020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dirty="0" smtClean="0"/>
                  <a:t>Ambos, o valor desejado,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1, portanto, existem 3 possibilidades: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a saída estiver correta,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então os pesos não são atualizados.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 smtClean="0"/>
                  <a:t>diminuído</a:t>
                </a:r>
                <a:r>
                  <a:rPr lang="pt-BR" dirty="0" smtClean="0"/>
                  <a:t>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aumentar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 tem seu valor </a:t>
                </a:r>
                <a:r>
                  <a:rPr lang="pt-BR" b="1" i="1" dirty="0"/>
                  <a:t>diminuido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/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  <a:endParaRPr lang="pt-BR" dirty="0" smtClean="0"/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 smtClean="0"/>
                  <a:t>Isso </a:t>
                </a:r>
                <a:r>
                  <a:rPr lang="pt-BR" dirty="0"/>
                  <a:t>faz sentido pois nós queremos diminuir o valor do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:r>
                  <a:rPr lang="pt-BR" dirty="0"/>
                  <a:t>de tal forma que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0680511" cy="5167312"/>
              </a:xfrm>
              <a:blipFill rotWithShape="0">
                <a:blip r:embed="rId2"/>
                <a:stretch>
                  <a:fillRect l="-970" t="-1887" r="-2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7351</TotalTime>
  <Words>904</Words>
  <Application>Microsoft Office PowerPoint</Application>
  <PresentationFormat>Widescreen</PresentationFormat>
  <Paragraphs>132</Paragraphs>
  <Slides>14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não-linear</vt:lpstr>
      <vt:lpstr>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1616</cp:revision>
  <dcterms:created xsi:type="dcterms:W3CDTF">2020-01-20T13:50:05Z</dcterms:created>
  <dcterms:modified xsi:type="dcterms:W3CDTF">2021-08-13T21:34:35Z</dcterms:modified>
</cp:coreProperties>
</file>