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0" r:id="rId2"/>
    <p:sldId id="292" r:id="rId3"/>
    <p:sldId id="290" r:id="rId4"/>
    <p:sldId id="277" r:id="rId5"/>
    <p:sldId id="258" r:id="rId6"/>
    <p:sldId id="308" r:id="rId7"/>
    <p:sldId id="309" r:id="rId8"/>
    <p:sldId id="320" r:id="rId9"/>
    <p:sldId id="273" r:id="rId10"/>
    <p:sldId id="294" r:id="rId11"/>
    <p:sldId id="284" r:id="rId12"/>
    <p:sldId id="313" r:id="rId13"/>
    <p:sldId id="303" r:id="rId14"/>
    <p:sldId id="285" r:id="rId15"/>
    <p:sldId id="295" r:id="rId16"/>
    <p:sldId id="314" r:id="rId17"/>
    <p:sldId id="304" r:id="rId18"/>
    <p:sldId id="296" r:id="rId19"/>
    <p:sldId id="317" r:id="rId20"/>
    <p:sldId id="301" r:id="rId21"/>
    <p:sldId id="269" r:id="rId22"/>
    <p:sldId id="265" r:id="rId23"/>
    <p:sldId id="271" r:id="rId24"/>
    <p:sldId id="312" r:id="rId25"/>
    <p:sldId id="281" r:id="rId26"/>
    <p:sldId id="280" r:id="rId27"/>
    <p:sldId id="274" r:id="rId28"/>
    <p:sldId id="287" r:id="rId29"/>
    <p:sldId id="278" r:id="rId30"/>
    <p:sldId id="291" r:id="rId31"/>
    <p:sldId id="298" r:id="rId32"/>
    <p:sldId id="316" r:id="rId33"/>
    <p:sldId id="305" r:id="rId34"/>
    <p:sldId id="306" r:id="rId35"/>
    <p:sldId id="307" r:id="rId36"/>
    <p:sldId id="311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3662" autoAdjust="0"/>
  </p:normalViewPr>
  <p:slideViewPr>
    <p:cSldViewPr snapToGrid="0">
      <p:cViewPr varScale="1">
        <p:scale>
          <a:sx n="97" d="100"/>
          <a:sy n="97" d="100"/>
        </p:scale>
        <p:origin x="11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NA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ursinhoparamedicina.com.br/blog/saude/virus-x-bacterias-caracteristicas-e-diferencas/" TargetMode="External"/><Relationship Id="rId5" Type="http://schemas.openxmlformats.org/officeDocument/2006/relationships/hyperlink" Target="https://cursinhoparamedicina.com.br/blog/biologia/o-que-sao-as-celulas-tronco/" TargetMode="External"/><Relationship Id="rId4" Type="http://schemas.openxmlformats.org/officeDocument/2006/relationships/hyperlink" Target="https://pt.wikipedia.org/wiki/Mitoc%C3%B4ndrio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Existem várias</a:t>
            </a:r>
            <a:r>
              <a:rPr lang="pt-BR" baseline="0" dirty="0" smtClean="0"/>
              <a:t> outras funções de ativação: </a:t>
            </a:r>
            <a:r>
              <a:rPr lang="pt-BR" dirty="0" smtClean="0">
                <a:hlinkClick r:id="rId3"/>
              </a:rPr>
              <a:t>https://en.wikipedia.org/wiki/Activation_function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649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 smtClean="0"/>
                  <a:t>=</a:t>
                </a:r>
                <a:r>
                  <a:rPr lang="pt-BR" b="0" i="0" baseline="0" dirty="0"/>
                  <a:t>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baseline="0" dirty="0" smtClean="0"/>
                  <a:t>= </a:t>
                </a:r>
                <a:r>
                  <a:rPr lang="pt-BR" b="0" i="0" baseline="0" dirty="0"/>
                  <a:t>1 mas </a:t>
                </a:r>
                <a:r>
                  <a:rPr lang="pt-BR" b="0" i="0" baseline="0" dirty="0" smtClean="0"/>
                  <a:t>y = 0</a:t>
                </a:r>
                <a:r>
                  <a:rPr lang="pt-BR" b="0" i="0" baseline="0" dirty="0"/>
                  <a:t>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 smtClean="0"/>
                  <a:t> = </a:t>
                </a:r>
                <a:r>
                  <a:rPr lang="pt-BR" b="0" i="0" baseline="0" dirty="0"/>
                  <a:t>0 mas </a:t>
                </a:r>
                <a:r>
                  <a:rPr lang="pt-BR" b="0" i="0" baseline="0" dirty="0" smtClean="0"/>
                  <a:t>y = 1</a:t>
                </a:r>
                <a:r>
                  <a:rPr lang="pt-BR" b="0" i="0" baseline="0" dirty="0"/>
                  <a:t>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8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731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90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  <a:p>
            <a:r>
              <a:rPr lang="pt-BR" sz="1200" b="1" dirty="0"/>
              <a:t>Laboratório #6:</a:t>
            </a:r>
            <a:r>
              <a:rPr lang="pt-BR" sz="1200" dirty="0"/>
              <a:t> https://colab.research.google.com/github/zz4fap/t320_aprendizado_de_maquina/blob/main/labs/Laboratorio6.ipynb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estímulos de entrada</a:t>
            </a:r>
            <a:r>
              <a:rPr lang="pt-BR" baseline="0" dirty="0"/>
              <a:t> são recebidos por um neurônio,</a:t>
            </a:r>
            <a:r>
              <a:rPr lang="pt-BR" dirty="0"/>
              <a:t> na sequência, os estímulos são integrados e se o</a:t>
            </a:r>
            <a:r>
              <a:rPr lang="pt-BR" baseline="0" dirty="0"/>
              <a:t> resultado da integração deles for maior do que um limiar de ativação, um impulso é propagado até os próximos neurônios.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029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</a:t>
            </a:r>
            <a:r>
              <a:rPr lang="pt-BR" dirty="0" err="1"/>
              <a:t>DeepMind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[1] https://www.techtarget.com/searchenterpriseai/news/450420189/How-Facebook-uses-deep-learning-models-to-engage-users</a:t>
            </a:r>
          </a:p>
          <a:p>
            <a:r>
              <a:rPr lang="pt-BR" dirty="0"/>
              <a:t>[2]</a:t>
            </a:r>
            <a:r>
              <a:rPr lang="pt-BR" baseline="0" dirty="0"/>
              <a:t> </a:t>
            </a:r>
            <a:r>
              <a:rPr lang="pt-BR" dirty="0"/>
              <a:t>https://www.geeksforgeeks.org/5-mind-blowing-ways-facebook-uses-machine-learning/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núcleo está contida a maior parte do material genético, o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NA"/>
              </a:rPr>
              <a:t>DNA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enquanto uma parte menor está contida nas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itocôndrio"/>
              </a:rPr>
              <a:t>mitocôndrias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células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procariontes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possuem estrutura simples e não apresentam núcleo. Seres procariontes se caracterizam por ter somente uma célula. Logo, os seres procariontes são unicelulares como 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bactérias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cianobactérias.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460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sinapses são conexões entre a terminação do axônio de um neurônio e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dendritos de outo neurônio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São elas que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 a conexão entre células vizinhas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dando continuidade à propagação do impulso nervoso por toda a rede neuronal.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445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avaliada como verdadeira ou falsa.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https://materialpublic.imd.ufrn.br/curso/disciplina/5/15/7/3#:~: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=A%20base%20da%20L%C3%B3gica%20Proposicional,um%20valor%2C%20verdadeiro%20ou%20falso.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28/04/2023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9.png"/><Relationship Id="rId34" Type="http://schemas.openxmlformats.org/officeDocument/2006/relationships/image" Target="../media/image29.png"/><Relationship Id="rId7" Type="http://schemas.openxmlformats.org/officeDocument/2006/relationships/image" Target="../media/image171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6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30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31" Type="http://schemas.openxmlformats.org/officeDocument/2006/relationships/image" Target="../media/image41.png"/><Relationship Id="rId4" Type="http://schemas.openxmlformats.org/officeDocument/2006/relationships/image" Target="../media/image172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Relationship Id="rId27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32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1.png"/><Relationship Id="rId5" Type="http://schemas.openxmlformats.org/officeDocument/2006/relationships/image" Target="../media/image44.png"/><Relationship Id="rId10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6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4.png"/><Relationship Id="rId4" Type="http://schemas.openxmlformats.org/officeDocument/2006/relationships/image" Target="../media/image57.png"/><Relationship Id="rId9" Type="http://schemas.openxmlformats.org/officeDocument/2006/relationships/image" Target="../media/image19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8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20.png"/><Relationship Id="rId4" Type="http://schemas.openxmlformats.org/officeDocument/2006/relationships/image" Target="../media/image54.png"/><Relationship Id="rId9" Type="http://schemas.openxmlformats.org/officeDocument/2006/relationships/image" Target="../media/image19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perceptron/perceptron_xor_problem.ipynb" TargetMode="External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6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jpeg"/><Relationship Id="rId5" Type="http://schemas.openxmlformats.org/officeDocument/2006/relationships/image" Target="../media/image71.jpeg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6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690.png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0.png"/><Relationship Id="rId12" Type="http://schemas.openxmlformats.org/officeDocument/2006/relationships/image" Target="../media/image23.png"/><Relationship Id="rId17" Type="http://schemas.openxmlformats.org/officeDocument/2006/relationships/image" Target="../media/image72.png"/><Relationship Id="rId25" Type="http://schemas.openxmlformats.org/officeDocument/2006/relationships/image" Target="../media/image450.png"/><Relationship Id="rId2" Type="http://schemas.openxmlformats.org/officeDocument/2006/relationships/image" Target="../media/image290.png"/><Relationship Id="rId16" Type="http://schemas.openxmlformats.org/officeDocument/2006/relationships/image" Target="../media/image7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24" Type="http://schemas.openxmlformats.org/officeDocument/2006/relationships/image" Target="../media/image440.png"/><Relationship Id="rId5" Type="http://schemas.openxmlformats.org/officeDocument/2006/relationships/image" Target="../media/image320.png"/><Relationship Id="rId15" Type="http://schemas.openxmlformats.org/officeDocument/2006/relationships/image" Target="../media/image191.png"/><Relationship Id="rId23" Type="http://schemas.openxmlformats.org/officeDocument/2006/relationships/image" Target="../media/image76.png"/><Relationship Id="rId10" Type="http://schemas.openxmlformats.org/officeDocument/2006/relationships/image" Target="../media/image670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0.png"/><Relationship Id="rId14" Type="http://schemas.openxmlformats.org/officeDocument/2006/relationships/image" Target="../media/image700.png"/><Relationship Id="rId22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0.png"/><Relationship Id="rId4" Type="http://schemas.openxmlformats.org/officeDocument/2006/relationships/image" Target="../media/image102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figura ao lado </a:t>
                </a:r>
                <a:r>
                  <a:rPr lang="pt-BR" dirty="0" smtClean="0"/>
                  <a:t>apresenta o </a:t>
                </a:r>
                <a:r>
                  <a:rPr lang="pt-BR" dirty="0"/>
                  <a:t>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</a:t>
                </a:r>
                <a:r>
                  <a:rPr lang="pt-BR" dirty="0" smtClean="0"/>
                  <a:t>proposto por </a:t>
                </a:r>
                <a:r>
                  <a:rPr lang="pt-BR" dirty="0"/>
                  <a:t>McCulloch e Pitts.</a:t>
                </a:r>
              </a:p>
              <a:p>
                <a:r>
                  <a:rPr lang="pt-BR" dirty="0"/>
                  <a:t>Grosso 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de suas entradas excede o </a:t>
                </a:r>
                <a:r>
                  <a:rPr lang="pt-BR" b="1" i="1" dirty="0"/>
                  <a:t>limiar de </a:t>
                </a:r>
                <a:r>
                  <a:rPr lang="pt-BR" b="1" i="1" dirty="0" smtClean="0"/>
                  <a:t>ativação</a:t>
                </a:r>
                <a:r>
                  <a:rPr lang="pt-BR" i="1" dirty="0" smtClean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. </a:t>
                </a:r>
                <a:endParaRPr lang="pt-BR" dirty="0"/>
              </a:p>
              <a:p>
                <a:r>
                  <a:rPr lang="pt-BR" dirty="0"/>
                  <a:t>As premissas do modelo de McCulloch e Pitts (M-P)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</a:t>
                </a:r>
                <a:r>
                  <a:rPr lang="pt-BR" dirty="0" smtClean="0"/>
                  <a:t>chamados </a:t>
                </a:r>
                <a:r>
                  <a:rPr lang="pt-BR" dirty="0"/>
                  <a:t>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booleanos,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</a:t>
                </a:r>
                <a:r>
                  <a:rPr lang="pt-BR" dirty="0" smtClean="0"/>
                  <a:t>multiplicadas por pesos unitários (+/- 1).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/>
                  <a:t>tudo ou nada</a:t>
                </a:r>
                <a:r>
                  <a:rPr lang="pt-BR" dirty="0"/>
                  <a:t>”, ou seja, um processo </a:t>
                </a:r>
                <a:r>
                  <a:rPr lang="pt-BR" dirty="0" smtClean="0"/>
                  <a:t>binário (0 ou 1). 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/>
                  <a:t>ponto de disparo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para que o neurônio “dispare”.</a:t>
                </a:r>
              </a:p>
              <a:p>
                <a:r>
                  <a:rPr lang="pt-BR" dirty="0"/>
                  <a:t>O modelo do </a:t>
                </a:r>
                <a:r>
                  <a:rPr lang="pt-BR" b="1" i="1" dirty="0"/>
                  <a:t>neurônio</a:t>
                </a:r>
                <a:r>
                  <a:rPr lang="pt-BR" dirty="0"/>
                  <a:t> de McCulloch e Pitts nada mais é do que um </a:t>
                </a:r>
                <a:r>
                  <a:rPr lang="pt-BR" b="1" i="1" dirty="0"/>
                  <a:t>classificador linear com limiar de decisão rígido</a:t>
                </a:r>
                <a:r>
                  <a:rPr lang="pt-BR" dirty="0"/>
                  <a:t>,</a:t>
                </a:r>
                <a:r>
                  <a:rPr lang="pt-BR" b="1" i="1" dirty="0"/>
                  <a:t> pesos unitários</a:t>
                </a:r>
                <a:r>
                  <a:rPr lang="pt-BR" dirty="0"/>
                  <a:t> e </a:t>
                </a:r>
                <a:r>
                  <a:rPr lang="pt-BR" b="1" i="1" dirty="0"/>
                  <a:t>atributos booleanos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  <a:blipFill rotWithShape="0">
                <a:blip r:embed="rId3"/>
                <a:stretch>
                  <a:fillRect l="-1076" t="-2626" r="-2070" b="-7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blipFill rotWithShape="0">
                <a:blip r:embed="rId4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22" y="1091282"/>
            <a:ext cx="4433322" cy="151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73" y="4760736"/>
            <a:ext cx="3993932" cy="1969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14113" y="5209611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xmlns="" id="{2BB3DC51-DFDB-45CE-B2DD-7582FDEEDFA1}"/>
              </a:ext>
            </a:extLst>
          </p:cNvPr>
          <p:cNvCxnSpPr/>
          <p:nvPr/>
        </p:nvCxnSpPr>
        <p:spPr>
          <a:xfrm>
            <a:off x="7407667" y="4941870"/>
            <a:ext cx="1119884" cy="637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>
            <a:normAutofit/>
          </a:bodyPr>
          <a:lstStyle/>
          <a:p>
            <a:r>
              <a:rPr lang="pt-BR" dirty="0"/>
              <a:t>Exemplos </a:t>
            </a:r>
            <a:r>
              <a:rPr lang="pt-BR" dirty="0" smtClean="0"/>
              <a:t>de portas lógicas com </a:t>
            </a:r>
            <a:r>
              <a:rPr lang="pt-BR" dirty="0"/>
              <a:t>o </a:t>
            </a:r>
            <a:r>
              <a:rPr lang="pt-BR" dirty="0" smtClean="0"/>
              <a:t>modelo M-P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9517754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9517754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7308" r="-300000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7308" r="-203333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7308" r="-101099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596715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596715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80849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Analisando-se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vemos que para o disparo ocorrer, seu valor deve ser </a:t>
                </a:r>
                <a:r>
                  <a:rPr lang="pt-BR" b="1" i="1" dirty="0" smtClean="0"/>
                  <a:t>negado</a:t>
                </a:r>
                <a:r>
                  <a:rPr lang="pt-BR" dirty="0" smtClean="0"/>
                  <a:t> (i.e., multiplicado por -1), </a:t>
                </a:r>
                <a:r>
                  <a:rPr lang="pt-BR" dirty="0"/>
                  <a:t>e assim, o disparo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808494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960" t="-1802" r="-2720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891971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00025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891971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t="-119608" r="-298876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1136" t="-119608" r="-202273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98876" t="-119608" r="-100000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302273" t="-119608" r="-1136" b="-2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282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</a:t>
              </a:r>
              <a:r>
                <a:rPr lang="pt-BR" sz="1200" dirty="0" smtClean="0"/>
                <a:t>inibitória</a:t>
              </a:r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10328277" y="6167312"/>
            <a:ext cx="184292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Entradas inibitórias são entradas que têm seus valores </a:t>
            </a:r>
            <a:r>
              <a:rPr lang="pt-BR" sz="1100" dirty="0" smtClean="0"/>
              <a:t>multiplicados por -1.</a:t>
            </a:r>
            <a:endParaRPr lang="pt-BR" sz="1100" dirty="0"/>
          </a:p>
        </p:txBody>
      </p:sp>
      <p:grpSp>
        <p:nvGrpSpPr>
          <p:cNvPr id="96" name="Group 5">
            <a:extLst>
              <a:ext uri="{FF2B5EF4-FFF2-40B4-BE49-F238E27FC236}">
                <a16:creationId xmlns:a16="http://schemas.microsoft.com/office/drawing/2014/main" xmlns="" id="{37E1DC95-DB90-4128-8BFC-BA6EF820FF03}"/>
              </a:ext>
            </a:extLst>
          </p:cNvPr>
          <p:cNvGrpSpPr/>
          <p:nvPr/>
        </p:nvGrpSpPr>
        <p:grpSpPr>
          <a:xfrm>
            <a:off x="8554892" y="4715523"/>
            <a:ext cx="3142324" cy="1530207"/>
            <a:chOff x="114755" y="4638765"/>
            <a:chExt cx="3142324" cy="1530207"/>
          </a:xfrm>
        </p:grpSpPr>
        <p:cxnSp>
          <p:nvCxnSpPr>
            <p:cNvPr id="97" name="Straight Arrow Connector 6">
              <a:extLst>
                <a:ext uri="{FF2B5EF4-FFF2-40B4-BE49-F238E27FC236}">
                  <a16:creationId xmlns:a16="http://schemas.microsoft.com/office/drawing/2014/main" xmlns="" id="{46367342-3D00-4DC2-97F8-A4C48A0FF487}"/>
                </a:ext>
              </a:extLst>
            </p:cNvPr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7">
              <a:extLst>
                <a:ext uri="{FF2B5EF4-FFF2-40B4-BE49-F238E27FC236}">
                  <a16:creationId xmlns:a16="http://schemas.microsoft.com/office/drawing/2014/main" xmlns="" id="{75736E90-2D6B-4961-B25D-570A62BDCB47}"/>
                </a:ext>
              </a:extLst>
            </p:cNvPr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xmlns="" id="{3487FCC0-1721-4A90-ADCC-BA759BEBA2F5}"/>
                    </a:ext>
                  </a:extLst>
                </p:cNvPr>
                <p:cNvSpPr/>
                <p:nvPr/>
              </p:nvSpPr>
              <p:spPr>
                <a:xfrm>
                  <a:off x="404384" y="5861195"/>
                  <a:ext cx="512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 smtClean="0"/>
                    <a:t>= 0</a:t>
                  </a:r>
                  <a:endParaRPr lang="pt-BR" sz="1400" dirty="0"/>
                </a:p>
              </p:txBody>
            </p:sp>
          </mc:Choice>
          <mc:Fallback xmlns=""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487FCC0-1721-4A90-ADCC-BA759BEBA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84" y="5861195"/>
                  <a:ext cx="512128" cy="307777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t="-3922" r="-2381" b="-196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Connector 10">
              <a:extLst>
                <a:ext uri="{FF2B5EF4-FFF2-40B4-BE49-F238E27FC236}">
                  <a16:creationId xmlns:a16="http://schemas.microsoft.com/office/drawing/2014/main" xmlns="" id="{0039D694-FDBD-4E37-84A8-15AA7DF0700A}"/>
                </a:ext>
              </a:extLst>
            </p:cNvPr>
            <p:cNvCxnSpPr/>
            <p:nvPr/>
          </p:nvCxnSpPr>
          <p:spPr>
            <a:xfrm>
              <a:off x="642607" y="5413385"/>
              <a:ext cx="19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2">
                  <a:extLst>
                    <a:ext uri="{FF2B5EF4-FFF2-40B4-BE49-F238E27FC236}">
                      <a16:creationId xmlns:a16="http://schemas.microsoft.com/office/drawing/2014/main" xmlns="" id="{A6211B07-9433-40C9-8FAD-6D6FABD675A8}"/>
                    </a:ext>
                  </a:extLst>
                </p:cNvPr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3">
                  <a:extLst>
                    <a:ext uri="{FF2B5EF4-FFF2-40B4-BE49-F238E27FC236}">
                      <a16:creationId xmlns:a16="http://schemas.microsoft.com/office/drawing/2014/main" xmlns="" id="{98598CD3-6DB1-47BE-9BF0-B048427C74E3}"/>
                    </a:ext>
                  </a:extLst>
                </p:cNvPr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5">
                  <a:extLst>
                    <a:ext uri="{FF2B5EF4-FFF2-40B4-BE49-F238E27FC236}">
                      <a16:creationId xmlns:a16="http://schemas.microsoft.com/office/drawing/2014/main" xmlns="" id="{3864A534-FEF0-4BD5-9101-1EAD35FBFF1F}"/>
                    </a:ext>
                  </a:extLst>
                </p:cNvPr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Rectangle 29">
            <a:extLst>
              <a:ext uri="{FF2B5EF4-FFF2-40B4-BE49-F238E27FC236}">
                <a16:creationId xmlns:a16="http://schemas.microsoft.com/office/drawing/2014/main" xmlns="" id="{7A9422C4-74C4-49FF-B9DA-F9D11E115A00}"/>
              </a:ext>
            </a:extLst>
          </p:cNvPr>
          <p:cNvSpPr/>
          <p:nvPr/>
        </p:nvSpPr>
        <p:spPr>
          <a:xfrm>
            <a:off x="9885631" y="5096327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3" name="Retângulo 32"/>
          <p:cNvSpPr/>
          <p:nvPr/>
        </p:nvSpPr>
        <p:spPr>
          <a:xfrm>
            <a:off x="8562064" y="6170917"/>
            <a:ext cx="3000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/>
              <a:t>-1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578" y="1814377"/>
            <a:ext cx="130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00B0F0"/>
                </a:solidFill>
              </a:rPr>
              <a:t>Podem ser interpretados como problemas de classificação.</a:t>
            </a:r>
            <a:endParaRPr lang="pt-B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E68BD5-7520-4B01-9739-3D7A1FED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0424" cy="1325563"/>
          </a:xfrm>
        </p:spPr>
        <p:txBody>
          <a:bodyPr/>
          <a:lstStyle/>
          <a:p>
            <a:r>
              <a:rPr lang="pt-BR" dirty="0"/>
              <a:t>Exemplos de portas lógicas com o modelo M-P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289730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289730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099" t="-119608" r="-2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3333" t="-119608" r="-102222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0000" t="-119608" r="-1099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xmlns="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246168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246168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xmlns="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401916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401916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xmlns="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44729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44729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221061E5-F31D-4ACA-AD05-D82AEF033C76}"/>
              </a:ext>
            </a:extLst>
          </p:cNvPr>
          <p:cNvSpPr/>
          <p:nvPr/>
        </p:nvSpPr>
        <p:spPr>
          <a:xfrm>
            <a:off x="2172963" y="3534305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215C0F0D-A722-474D-8471-199D461D83E9}"/>
              </a:ext>
            </a:extLst>
          </p:cNvPr>
          <p:cNvSpPr/>
          <p:nvPr/>
        </p:nvSpPr>
        <p:spPr>
          <a:xfrm>
            <a:off x="4994274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F3727754-13EE-4E28-8054-B4248241CFC0}"/>
              </a:ext>
            </a:extLst>
          </p:cNvPr>
          <p:cNvSpPr/>
          <p:nvPr/>
        </p:nvSpPr>
        <p:spPr>
          <a:xfrm>
            <a:off x="7815586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0280CE2A-46AD-4072-8519-D378A5B43FC6}"/>
              </a:ext>
            </a:extLst>
          </p:cNvPr>
          <p:cNvSpPr/>
          <p:nvPr/>
        </p:nvSpPr>
        <p:spPr>
          <a:xfrm>
            <a:off x="10636898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xmlns="" id="{91A94ADF-EE00-43ED-B853-366E5336E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28937"/>
            <a:ext cx="10900423" cy="1676882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Resposta</a:t>
            </a:r>
            <a:r>
              <a:rPr lang="en-US" dirty="0" smtClean="0"/>
              <a:t>: com um </a:t>
            </a:r>
            <a:r>
              <a:rPr lang="en-US" dirty="0" err="1" smtClean="0"/>
              <a:t>único</a:t>
            </a:r>
            <a:r>
              <a:rPr lang="en-US" dirty="0" smtClean="0"/>
              <a:t> </a:t>
            </a:r>
            <a:r>
              <a:rPr lang="en-US" dirty="0" err="1" smtClean="0"/>
              <a:t>modelo</a:t>
            </a:r>
            <a:r>
              <a:rPr lang="en-US" dirty="0" smtClean="0"/>
              <a:t> de M-P, </a:t>
            </a:r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dirty="0" err="1" smtClean="0"/>
              <a:t>possível</a:t>
            </a:r>
            <a:r>
              <a:rPr lang="en-US" dirty="0" smtClean="0"/>
              <a:t> </a:t>
            </a:r>
            <a:r>
              <a:rPr lang="en-US" dirty="0" err="1" smtClean="0"/>
              <a:t>encontrar</a:t>
            </a:r>
            <a:r>
              <a:rPr lang="en-US" dirty="0" smtClean="0"/>
              <a:t> um </a:t>
            </a:r>
            <a:r>
              <a:rPr lang="en-US" b="1" i="1" dirty="0" err="1" smtClean="0"/>
              <a:t>limiar</a:t>
            </a:r>
            <a:r>
              <a:rPr lang="en-US" b="1" i="1" dirty="0" smtClean="0"/>
              <a:t> de </a:t>
            </a:r>
            <a:r>
              <a:rPr lang="en-US" b="1" i="1" dirty="0" err="1" smtClean="0"/>
              <a:t>ativação</a:t>
            </a:r>
            <a:r>
              <a:rPr lang="en-US" b="1" i="1" dirty="0" smtClean="0"/>
              <a:t> </a:t>
            </a:r>
            <a:r>
              <a:rPr lang="en-US" dirty="0" smtClean="0"/>
              <a:t>que </a:t>
            </a:r>
            <a:r>
              <a:rPr lang="en-US" dirty="0" err="1" smtClean="0"/>
              <a:t>resolva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, </a:t>
            </a:r>
            <a:r>
              <a:rPr lang="en-US" dirty="0" err="1" smtClean="0"/>
              <a:t>pois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veremos</a:t>
            </a:r>
            <a:r>
              <a:rPr lang="en-US" dirty="0" smtClean="0"/>
              <a:t> </a:t>
            </a:r>
            <a:r>
              <a:rPr lang="en-US" dirty="0" err="1" smtClean="0"/>
              <a:t>adiante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b="1" i="1" dirty="0" err="1" smtClean="0"/>
              <a:t>linearmente</a:t>
            </a:r>
            <a:r>
              <a:rPr lang="en-US" b="1" i="1" dirty="0" smtClean="0"/>
              <a:t> </a:t>
            </a:r>
            <a:r>
              <a:rPr lang="en-US" b="1" i="1" dirty="0" err="1" smtClean="0"/>
              <a:t>separável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O </a:t>
            </a:r>
            <a:r>
              <a:rPr lang="en-US" dirty="0" err="1" smtClean="0"/>
              <a:t>modelo</a:t>
            </a:r>
            <a:r>
              <a:rPr lang="en-US" dirty="0" smtClean="0"/>
              <a:t> de M-P </a:t>
            </a:r>
            <a:r>
              <a:rPr lang="en-US" dirty="0" err="1" smtClean="0"/>
              <a:t>só</a:t>
            </a:r>
            <a:r>
              <a:rPr lang="en-US" dirty="0" smtClean="0"/>
              <a:t> resolve </a:t>
            </a:r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b="1" i="1" dirty="0" err="1" smtClean="0"/>
              <a:t>linearmente</a:t>
            </a:r>
            <a:r>
              <a:rPr lang="en-US" b="1" i="1" dirty="0" smtClean="0"/>
              <a:t> </a:t>
            </a:r>
            <a:r>
              <a:rPr lang="en-US" b="1" i="1" dirty="0" err="1" smtClean="0"/>
              <a:t>separáveis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xmlns="" id="{A3CD3263-05E9-4C2C-AC8D-0917EC55F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:r>
                  <a:rPr lang="pt-BR" dirty="0" smtClean="0"/>
                  <a:t>Qual deve ser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para a porta lógica XOR? </a:t>
                </a:r>
              </a:p>
            </p:txBody>
          </p:sp>
        </mc:Choice>
        <mc:Fallback xmlns="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3CD3263-05E9-4C2C-AC8D-0917EC55F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  <a:blipFill rotWithShape="0">
                <a:blip r:embed="rId6"/>
                <a:stretch>
                  <a:fillRect l="-1007" t="-5797" r="-1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892548" y="2290312"/>
                <a:ext cx="220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 smtClean="0"/>
                  <a:t> como entrada inibitória.</a:t>
                </a:r>
                <a:endParaRPr lang="pt-BR" sz="1400" dirty="0"/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548" y="2290312"/>
                <a:ext cx="2203452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1071236" y="2288157"/>
            <a:ext cx="220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Sem entradas inibitórias.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713859" y="2288156"/>
                <a:ext cx="220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 smtClean="0"/>
                  <a:t> como entrada inibitória.</a:t>
                </a:r>
                <a:endParaRPr lang="pt-BR" sz="1400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859" y="2288156"/>
                <a:ext cx="2203452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9293407" y="2288156"/>
                <a:ext cx="2686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 smtClean="0"/>
                  <a:t> como entradas inibitórias.</a:t>
                </a:r>
                <a:endParaRPr lang="pt-BR" sz="140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407" y="2288156"/>
                <a:ext cx="2686981" cy="307777"/>
              </a:xfrm>
              <a:prstGeom prst="rect">
                <a:avLst/>
              </a:prstGeom>
              <a:blipFill rotWithShape="0">
                <a:blip r:embed="rId9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071235" y="4486219"/>
                <a:ext cx="22034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5" y="4486219"/>
                <a:ext cx="2203453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850064" y="4478034"/>
                <a:ext cx="224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 smtClean="0"/>
                  <a:t> ou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064" y="4478034"/>
                <a:ext cx="2245936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6697650" y="4500542"/>
                <a:ext cx="224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 smtClean="0"/>
                  <a:t> ou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650" y="4500542"/>
                <a:ext cx="2245936" cy="338554"/>
              </a:xfrm>
              <a:prstGeom prst="rect">
                <a:avLst/>
              </a:prstGeom>
              <a:blipFill rotWithShape="0">
                <a:blip r:embed="rId1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9535170" y="4478034"/>
                <a:ext cx="22034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2&lt;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170" y="4478034"/>
                <a:ext cx="2203453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97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I)</a:t>
            </a:r>
            <a:r>
              <a:rPr lang="pt-BR" dirty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896"/>
            <a:ext cx="6865565" cy="50091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Em 1958, Frank Rosenblatt, propôs </a:t>
            </a:r>
            <a:r>
              <a:rPr lang="pt-BR" dirty="0" smtClean="0"/>
              <a:t>um </a:t>
            </a:r>
            <a:r>
              <a:rPr lang="pt-BR" dirty="0"/>
              <a:t>novo </a:t>
            </a:r>
            <a:r>
              <a:rPr lang="pt-BR" b="1" i="1" dirty="0" smtClean="0"/>
              <a:t>modelo </a:t>
            </a:r>
            <a:r>
              <a:rPr lang="pt-BR" b="1" i="1" dirty="0"/>
              <a:t>computacional mais geral</a:t>
            </a:r>
            <a:r>
              <a:rPr lang="pt-BR" dirty="0"/>
              <a:t> que o modelo do </a:t>
            </a:r>
            <a:r>
              <a:rPr lang="pt-BR" b="1" i="1" dirty="0"/>
              <a:t>neurônio</a:t>
            </a:r>
            <a:r>
              <a:rPr lang="pt-BR" dirty="0"/>
              <a:t>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O </a:t>
            </a:r>
            <a:r>
              <a:rPr lang="pt-BR" dirty="0"/>
              <a:t>modelo criado por </a:t>
            </a:r>
            <a:r>
              <a:rPr lang="pt-BR" dirty="0" smtClean="0"/>
              <a:t>ele </a:t>
            </a:r>
            <a:r>
              <a:rPr lang="pt-BR" dirty="0"/>
              <a:t>é chamado de </a:t>
            </a:r>
            <a:r>
              <a:rPr lang="pt-BR" b="1" i="1" dirty="0"/>
              <a:t>perceptron</a:t>
            </a:r>
            <a:r>
              <a:rPr lang="pt-BR" dirty="0"/>
              <a:t> e é mostrado na figura ao lado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</a:t>
            </a:r>
            <a:r>
              <a:rPr lang="pt-BR" b="1" i="1" dirty="0" smtClean="0"/>
              <a:t>perceptron</a:t>
            </a:r>
            <a:r>
              <a:rPr lang="pt-BR" dirty="0" smtClean="0"/>
              <a:t> é </a:t>
            </a:r>
            <a:r>
              <a:rPr lang="pt-BR" dirty="0"/>
              <a:t>um </a:t>
            </a:r>
            <a:r>
              <a:rPr lang="pt-BR" dirty="0" smtClean="0"/>
              <a:t>modelo para </a:t>
            </a:r>
            <a:r>
              <a:rPr lang="pt-BR" b="1" i="1" dirty="0"/>
              <a:t>aprendizado supervisionado</a:t>
            </a:r>
            <a:r>
              <a:rPr lang="pt-BR" dirty="0"/>
              <a:t> de </a:t>
            </a:r>
            <a:r>
              <a:rPr lang="pt-BR" b="1" i="1" dirty="0"/>
              <a:t>classificadores </a:t>
            </a:r>
            <a:r>
              <a:rPr lang="pt-BR" b="1" i="1" dirty="0" smtClean="0"/>
              <a:t>binários</a:t>
            </a:r>
            <a:r>
              <a:rPr lang="pt-BR" dirty="0" smtClean="0"/>
              <a:t>,</a:t>
            </a:r>
            <a:r>
              <a:rPr lang="pt-BR" b="1" i="1" dirty="0" smtClean="0"/>
              <a:t> </a:t>
            </a:r>
            <a:r>
              <a:rPr lang="pt-BR" dirty="0" smtClean="0"/>
              <a:t>ou seja </a:t>
            </a:r>
            <a:r>
              <a:rPr lang="pt-BR" b="1" i="1" dirty="0"/>
              <a:t>problemas com duas classes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Assim como o modelo de M-P, o </a:t>
            </a:r>
            <a:r>
              <a:rPr lang="pt-BR" b="1" i="1" dirty="0" smtClean="0"/>
              <a:t>perceptron</a:t>
            </a:r>
            <a:r>
              <a:rPr lang="pt-BR" dirty="0" smtClean="0"/>
              <a:t> só é capaz de classificar padrões </a:t>
            </a:r>
            <a:r>
              <a:rPr lang="pt-BR" b="1" i="1" dirty="0"/>
              <a:t>linearmente separáveis</a:t>
            </a:r>
            <a:r>
              <a:rPr lang="pt-BR" dirty="0" smtClean="0"/>
              <a:t>.</a:t>
            </a:r>
          </a:p>
          <a:p>
            <a:r>
              <a:rPr lang="pt-BR" dirty="0" smtClean="0"/>
              <a:t>Ou seja, o </a:t>
            </a:r>
            <a:r>
              <a:rPr lang="pt-BR" b="1" i="1" dirty="0" smtClean="0"/>
              <a:t>perceptron</a:t>
            </a:r>
            <a:r>
              <a:rPr lang="pt-BR" dirty="0" smtClean="0"/>
              <a:t> também não resolve o problema da classificação XOR.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339" y="357736"/>
            <a:ext cx="2231461" cy="291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9537609" y="3210718"/>
            <a:ext cx="1583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Frank </a:t>
            </a:r>
            <a:r>
              <a:rPr lang="pt-BR" sz="1600" dirty="0" err="1"/>
              <a:t>Rosenblatt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752"/>
                <a:ext cx="7585229" cy="53022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Esse novo modelo supera algumas das limitações do modelo de M-P: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Introdução do conceito de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(uma medida de importância dos atributos) para as entradas (ou </a:t>
                </a:r>
                <a:r>
                  <a:rPr lang="pt-BR" b="1" i="1" dirty="0"/>
                  <a:t>sinapses</a:t>
                </a:r>
                <a:r>
                  <a:rPr lang="pt-BR" dirty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um método para que o modelo aprenda os </a:t>
                </a:r>
                <a:r>
                  <a:rPr lang="pt-BR" b="1" i="1" dirty="0"/>
                  <a:t>pesos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as entradas não são mais limitadas a valores booleanos, como no caso do modelo de M-P, suportando </a:t>
                </a:r>
                <a:r>
                  <a:rPr lang="pt-BR" b="1" i="1" dirty="0"/>
                  <a:t>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diferença que aqui ela não mais depende do </a:t>
                </a:r>
                <a:r>
                  <a:rPr lang="pt-BR" b="1" i="1" dirty="0"/>
                  <a:t>limiar de </a:t>
                </a:r>
                <a:r>
                  <a:rPr lang="pt-BR" b="1" i="1" dirty="0" smtClean="0"/>
                  <a:t>ativação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752"/>
                <a:ext cx="7585229" cy="5302247"/>
              </a:xfrm>
              <a:blipFill rotWithShape="0">
                <a:blip r:embed="rId3"/>
                <a:stretch>
                  <a:fillRect l="-1447" t="-2529" r="-13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12691" y="3045723"/>
                <a:ext cx="3877116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 smtClean="0">
                  <a:ea typeface="Cambria Math" panose="02040503050406030204" pitchFamily="18" charset="0"/>
                </a:endParaRPr>
              </a:p>
              <a:p>
                <a:r>
                  <a:rPr lang="pt-BR" dirty="0" smtClean="0">
                    <a:ea typeface="Cambria Math" panose="02040503050406030204" pitchFamily="18" charset="0"/>
                  </a:rPr>
                  <a:t>Percebam </a:t>
                </a:r>
                <a:r>
                  <a:rPr lang="pt-BR" dirty="0">
                    <a:ea typeface="Cambria Math" panose="02040503050406030204" pitchFamily="18" charset="0"/>
                  </a:rPr>
                  <a:t>que o </a:t>
                </a:r>
                <a:r>
                  <a:rPr lang="pt-BR" b="1" i="1" dirty="0"/>
                  <a:t>limiar de </a:t>
                </a:r>
                <a:r>
                  <a:rPr lang="pt-BR" b="1" i="1" dirty="0" smtClean="0"/>
                  <a:t>ativação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dirty="0"/>
                  <a:t>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691" y="3045723"/>
                <a:ext cx="3877116" cy="1818190"/>
              </a:xfrm>
              <a:prstGeom prst="rect">
                <a:avLst/>
              </a:prstGeom>
              <a:blipFill rotWithShape="0">
                <a:blip r:embed="rId4"/>
                <a:stretch>
                  <a:fillRect l="-1415" b="-4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585491" y="4929313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10121493" y="5281655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pic>
        <p:nvPicPr>
          <p:cNvPr id="17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229" y="1114245"/>
            <a:ext cx="3869771" cy="16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72594" cy="50323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 ativação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é causada pela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estímulos de entrada </a:t>
                </a:r>
                <a:r>
                  <a:rPr lang="pt-BR" dirty="0"/>
                  <a:t>em 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exceder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o </a:t>
                </a:r>
                <a:r>
                  <a:rPr lang="pt-BR" b="1" i="1" dirty="0"/>
                  <a:t>disparo</a:t>
                </a:r>
                <a:r>
                  <a:rPr lang="pt-BR" dirty="0"/>
                  <a:t> ocorre.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é expresso por </a:t>
                </a:r>
                <a:r>
                  <a:rPr lang="pt-BR" dirty="0" smtClean="0"/>
                  <a:t>uma </a:t>
                </a:r>
                <a:r>
                  <a:rPr lang="pt-BR" b="1" i="1" dirty="0" smtClean="0"/>
                  <a:t>função </a:t>
                </a:r>
                <a:r>
                  <a:rPr lang="pt-BR" b="1" i="1" dirty="0"/>
                  <a:t>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Notem que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, </a:t>
                </a:r>
                <a:r>
                  <a:rPr lang="pt-BR" dirty="0" smtClean="0"/>
                  <a:t>tem a transição para o valor 1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 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é controlado, indiretamente, pelo valor do </a:t>
                </a:r>
                <a:r>
                  <a:rPr lang="pt-BR" b="1" i="1" dirty="0"/>
                  <a:t>peso </a:t>
                </a:r>
                <a:r>
                  <a:rPr lang="pt-BR" b="1" i="1" dirty="0" smtClean="0"/>
                  <a:t>de </a:t>
                </a:r>
                <a:r>
                  <a:rPr lang="pt-BR" b="1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foi absorvido </a:t>
                </a:r>
                <a:r>
                  <a:rPr lang="pt-BR" dirty="0" smtClean="0"/>
                  <a:t>pela combinação linear,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</a:t>
                </a:r>
                <a:r>
                  <a:rPr lang="pt-BR" b="1" i="1" dirty="0"/>
                  <a:t>função de ativação </a:t>
                </a:r>
                <a:r>
                  <a:rPr lang="pt-BR" dirty="0" smtClean="0"/>
                  <a:t>com transição fixa em </a:t>
                </a:r>
                <a:r>
                  <a:rPr lang="pt-BR" dirty="0"/>
                  <a:t>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podemos ver,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do </a:t>
                </a:r>
                <a:r>
                  <a:rPr lang="pt-BR" b="1" i="1" dirty="0"/>
                  <a:t>perceptron</a:t>
                </a:r>
                <a:r>
                  <a:rPr lang="pt-BR" dirty="0"/>
                  <a:t> tem a forma de um </a:t>
                </a:r>
                <a:r>
                  <a:rPr lang="pt-BR" b="1" i="1" dirty="0" smtClean="0"/>
                  <a:t>hiperplano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Portanto, como já sabemos, este tipo de função</a:t>
                </a:r>
                <a:r>
                  <a:rPr lang="pt-BR" b="1" i="1" dirty="0"/>
                  <a:t>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 </a:t>
                </a:r>
                <a:r>
                  <a:rPr lang="pt-BR" dirty="0"/>
                  <a:t>onde as classes são separadas por uma </a:t>
                </a:r>
                <a:r>
                  <a:rPr lang="pt-BR" b="1" i="1" dirty="0"/>
                  <a:t>superfície de separação </a:t>
                </a:r>
                <a:r>
                  <a:rPr lang="pt-BR" b="1" i="1" dirty="0" smtClean="0"/>
                  <a:t>linear</a:t>
                </a:r>
                <a:r>
                  <a:rPr lang="pt-BR" dirty="0" smtClean="0"/>
                  <a:t>. 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72594" cy="5032376"/>
              </a:xfrm>
              <a:blipFill rotWithShape="0">
                <a:blip r:embed="rId3"/>
                <a:stretch>
                  <a:fillRect l="-980" t="-2421" r="-15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1" y="397366"/>
            <a:ext cx="3974418" cy="166462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619168" y="2789115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6"/>
              <p:cNvSpPr txBox="1"/>
              <p:nvPr/>
            </p:nvSpPr>
            <p:spPr>
              <a:xfrm>
                <a:off x="8310793" y="4697842"/>
                <a:ext cx="3827376" cy="2009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Para que tenhamos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então</a:t>
                </a:r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Por exemplo</a:t>
                </a: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13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793" y="4697842"/>
                <a:ext cx="3827376" cy="2009524"/>
              </a:xfrm>
              <a:prstGeom prst="rect">
                <a:avLst/>
              </a:prstGeom>
              <a:blipFill rotWithShape="0">
                <a:blip r:embed="rId10"/>
                <a:stretch>
                  <a:fillRect l="-1274" t="-1824" b="-337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/>
          <p:nvPr/>
        </p:nvCxnSpPr>
        <p:spPr>
          <a:xfrm>
            <a:off x="8090115" y="3563735"/>
            <a:ext cx="529053" cy="1134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5673685" y="5457405"/>
            <a:ext cx="22566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/>
              <a:t>(combinação </a:t>
            </a:r>
            <a:r>
              <a:rPr lang="pt-BR" sz="1200" dirty="0"/>
              <a:t>linear das </a:t>
            </a:r>
            <a:r>
              <a:rPr lang="pt-BR" sz="1200" dirty="0" smtClean="0"/>
              <a:t>entradas)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56535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Devido ao fato </a:t>
                </a:r>
                <a:r>
                  <a:rPr lang="pt-BR" dirty="0" smtClean="0"/>
                  <a:t>da </a:t>
                </a:r>
                <a:r>
                  <a:rPr lang="pt-BR" b="1" i="1" dirty="0"/>
                  <a:t>função degrau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ter derivada igual a zero em todos os </a:t>
                </a:r>
                <a:r>
                  <a:rPr lang="pt-BR" dirty="0" smtClean="0"/>
                  <a:t>pontos, </a:t>
                </a:r>
                <a:r>
                  <a:rPr lang="pt-BR" dirty="0"/>
                  <a:t>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indefinida, </a:t>
                </a:r>
                <a:r>
                  <a:rPr lang="pt-BR" dirty="0" smtClean="0"/>
                  <a:t>nós não </a:t>
                </a:r>
                <a:r>
                  <a:rPr lang="pt-BR" dirty="0"/>
                  <a:t>podemos utilizar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como aprendemos anteriormente, usamos a </a:t>
                </a:r>
                <a:r>
                  <a:rPr lang="pt-BR" b="1" i="1" dirty="0" smtClean="0"/>
                  <a:t>regra de </a:t>
                </a:r>
                <a:r>
                  <a:rPr lang="pt-BR" b="1" i="1" dirty="0"/>
                  <a:t>aprendizado do perceptron</a:t>
                </a:r>
                <a:r>
                  <a:rPr lang="pt-BR" dirty="0"/>
                  <a:t> para treinar o modelo.</a:t>
                </a:r>
              </a:p>
              <a:p>
                <a:r>
                  <a:rPr lang="pt-BR" dirty="0"/>
                  <a:t>É uma regra </a:t>
                </a:r>
                <a:r>
                  <a:rPr lang="pt-BR" b="1" i="1" dirty="0"/>
                  <a:t>simples e intuitiva </a:t>
                </a:r>
                <a:r>
                  <a:rPr lang="pt-BR" dirty="0" smtClean="0"/>
                  <a:t>para </a:t>
                </a:r>
                <a:r>
                  <a:rPr lang="pt-BR" dirty="0"/>
                  <a:t>atualização dos pesos do modelo.</a:t>
                </a:r>
              </a:p>
              <a:p>
                <a:r>
                  <a:rPr lang="pt-BR" dirty="0"/>
                  <a:t>No caso do perceptron,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um </a:t>
                </a:r>
                <a:r>
                  <a:rPr lang="pt-BR" b="1" i="1" dirty="0"/>
                  <a:t>hiperplano</a:t>
                </a:r>
                <a:r>
                  <a:rPr lang="pt-BR" dirty="0"/>
                  <a:t>, a regra converge para uma solução perfeita se as classes forem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Classes </a:t>
                </a:r>
                <a:r>
                  <a:rPr lang="pt-BR" b="1" i="1" dirty="0"/>
                  <a:t>suficientemente espaçadas </a:t>
                </a:r>
                <a:r>
                  <a:rPr lang="pt-BR" dirty="0"/>
                  <a:t>e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equação de atualização dos</a:t>
                </a:r>
                <a:r>
                  <a:rPr lang="pt-BR" dirty="0"/>
                  <a:t> </a:t>
                </a:r>
                <a:r>
                  <a:rPr lang="pt-BR" b="1" i="1" dirty="0"/>
                  <a:t>pesos </a:t>
                </a:r>
                <a:r>
                  <a:rPr lang="pt-BR" dirty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é o vetor de pesos,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é o valor de saída esperado,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 é a saída do modelo,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é o vetor de atributos.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  <a:blipFill rotWithShape="0">
                <a:blip r:embed="rId3"/>
                <a:stretch>
                  <a:fillRect l="-982" t="-2424" r="-1037" b="-7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74933" y="5287382"/>
            <a:ext cx="174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Equação idêntica </a:t>
            </a:r>
            <a:r>
              <a:rPr lang="pt-BR" sz="1200" dirty="0"/>
              <a:t>a</a:t>
            </a:r>
            <a:r>
              <a:rPr lang="pt-BR" sz="1200" dirty="0" smtClean="0"/>
              <a:t> da atualização </a:t>
            </a:r>
            <a:r>
              <a:rPr lang="pt-BR" sz="1200" dirty="0"/>
              <a:t>do gradiente descendente estocástico.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949719" y="5610548"/>
            <a:ext cx="725214" cy="134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8725"/>
                <a:ext cx="8657492" cy="503292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Como podemos perceber, o modelo do </a:t>
                </a:r>
                <a:r>
                  <a:rPr lang="pt-BR" b="1" i="1" dirty="0"/>
                  <a:t>perceptron</a:t>
                </a:r>
                <a:r>
                  <a:rPr lang="pt-BR" dirty="0"/>
                  <a:t> é idêntico ao </a:t>
                </a:r>
                <a:r>
                  <a:rPr lang="pt-BR" b="1" i="1" dirty="0"/>
                  <a:t>classificador binário com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definição, o </a:t>
                </a:r>
                <a:r>
                  <a:rPr lang="pt-BR" b="1" i="1" dirty="0"/>
                  <a:t>perceptron</a:t>
                </a:r>
                <a:r>
                  <a:rPr lang="pt-BR" dirty="0"/>
                  <a:t> sempre utiliza </a:t>
                </a:r>
                <a:r>
                  <a:rPr lang="pt-BR" b="1" i="1" dirty="0"/>
                  <a:t>superfícies de separação lineares</a:t>
                </a:r>
                <a:r>
                  <a:rPr lang="pt-BR" dirty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como sendo a equação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teoricamente, </a:t>
                </a:r>
                <a:r>
                  <a:rPr lang="pt-BR" b="1" i="1" dirty="0" smtClean="0">
                    <a:solidFill>
                      <a:srgbClr val="00B050"/>
                    </a:solidFill>
                  </a:rPr>
                  <a:t>sem transformação dos atributos</a:t>
                </a:r>
                <a:r>
                  <a:rPr lang="pt-BR" dirty="0" smtClean="0"/>
                  <a:t>, um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único</a:t>
                </a:r>
                <a:r>
                  <a:rPr lang="pt-BR" dirty="0"/>
                  <a:t> </a:t>
                </a:r>
                <a:r>
                  <a:rPr lang="pt-BR" b="1" i="1" dirty="0"/>
                  <a:t>perceptron</a:t>
                </a:r>
                <a:r>
                  <a:rPr lang="pt-BR" dirty="0"/>
                  <a:t> 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figura ao lado ilustra isso para um caso bidimensional.</a:t>
                </a:r>
              </a:p>
              <a:p>
                <a:r>
                  <a:rPr lang="pt-BR" dirty="0"/>
                  <a:t>Entretanto, como veremos na sequência, podemos </a:t>
                </a:r>
                <a:r>
                  <a:rPr lang="pt-BR" b="1" i="1" dirty="0"/>
                  <a:t>combinar </a:t>
                </a:r>
                <a:r>
                  <a:rPr lang="pt-BR" b="1" i="1" dirty="0" smtClean="0"/>
                  <a:t>os resultados de vários </a:t>
                </a:r>
                <a:r>
                  <a:rPr lang="pt-BR" b="1" i="1" dirty="0"/>
                  <a:t>perceptrons</a:t>
                </a:r>
                <a:r>
                  <a:rPr lang="pt-BR" dirty="0"/>
                  <a:t> para criarmos </a:t>
                </a:r>
                <a:r>
                  <a:rPr lang="pt-BR" b="1" i="1" dirty="0" smtClean="0"/>
                  <a:t>superfícies </a:t>
                </a:r>
                <a:r>
                  <a:rPr lang="pt-BR" b="1" i="1" dirty="0"/>
                  <a:t>de separação </a:t>
                </a:r>
                <a:r>
                  <a:rPr lang="pt-BR" dirty="0"/>
                  <a:t>que </a:t>
                </a:r>
                <a:r>
                  <a:rPr lang="pt-BR" dirty="0" smtClean="0"/>
                  <a:t>separem </a:t>
                </a:r>
                <a:r>
                  <a:rPr lang="pt-BR" dirty="0"/>
                  <a:t>dados que não sejam linearmente separáveis sem a necessidade </a:t>
                </a:r>
                <a:r>
                  <a:rPr lang="pt-BR" dirty="0" smtClean="0"/>
                  <a:t>de </a:t>
                </a:r>
                <a:r>
                  <a:rPr lang="pt-BR" b="1" i="1" dirty="0" smtClean="0"/>
                  <a:t>transformar os atributos</a:t>
                </a:r>
                <a:r>
                  <a:rPr lang="pt-BR" dirty="0" smtClean="0"/>
                  <a:t>, ou seja, de </a:t>
                </a:r>
                <a:r>
                  <a:rPr lang="pt-BR" dirty="0"/>
                  <a:t>usarmos funções discriminantes,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com outros formatos (e.g., polinômios</a:t>
                </a:r>
                <a:r>
                  <a:rPr lang="pt-BR" dirty="0" smtClean="0"/>
                  <a:t>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8725"/>
                <a:ext cx="8657492" cy="5032923"/>
              </a:xfrm>
              <a:blipFill rotWithShape="0">
                <a:blip r:embed="rId3"/>
                <a:stretch>
                  <a:fillRect l="-986" t="-2303" b="-2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4031"/>
          <a:stretch/>
        </p:blipFill>
        <p:spPr>
          <a:xfrm>
            <a:off x="9181793" y="2140299"/>
            <a:ext cx="2916422" cy="29944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9495692" y="5218348"/>
                <a:ext cx="2302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A separação das duas classes ocorre onde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692" y="5218348"/>
                <a:ext cx="2302283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2326" r="-2122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078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524" cy="267572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Por serem </a:t>
            </a:r>
            <a:r>
              <a:rPr lang="pt-BR" b="1" i="1" dirty="0"/>
              <a:t>linearmente separáveis</a:t>
            </a:r>
            <a:r>
              <a:rPr lang="pt-BR" dirty="0"/>
              <a:t>, as lógicas AND e OR podem ser separadas por um único p</a:t>
            </a:r>
            <a:r>
              <a:rPr lang="pt-BR" dirty="0" smtClean="0"/>
              <a:t>erceptron (Figuras 1 e 2). Uma simples reta as separa.</a:t>
            </a:r>
            <a:endParaRPr lang="pt-BR" dirty="0"/>
          </a:p>
          <a:p>
            <a:r>
              <a:rPr lang="pt-BR" dirty="0"/>
              <a:t>Porém, a lógica XOR </a:t>
            </a:r>
            <a:r>
              <a:rPr lang="pt-BR" b="1" i="1" dirty="0">
                <a:solidFill>
                  <a:srgbClr val="00B050"/>
                </a:solidFill>
              </a:rPr>
              <a:t>não é linearmente separável </a:t>
            </a:r>
            <a:r>
              <a:rPr lang="pt-BR" dirty="0"/>
              <a:t>e necessita de uma superfície de separação </a:t>
            </a:r>
            <a:r>
              <a:rPr lang="pt-BR" dirty="0" smtClean="0"/>
              <a:t>não-linear (Figura 3). </a:t>
            </a:r>
            <a:r>
              <a:rPr lang="pt-BR" b="1" i="1" dirty="0" smtClean="0">
                <a:solidFill>
                  <a:srgbClr val="00B050"/>
                </a:solidFill>
              </a:rPr>
              <a:t>No mínimo duas retas são necessárias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Como veremos, a </a:t>
            </a:r>
            <a:r>
              <a:rPr lang="pt-BR" b="1" i="1" dirty="0">
                <a:solidFill>
                  <a:srgbClr val="00B0F0"/>
                </a:solidFill>
              </a:rPr>
              <a:t>separação da lógica XOR pode ser obtida combinando-se o resultado </a:t>
            </a:r>
            <a:r>
              <a:rPr lang="pt-BR" b="1" i="1" dirty="0" smtClean="0">
                <a:solidFill>
                  <a:srgbClr val="00B0F0"/>
                </a:solidFill>
              </a:rPr>
              <a:t>de dois perceptrons </a:t>
            </a:r>
            <a:r>
              <a:rPr lang="pt-BR" dirty="0" smtClean="0"/>
              <a:t>(i.e., dois classificadores lineares), que resultará em uma superfície de separação não linear.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589016" y="1321356"/>
            <a:ext cx="404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Exemplo: perceptron_xor_problem.ipynb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2973" r="5273" b="4593"/>
          <a:stretch/>
        </p:blipFill>
        <p:spPr>
          <a:xfrm>
            <a:off x="838200" y="4414323"/>
            <a:ext cx="2518154" cy="24232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" t="3493" r="5345" b="4909"/>
          <a:stretch/>
        </p:blipFill>
        <p:spPr>
          <a:xfrm>
            <a:off x="5194694" y="4435168"/>
            <a:ext cx="2526560" cy="240242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57" y="5308958"/>
            <a:ext cx="1714919" cy="59148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" t="2218" r="5361" b="4081"/>
          <a:stretch/>
        </p:blipFill>
        <p:spPr>
          <a:xfrm>
            <a:off x="9510480" y="4403325"/>
            <a:ext cx="2485244" cy="24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0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80532" cy="5032376"/>
          </a:xfrm>
        </p:spPr>
        <p:txBody>
          <a:bodyPr>
            <a:normAutofit/>
          </a:bodyPr>
          <a:lstStyle/>
          <a:p>
            <a:r>
              <a:rPr lang="pt-BR" dirty="0"/>
              <a:t>A partir desta aula, começamos a discutir a respeito de um tópico que parece, inicialmente, não ser relacionado com a disciplina: o cérebro. </a:t>
            </a:r>
          </a:p>
          <a:p>
            <a:r>
              <a:rPr lang="pt-BR" dirty="0"/>
              <a:t>Entretanto, como veremos a seguir, as ideias que discutimos até agora serão úteis na construção de </a:t>
            </a:r>
            <a:r>
              <a:rPr lang="pt-BR" b="1" i="1" dirty="0"/>
              <a:t>modelos matemáticos que aproximam a atividade de aprendizagem do cérebro</a:t>
            </a:r>
            <a:r>
              <a:rPr lang="pt-BR" dirty="0"/>
              <a:t>. </a:t>
            </a:r>
          </a:p>
          <a:p>
            <a:r>
              <a:rPr lang="pt-BR" dirty="0" smtClean="0"/>
              <a:t>E, como </a:t>
            </a:r>
            <a:r>
              <a:rPr lang="pt-BR" dirty="0"/>
              <a:t>veremos, essas ideias 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 smtClean="0"/>
              <a:t>Portanto, neste </a:t>
            </a:r>
            <a:r>
              <a:rPr lang="pt-BR" dirty="0"/>
              <a:t>tópico, 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II)</a:t>
            </a:r>
            <a:r>
              <a:rPr lang="pt-BR" dirty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#6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Pode ser baixado do MS </a:t>
            </a:r>
            <a:r>
              <a:rPr lang="pt-BR" dirty="0" err="1" smtClean="0"/>
              <a:t>Teams</a:t>
            </a:r>
            <a:r>
              <a:rPr lang="pt-BR" dirty="0" smtClean="0"/>
              <a:t> ou do GitHub.</a:t>
            </a:r>
          </a:p>
          <a:p>
            <a:pPr lvl="1"/>
            <a:r>
              <a:rPr lang="pt-BR" dirty="0" smtClean="0"/>
              <a:t>Pode </a:t>
            </a:r>
            <a:r>
              <a:rPr lang="pt-BR" dirty="0"/>
              <a:t>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3038674" y="4552950"/>
            <a:ext cx="5860651" cy="1517650"/>
            <a:chOff x="2774553" y="3625850"/>
            <a:chExt cx="5860651" cy="1517650"/>
          </a:xfrm>
        </p:grpSpPr>
        <p:sp>
          <p:nvSpPr>
            <p:cNvPr id="5" name="Elipse 4"/>
            <p:cNvSpPr/>
            <p:nvPr/>
          </p:nvSpPr>
          <p:spPr>
            <a:xfrm>
              <a:off x="5029200" y="3800475"/>
              <a:ext cx="1295400" cy="1038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/>
            <p:cNvCxnSpPr>
              <a:endCxn id="5" idx="1"/>
            </p:cNvCxnSpPr>
            <p:nvPr/>
          </p:nvCxnSpPr>
          <p:spPr>
            <a:xfrm>
              <a:off x="4410075" y="3733800"/>
              <a:ext cx="808832" cy="2187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>
              <a:endCxn id="5" idx="2"/>
            </p:cNvCxnSpPr>
            <p:nvPr/>
          </p:nvCxnSpPr>
          <p:spPr>
            <a:xfrm>
              <a:off x="4162425" y="4319588"/>
              <a:ext cx="866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endCxn id="5" idx="3"/>
            </p:cNvCxnSpPr>
            <p:nvPr/>
          </p:nvCxnSpPr>
          <p:spPr>
            <a:xfrm flipV="1">
              <a:off x="4410075" y="4686655"/>
              <a:ext cx="808832" cy="380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4248547" y="3979424"/>
              <a:ext cx="813991" cy="156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4261247" y="4519743"/>
              <a:ext cx="813991" cy="248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5" idx="6"/>
            </p:cNvCxnSpPr>
            <p:nvPr/>
          </p:nvCxnSpPr>
          <p:spPr>
            <a:xfrm flipV="1">
              <a:off x="6324600" y="4319586"/>
              <a:ext cx="86677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5" idx="0"/>
              <a:endCxn id="5" idx="4"/>
            </p:cNvCxnSpPr>
            <p:nvPr/>
          </p:nvCxnSpPr>
          <p:spPr>
            <a:xfrm>
              <a:off x="5676900" y="3800475"/>
              <a:ext cx="0" cy="10382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Elbow Connector 31"/>
            <p:cNvCxnSpPr/>
            <p:nvPr/>
          </p:nvCxnSpPr>
          <p:spPr>
            <a:xfrm flipV="1">
              <a:off x="5754772" y="4128814"/>
              <a:ext cx="360278" cy="33700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5" idx="6"/>
            </p:cNvCxnSpPr>
            <p:nvPr/>
          </p:nvCxnSpPr>
          <p:spPr>
            <a:xfrm flipV="1">
              <a:off x="6324600" y="3938040"/>
              <a:ext cx="767953" cy="381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5" idx="6"/>
            </p:cNvCxnSpPr>
            <p:nvPr/>
          </p:nvCxnSpPr>
          <p:spPr>
            <a:xfrm>
              <a:off x="6324600" y="4319588"/>
              <a:ext cx="780653" cy="415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5792005" y="4297318"/>
              <a:ext cx="288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ave esquerda 35"/>
            <p:cNvSpPr/>
            <p:nvPr/>
          </p:nvSpPr>
          <p:spPr>
            <a:xfrm>
              <a:off x="3862015" y="3625850"/>
              <a:ext cx="215900" cy="151765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774553" y="4183180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Estímulos</a:t>
              </a:r>
            </a:p>
          </p:txBody>
        </p:sp>
        <p:sp>
          <p:nvSpPr>
            <p:cNvPr id="38" name="Chave esquerda 37"/>
            <p:cNvSpPr/>
            <p:nvPr/>
          </p:nvSpPr>
          <p:spPr>
            <a:xfrm rot="10800000">
              <a:off x="7206853" y="3800475"/>
              <a:ext cx="215900" cy="111810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7476328" y="4169461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Impulsos</a:t>
              </a:r>
            </a:p>
          </p:txBody>
        </p:sp>
      </p:grpSp>
      <p:pic>
        <p:nvPicPr>
          <p:cNvPr id="41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8251" r="43954" b="57010"/>
          <a:stretch/>
        </p:blipFill>
        <p:spPr bwMode="auto">
          <a:xfrm>
            <a:off x="8714220" y="733424"/>
            <a:ext cx="159898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77" y="1258940"/>
            <a:ext cx="3067446" cy="19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69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/>
          <p:cNvGrpSpPr/>
          <p:nvPr/>
        </p:nvGrpSpPr>
        <p:grpSpPr>
          <a:xfrm>
            <a:off x="7764764" y="2932882"/>
            <a:ext cx="3244734" cy="3067686"/>
            <a:chOff x="7764764" y="2932882"/>
            <a:chExt cx="3244734" cy="306768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de seta reta 8"/>
            <p:cNvCxnSpPr/>
            <p:nvPr/>
          </p:nvCxnSpPr>
          <p:spPr>
            <a:xfrm flipH="1">
              <a:off x="8400266" y="5086001"/>
              <a:ext cx="1663410" cy="64085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0562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inspirados pelo funcionamento do cérebro dos animais.</a:t>
            </a:r>
          </a:p>
          <a:p>
            <a:r>
              <a:rPr lang="pt-BR" dirty="0"/>
              <a:t>Elas são capazes de realizar tarefas de aprendizado de máquina (e.g., regressão e classificação) com grande eficácia. </a:t>
            </a:r>
          </a:p>
          <a:p>
            <a:r>
              <a:rPr lang="pt-BR" dirty="0"/>
              <a:t>RNAs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/>
              <a:t>nós (unidades ou neurônios) interconectados</a:t>
            </a:r>
            <a:r>
              <a:rPr lang="pt-BR" dirty="0"/>
              <a:t>, que geram valores 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deste tópico, foca nos elementos básicos de construção de uma rede neural, os </a:t>
            </a:r>
            <a:r>
              <a:rPr lang="pt-BR" b="1" i="1" dirty="0"/>
              <a:t>nós</a:t>
            </a:r>
            <a:r>
              <a:rPr lang="pt-BR" dirty="0"/>
              <a:t> ou </a:t>
            </a:r>
            <a:r>
              <a:rPr lang="pt-BR" b="1" i="1" dirty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20" y="2380005"/>
            <a:ext cx="3548180" cy="3097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7880" y="1380761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neurônios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295080" y="1750093"/>
            <a:ext cx="122830" cy="55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17910" y="1758156"/>
            <a:ext cx="935890" cy="164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74758" y="3698215"/>
            <a:ext cx="1050879" cy="382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21947" y="2347391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pesos sinápticos</a:t>
            </a:r>
          </a:p>
        </p:txBody>
      </p:sp>
      <p:sp>
        <p:nvSpPr>
          <p:cNvPr id="28" name="Oval 27"/>
          <p:cNvSpPr/>
          <p:nvPr/>
        </p:nvSpPr>
        <p:spPr>
          <a:xfrm>
            <a:off x="9444966" y="2804287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10677574" y="2804286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29"/>
          <p:cNvSpPr txBox="1"/>
          <p:nvPr/>
        </p:nvSpPr>
        <p:spPr>
          <a:xfrm>
            <a:off x="10649141" y="4436839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pesos sinápticos</a:t>
            </a:r>
          </a:p>
        </p:txBody>
      </p: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71553" y="529061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7868557" y="5921164"/>
            <a:ext cx="2804259" cy="846036"/>
            <a:chOff x="7868557" y="5921164"/>
            <a:chExt cx="2804259" cy="846036"/>
          </a:xfrm>
        </p:grpSpPr>
        <p:sp>
          <p:nvSpPr>
            <p:cNvPr id="21" name="Rectangle 20"/>
            <p:cNvSpPr/>
            <p:nvPr/>
          </p:nvSpPr>
          <p:spPr>
            <a:xfrm>
              <a:off x="7888653" y="6506334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7868557" y="601583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30862" y="5921164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37233" y="6397868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29218" y="1708743"/>
            <a:ext cx="3800094" cy="3486715"/>
            <a:chOff x="29218" y="1708743"/>
            <a:chExt cx="3800094" cy="3486715"/>
          </a:xfrm>
        </p:grpSpPr>
        <p:cxnSp>
          <p:nvCxnSpPr>
            <p:cNvPr id="26" name="Straight Arrow Connector 5"/>
            <p:cNvCxnSpPr/>
            <p:nvPr/>
          </p:nvCxnSpPr>
          <p:spPr>
            <a:xfrm>
              <a:off x="423532" y="473231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7"/>
            <p:cNvCxnSpPr/>
            <p:nvPr/>
          </p:nvCxnSpPr>
          <p:spPr>
            <a:xfrm flipV="1">
              <a:off x="423532" y="185993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8"/>
            <p:cNvSpPr/>
            <p:nvPr/>
          </p:nvSpPr>
          <p:spPr>
            <a:xfrm>
              <a:off x="423532" y="220469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TextBox 9"/>
            <p:cNvSpPr txBox="1"/>
            <p:nvPr/>
          </p:nvSpPr>
          <p:spPr>
            <a:xfrm>
              <a:off x="3303532" y="454003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30" name="TextBox 10"/>
            <p:cNvSpPr txBox="1"/>
            <p:nvPr/>
          </p:nvSpPr>
          <p:spPr>
            <a:xfrm>
              <a:off x="423532" y="170874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32" name="Rectangle 12"/>
            <p:cNvSpPr/>
            <p:nvPr/>
          </p:nvSpPr>
          <p:spPr>
            <a:xfrm>
              <a:off x="2871142" y="213611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Oval 13"/>
            <p:cNvSpPr/>
            <p:nvPr/>
          </p:nvSpPr>
          <p:spPr>
            <a:xfrm>
              <a:off x="345549" y="212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4"/>
            <p:cNvSpPr/>
            <p:nvPr/>
          </p:nvSpPr>
          <p:spPr>
            <a:xfrm>
              <a:off x="2853532" y="463850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TextBox 15"/>
            <p:cNvSpPr txBox="1"/>
            <p:nvPr/>
          </p:nvSpPr>
          <p:spPr>
            <a:xfrm>
              <a:off x="423531" y="1827073"/>
              <a:ext cx="2526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AND</a:t>
              </a:r>
              <a:endParaRPr lang="pt-BR" b="1" dirty="0"/>
            </a:p>
          </p:txBody>
        </p:sp>
        <p:sp>
          <p:nvSpPr>
            <p:cNvPr id="36" name="TextBox 16"/>
            <p:cNvSpPr txBox="1"/>
            <p:nvPr/>
          </p:nvSpPr>
          <p:spPr>
            <a:xfrm>
              <a:off x="2752093" y="482612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7" name="TextBox 17"/>
            <p:cNvSpPr txBox="1"/>
            <p:nvPr/>
          </p:nvSpPr>
          <p:spPr>
            <a:xfrm>
              <a:off x="244110" y="480089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38" name="TextBox 18"/>
            <p:cNvSpPr txBox="1"/>
            <p:nvPr/>
          </p:nvSpPr>
          <p:spPr>
            <a:xfrm>
              <a:off x="29218" y="202765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3" name="Oval 14"/>
            <p:cNvSpPr/>
            <p:nvPr/>
          </p:nvSpPr>
          <p:spPr>
            <a:xfrm>
              <a:off x="338130" y="464612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1128645" y="1991925"/>
              <a:ext cx="1980000" cy="2268000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tângulo 4"/>
                <p:cNvSpPr/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 smtClean="0"/>
                    <a:t> linear</a:t>
                  </a:r>
                  <a:endParaRPr lang="pt-BR" dirty="0"/>
                </a:p>
              </p:txBody>
            </p:sp>
          </mc:Choice>
          <mc:Fallback xmlns="">
            <p:sp>
              <p:nvSpPr>
                <p:cNvPr id="5" name="Retângulo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8197" r="-3941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orma livre 19"/>
            <p:cNvSpPr/>
            <p:nvPr/>
          </p:nvSpPr>
          <p:spPr>
            <a:xfrm>
              <a:off x="1342068" y="2745969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3783077" y="1723982"/>
            <a:ext cx="3800094" cy="3486715"/>
            <a:chOff x="3783077" y="1723982"/>
            <a:chExt cx="3800094" cy="3486715"/>
          </a:xfrm>
        </p:grpSpPr>
        <p:cxnSp>
          <p:nvCxnSpPr>
            <p:cNvPr id="56" name="Straight Arrow Connector 5"/>
            <p:cNvCxnSpPr/>
            <p:nvPr/>
          </p:nvCxnSpPr>
          <p:spPr>
            <a:xfrm>
              <a:off x="4177391" y="4747555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7"/>
            <p:cNvCxnSpPr/>
            <p:nvPr/>
          </p:nvCxnSpPr>
          <p:spPr>
            <a:xfrm flipV="1">
              <a:off x="4177391" y="1875175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8"/>
            <p:cNvSpPr/>
            <p:nvPr/>
          </p:nvSpPr>
          <p:spPr>
            <a:xfrm>
              <a:off x="4177391" y="2219936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TextBox 9"/>
            <p:cNvSpPr txBox="1"/>
            <p:nvPr/>
          </p:nvSpPr>
          <p:spPr>
            <a:xfrm>
              <a:off x="7057391" y="4555270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60" name="TextBox 10"/>
            <p:cNvSpPr txBox="1"/>
            <p:nvPr/>
          </p:nvSpPr>
          <p:spPr>
            <a:xfrm>
              <a:off x="4177391" y="1723982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62" name="Rectangle 12"/>
            <p:cNvSpPr/>
            <p:nvPr/>
          </p:nvSpPr>
          <p:spPr>
            <a:xfrm>
              <a:off x="6625001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4165954" y="1852850"/>
              <a:ext cx="2531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OR</a:t>
              </a:r>
              <a:endParaRPr lang="pt-BR" b="1" dirty="0"/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6505952" y="4841365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3997969" y="48161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3783077" y="204289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73" name="Oval 14"/>
            <p:cNvSpPr/>
            <p:nvPr/>
          </p:nvSpPr>
          <p:spPr>
            <a:xfrm>
              <a:off x="4075954" y="464375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ctangle 12"/>
            <p:cNvSpPr/>
            <p:nvPr/>
          </p:nvSpPr>
          <p:spPr>
            <a:xfrm>
              <a:off x="6625001" y="466754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ctangle 12"/>
            <p:cNvSpPr/>
            <p:nvPr/>
          </p:nvSpPr>
          <p:spPr>
            <a:xfrm>
              <a:off x="4099117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6" name="Conector reto 75"/>
            <p:cNvCxnSpPr/>
            <p:nvPr/>
          </p:nvCxnSpPr>
          <p:spPr>
            <a:xfrm>
              <a:off x="3969734" y="2664222"/>
              <a:ext cx="1980000" cy="2268000"/>
            </a:xfrm>
            <a:prstGeom prst="line">
              <a:avLst/>
            </a:prstGeom>
            <a:ln w="190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tângulo 76"/>
                <p:cNvSpPr/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</a:p>
              </p:txBody>
            </p:sp>
          </mc:Choice>
          <mc:Fallback xmlns="">
            <p:sp>
              <p:nvSpPr>
                <p:cNvPr id="77" name="Retângulo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000" r="-3922" b="-2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Forma livre 77"/>
            <p:cNvSpPr/>
            <p:nvPr/>
          </p:nvSpPr>
          <p:spPr>
            <a:xfrm>
              <a:off x="4687574" y="3072736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8240569" y="1189925"/>
            <a:ext cx="3800094" cy="4434115"/>
            <a:chOff x="8240569" y="1189925"/>
            <a:chExt cx="3800094" cy="443411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634883" y="464612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8634883" y="177374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634883" y="211850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14883" y="445384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34883" y="162255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2492" y="203993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89347" y="456230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4882" y="203993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8551706" y="455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34883" y="1751115"/>
              <a:ext cx="25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smtClean="0"/>
                <a:t>XOR</a:t>
              </a:r>
              <a:endParaRPr lang="pt-BR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63444" y="47399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55461" y="471470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40569" y="194146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1" name="Elipse 30"/>
            <p:cNvSpPr/>
            <p:nvPr/>
          </p:nvSpPr>
          <p:spPr>
            <a:xfrm rot="18937290">
              <a:off x="9661933" y="1189925"/>
              <a:ext cx="571405" cy="443411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tângulo 81"/>
                <p:cNvSpPr/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</a:t>
                  </a:r>
                  <a:r>
                    <a:rPr lang="pt-BR" dirty="0" smtClean="0"/>
                    <a:t>não-linear</a:t>
                  </a:r>
                  <a:endParaRPr lang="pt-BR" dirty="0"/>
                </a:p>
              </p:txBody>
            </p:sp>
          </mc:Choice>
          <mc:Fallback xmlns="">
            <p:sp>
              <p:nvSpPr>
                <p:cNvPr id="82" name="Retângulo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2930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Forma livre 82"/>
            <p:cNvSpPr/>
            <p:nvPr/>
          </p:nvSpPr>
          <p:spPr>
            <a:xfrm>
              <a:off x="9896492" y="2537629"/>
              <a:ext cx="180369" cy="482600"/>
            </a:xfrm>
            <a:custGeom>
              <a:avLst/>
              <a:gdLst>
                <a:gd name="connsiteX0" fmla="*/ 88900 w 180369"/>
                <a:gd name="connsiteY0" fmla="*/ 482600 h 482600"/>
                <a:gd name="connsiteX1" fmla="*/ 177800 w 180369"/>
                <a:gd name="connsiteY1" fmla="*/ 190500 h 482600"/>
                <a:gd name="connsiteX2" fmla="*/ 0 w 180369"/>
                <a:gd name="connsiteY2" fmla="*/ 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369" h="482600">
                  <a:moveTo>
                    <a:pt x="88900" y="482600"/>
                  </a:moveTo>
                  <a:cubicBezTo>
                    <a:pt x="140758" y="376766"/>
                    <a:pt x="192617" y="270933"/>
                    <a:pt x="177800" y="190500"/>
                  </a:cubicBezTo>
                  <a:cubicBezTo>
                    <a:pt x="162983" y="110067"/>
                    <a:pt x="81491" y="55033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11673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17085"/>
            <a:ext cx="6583133" cy="3198407"/>
            <a:chOff x="3519378" y="1417085"/>
            <a:chExt cx="6583133" cy="319840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682993" y="234531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Arrow Connector 26"/>
            <p:cNvCxnSpPr>
              <a:stCxn id="20" idx="3"/>
              <a:endCxn id="26" idx="3"/>
            </p:cNvCxnSpPr>
            <p:nvPr/>
          </p:nvCxnSpPr>
          <p:spPr>
            <a:xfrm flipV="1">
              <a:off x="4201128" y="2468230"/>
              <a:ext cx="502953" cy="139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682993" y="350605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30"/>
            <p:cNvCxnSpPr>
              <a:stCxn id="19" idx="3"/>
              <a:endCxn id="30" idx="1"/>
            </p:cNvCxnSpPr>
            <p:nvPr/>
          </p:nvCxnSpPr>
          <p:spPr>
            <a:xfrm>
              <a:off x="4201128" y="2138053"/>
              <a:ext cx="502953" cy="1389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4655017" y="2468229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5017" y="3229053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543" y="1417085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338493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3108" y="2294837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219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9028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2677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&amp;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980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8305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6299" y="893608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46999" y="2697573"/>
            <a:ext cx="2314895" cy="2302576"/>
            <a:chOff x="5725052" y="620852"/>
            <a:chExt cx="2314895" cy="2302576"/>
          </a:xfrm>
        </p:grpSpPr>
        <p:grpSp>
          <p:nvGrpSpPr>
            <p:cNvPr id="61" name="Group 60"/>
            <p:cNvGrpSpPr/>
            <p:nvPr/>
          </p:nvGrpSpPr>
          <p:grpSpPr>
            <a:xfrm>
              <a:off x="5725052" y="762803"/>
              <a:ext cx="2314895" cy="2160625"/>
              <a:chOff x="5725052" y="762803"/>
              <a:chExt cx="2314895" cy="2160625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965255" y="2604672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965255" y="854905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5965255" y="1064923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19659" y="2487538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65255" y="762803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463020" y="255527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0429" y="1007651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383740" y="2661818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55957" y="2646450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25052" y="957072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3" name="Straight Connector 2"/>
              <p:cNvCxnSpPr>
                <a:cxnSpLocks noChangeAspect="1"/>
              </p:cNvCxnSpPr>
              <p:nvPr/>
            </p:nvCxnSpPr>
            <p:spPr>
              <a:xfrm rot="16200000">
                <a:off x="5725054" y="818790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46999" y="369876"/>
            <a:ext cx="2314895" cy="2160625"/>
            <a:chOff x="8630975" y="522021"/>
            <a:chExt cx="2314895" cy="2160625"/>
          </a:xfrm>
        </p:grpSpPr>
        <p:grpSp>
          <p:nvGrpSpPr>
            <p:cNvPr id="60" name="Group 59"/>
            <p:cNvGrpSpPr/>
            <p:nvPr/>
          </p:nvGrpSpPr>
          <p:grpSpPr>
            <a:xfrm>
              <a:off x="8630975" y="522021"/>
              <a:ext cx="2314895" cy="2160625"/>
              <a:chOff x="5670226" y="3021786"/>
              <a:chExt cx="2314895" cy="2160625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5910429" y="4863655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5910429" y="3113888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5910429" y="3323906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64833" y="4746521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10429" y="3021786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69198" y="3278250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328914" y="4920801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801131" y="4905433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70226" y="3216055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55" name="Straight Connector 54"/>
              <p:cNvCxnSpPr>
                <a:cxnSpLocks noChangeAspect="1"/>
              </p:cNvCxnSpPr>
              <p:nvPr/>
            </p:nvCxnSpPr>
            <p:spPr>
              <a:xfrm rot="16200000">
                <a:off x="6170264" y="3626151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7392954" y="4822500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865330" y="4816013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401330" y="327284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ectangle 67"/>
          <p:cNvSpPr/>
          <p:nvPr/>
        </p:nvSpPr>
        <p:spPr>
          <a:xfrm>
            <a:off x="7078102" y="3099867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69" name="Rectangle 68"/>
          <p:cNvSpPr/>
          <p:nvPr/>
        </p:nvSpPr>
        <p:spPr>
          <a:xfrm>
            <a:off x="5535184" y="4632654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142981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/>
          </a:bodyPr>
          <a:lstStyle/>
          <a:p>
            <a:r>
              <a:rPr lang="pt-BR" dirty="0"/>
              <a:t>RNAs são versáteis, poderosas e escalonáveis, tornando-as ideais para realizar tarefas grandes e altamente 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Classificar </a:t>
            </a:r>
            <a:r>
              <a:rPr lang="pt-BR" dirty="0"/>
              <a:t>bilhões de imagens (por exemplo, como o Google Images, Facebook, etc. fazem),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</a:t>
            </a:r>
            <a:r>
              <a:rPr lang="pt-BR" dirty="0" smtClean="0"/>
              <a:t>erviços </a:t>
            </a:r>
            <a:r>
              <a:rPr lang="pt-BR" dirty="0"/>
              <a:t>de reconhecimento de fala (por exemplo, a Siri da Apple, Alexa da Amazon e Google </a:t>
            </a:r>
            <a:r>
              <a:rPr lang="pt-BR" dirty="0" err="1"/>
              <a:t>Assistant</a:t>
            </a:r>
            <a:r>
              <a:rPr lang="pt-BR" dirty="0" smtClean="0"/>
              <a:t>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Recomendar </a:t>
            </a:r>
            <a:r>
              <a:rPr lang="pt-BR" dirty="0"/>
              <a:t>vídeos que melhor se adequam ao comportamento de centenas de milhões de usuários todos os dias (por exemplo, YouTube, </a:t>
            </a:r>
            <a:r>
              <a:rPr lang="pt-BR" dirty="0" err="1"/>
              <a:t>Netflix</a:t>
            </a:r>
            <a:r>
              <a:rPr lang="pt-BR" dirty="0" smtClean="0"/>
              <a:t>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Pilotar um veículo com </a:t>
            </a:r>
            <a:r>
              <a:rPr lang="pt-BR" dirty="0"/>
              <a:t>pouca ou nenhuma intervenção humana</a:t>
            </a:r>
            <a:r>
              <a:rPr lang="pt-BR" dirty="0" smtClean="0"/>
              <a:t>.</a:t>
            </a:r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237921" y="747458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204291" y="1891816"/>
            <a:ext cx="2771803" cy="13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762889" y="3539269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ymo Stock IPO - Economagic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" t="6126" r="5537" b="7636"/>
          <a:stretch/>
        </p:blipFill>
        <p:spPr bwMode="auto">
          <a:xfrm>
            <a:off x="8738656" y="5012730"/>
            <a:ext cx="3332640" cy="167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tflix existia nos anos 90 – e era bem diferente; conheça históri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" t="27680" r="5735" b="23835"/>
          <a:stretch/>
        </p:blipFill>
        <p:spPr bwMode="auto">
          <a:xfrm>
            <a:off x="10105092" y="4274344"/>
            <a:ext cx="1829971" cy="5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92572"/>
            <a:ext cx="11353801" cy="486542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descoberta da célula em 1665 por Robert Hooke foi importantíssima para que houvesse uma melhor compreensão da estrutura dos seres vivos. </a:t>
            </a:r>
          </a:p>
          <a:p>
            <a:r>
              <a:rPr lang="pt-BR" dirty="0"/>
              <a:t>Podemos considerar a célula como sendo o </a:t>
            </a:r>
            <a:r>
              <a:rPr lang="pt-BR" b="1" i="1" dirty="0"/>
              <a:t>átomo da vida</a:t>
            </a:r>
            <a:r>
              <a:rPr lang="pt-BR" dirty="0"/>
              <a:t>.</a:t>
            </a:r>
          </a:p>
          <a:p>
            <a:r>
              <a:rPr lang="pt-BR" dirty="0"/>
              <a:t>Células podem ser classificadas em </a:t>
            </a:r>
            <a:r>
              <a:rPr lang="pt-BR" b="1" i="1" dirty="0"/>
              <a:t>procariontes</a:t>
            </a:r>
            <a:r>
              <a:rPr lang="pt-BR" dirty="0"/>
              <a:t> e </a:t>
            </a:r>
            <a:r>
              <a:rPr lang="pt-BR" b="1" i="1" dirty="0"/>
              <a:t>eucariontes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Células </a:t>
            </a:r>
            <a:r>
              <a:rPr lang="pt-BR" b="1" i="1" dirty="0"/>
              <a:t>procariontes</a:t>
            </a:r>
            <a:r>
              <a:rPr lang="pt-BR" dirty="0"/>
              <a:t> </a:t>
            </a:r>
            <a:r>
              <a:rPr lang="pt-BR" dirty="0" smtClean="0"/>
              <a:t>têm </a:t>
            </a:r>
            <a:r>
              <a:rPr lang="pt-BR" dirty="0"/>
              <a:t>uma estrutura simples e </a:t>
            </a:r>
            <a:r>
              <a:rPr lang="pt-BR" dirty="0" smtClean="0"/>
              <a:t>não possuem núcleo (e.g., bactérias).</a:t>
            </a:r>
            <a:endParaRPr lang="pt-BR" dirty="0"/>
          </a:p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(plantas, animais, fungos, protozoários, algas, e amebas) possuem três partes principais: </a:t>
            </a:r>
            <a:r>
              <a:rPr lang="pt-BR" b="1" i="1" dirty="0"/>
              <a:t>membrana</a:t>
            </a:r>
            <a:r>
              <a:rPr lang="pt-BR" dirty="0"/>
              <a:t>, </a:t>
            </a:r>
            <a:r>
              <a:rPr lang="pt-BR" b="1" i="1" dirty="0"/>
              <a:t>citoplasma</a:t>
            </a:r>
            <a:r>
              <a:rPr lang="pt-BR" dirty="0"/>
              <a:t> e </a:t>
            </a:r>
            <a:r>
              <a:rPr lang="pt-BR" b="1" i="1" dirty="0"/>
              <a:t>núcleo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</a:t>
            </a:r>
            <a:r>
              <a:rPr lang="pt-BR" b="1" i="1" dirty="0"/>
              <a:t>membrana</a:t>
            </a:r>
            <a:r>
              <a:rPr lang="pt-BR" dirty="0"/>
              <a:t> “delimita a célula”, i.e., ela isola seu interior do meio externo.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</a:t>
            </a:r>
            <a:r>
              <a:rPr lang="pt-BR" b="1" i="1" dirty="0"/>
              <a:t>citoplasma</a:t>
            </a:r>
            <a:r>
              <a:rPr lang="pt-BR" dirty="0"/>
              <a:t> é o espaço intracelular entre a membrana e o núcleo.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Ele é preenchido pelo </a:t>
            </a:r>
            <a:r>
              <a:rPr lang="pt-BR" b="1" i="1" dirty="0"/>
              <a:t>citosol</a:t>
            </a:r>
            <a:r>
              <a:rPr lang="pt-BR" dirty="0"/>
              <a:t> onde estão suspensas as </a:t>
            </a:r>
            <a:r>
              <a:rPr lang="pt-BR" b="1" i="1" dirty="0" smtClean="0"/>
              <a:t>organelas</a:t>
            </a:r>
            <a:r>
              <a:rPr lang="pt-BR" dirty="0" smtClean="0"/>
              <a:t> (e.g., mitocôndrias, lisossomos, etc.).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Já o </a:t>
            </a:r>
            <a:r>
              <a:rPr lang="pt-BR" b="1" i="1" dirty="0"/>
              <a:t>núcleo</a:t>
            </a:r>
            <a:r>
              <a:rPr lang="pt-BR" dirty="0"/>
              <a:t> </a:t>
            </a:r>
            <a:r>
              <a:rPr lang="pt-BR" dirty="0" smtClean="0"/>
              <a:t>controla as atividades celulares e armazena a </a:t>
            </a:r>
            <a:r>
              <a:rPr lang="pt-BR" dirty="0"/>
              <a:t>maior parte </a:t>
            </a:r>
            <a:r>
              <a:rPr lang="pt-BR" dirty="0" smtClean="0"/>
              <a:t>da informação genética </a:t>
            </a:r>
            <a:r>
              <a:rPr lang="pt-BR" dirty="0"/>
              <a:t>(DNA) da célula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2" descr="Bionóculos Ensino de Biologia e Química Geral: Células Eucariótic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4" y="1"/>
            <a:ext cx="2647951" cy="201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086725" y="1359602"/>
            <a:ext cx="4086225" cy="234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7990490" cy="5372100"/>
          </a:xfrm>
        </p:spPr>
        <p:txBody>
          <a:bodyPr>
            <a:normAutofit fontScale="92500"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/>
              <a:t>eucariontes</a:t>
            </a:r>
            <a:r>
              <a:rPr lang="pt-BR" dirty="0"/>
              <a:t> também, mas são células que possuem </a:t>
            </a:r>
            <a:r>
              <a:rPr lang="pt-BR" b="1" i="1" dirty="0"/>
              <a:t>mecanismos eletroquímicos</a:t>
            </a:r>
            <a:r>
              <a:rPr lang="pt-BR" dirty="0"/>
              <a:t> característicos. </a:t>
            </a:r>
          </a:p>
          <a:p>
            <a:r>
              <a:rPr lang="pt-BR" dirty="0"/>
              <a:t>Os neurônios apresentam três partes básicas: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 (soma)</a:t>
            </a:r>
            <a:r>
              <a:rPr lang="pt-BR" dirty="0"/>
              <a:t>.</a:t>
            </a:r>
          </a:p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</a:t>
            </a:r>
            <a:r>
              <a:rPr lang="pt-BR" b="1" i="1" dirty="0"/>
              <a:t>recepção de estímulos </a:t>
            </a:r>
            <a:r>
              <a:rPr lang="pt-BR" dirty="0"/>
              <a:t>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neurônios através de seus </a:t>
            </a:r>
            <a:r>
              <a:rPr lang="pt-BR" b="1" i="1" dirty="0"/>
              <a:t>terminais</a:t>
            </a:r>
            <a:r>
              <a:rPr lang="pt-BR" dirty="0"/>
              <a:t>. </a:t>
            </a:r>
          </a:p>
          <a:p>
            <a:r>
              <a:rPr lang="pt-BR" dirty="0"/>
              <a:t>Cada neurônio possui apenas um axônio, o qual é, geralmente, mais longo que os dendritos. </a:t>
            </a:r>
          </a:p>
        </p:txBody>
      </p:sp>
    </p:spTree>
    <p:extLst>
      <p:ext uri="{BB962C8B-B14F-4D97-AF65-F5344CB8AC3E}">
        <p14:creationId xmlns:p14="http://schemas.microsoft.com/office/powerpoint/2010/main" val="266240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109020" y="1485901"/>
            <a:ext cx="4082980" cy="234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7270819" cy="5372100"/>
          </a:xfrm>
        </p:spPr>
        <p:txBody>
          <a:bodyPr>
            <a:normAutofit fontScale="92500"/>
          </a:bodyPr>
          <a:lstStyle/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</a:t>
            </a:r>
            <a:r>
              <a:rPr lang="pt-BR" b="1" i="1" dirty="0"/>
              <a:t>integração</a:t>
            </a:r>
            <a:r>
              <a:rPr lang="pt-BR" dirty="0"/>
              <a:t> dos estímulos recebidos pelo neurônio através de seus dendritos.</a:t>
            </a:r>
          </a:p>
          <a:p>
            <a:r>
              <a:rPr lang="pt-BR" dirty="0"/>
              <a:t>Os pontos de contato entre os dentritos de um neurônio e os terminais do axônio de outro neurônio são chamados de </a:t>
            </a:r>
            <a:r>
              <a:rPr lang="pt-BR" b="1" i="1" dirty="0" smtClean="0"/>
              <a:t>sinapses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Ou seja, os neurônios se comunicam uns com os outros através das </a:t>
            </a:r>
            <a:r>
              <a:rPr lang="pt-BR" b="1" i="1" dirty="0"/>
              <a:t>sinapses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Sinapses podem ser químicas, as mais comuns, ou elétricas, muito pouco comuns.</a:t>
            </a:r>
            <a:endParaRPr lang="pt-BR" dirty="0"/>
          </a:p>
          <a:p>
            <a:r>
              <a:rPr lang="pt-BR" dirty="0" smtClean="0"/>
              <a:t>As figuras </a:t>
            </a:r>
            <a:r>
              <a:rPr lang="pt-BR" dirty="0"/>
              <a:t>ao lado </a:t>
            </a:r>
            <a:r>
              <a:rPr lang="pt-BR" dirty="0" smtClean="0"/>
              <a:t>mostram </a:t>
            </a:r>
            <a:r>
              <a:rPr lang="pt-BR" dirty="0"/>
              <a:t>o </a:t>
            </a:r>
            <a:r>
              <a:rPr lang="pt-BR" dirty="0" smtClean="0"/>
              <a:t>esquema de </a:t>
            </a:r>
            <a:r>
              <a:rPr lang="pt-BR" dirty="0"/>
              <a:t>um </a:t>
            </a:r>
            <a:r>
              <a:rPr lang="pt-BR" b="1" i="1" dirty="0" smtClean="0"/>
              <a:t>neurônio</a:t>
            </a:r>
            <a:r>
              <a:rPr lang="pt-BR" dirty="0" smtClean="0"/>
              <a:t> e uma sinapse química.</a:t>
            </a:r>
            <a:endParaRPr lang="pt-BR" dirty="0"/>
          </a:p>
        </p:txBody>
      </p:sp>
      <p:pic>
        <p:nvPicPr>
          <p:cNvPr id="2050" name="Picture 2" descr="Sinapses: Partes, Funções e Tipos de sinapses - Psicoativo ⋆ Universo da  Psicolog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100" y="4527234"/>
            <a:ext cx="3008469" cy="179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6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8908503" y="275508"/>
            <a:ext cx="3283497" cy="3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744"/>
            <a:ext cx="7975601" cy="550225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Em termos </a:t>
            </a:r>
            <a:r>
              <a:rPr lang="pt-BR" dirty="0" smtClean="0"/>
              <a:t>bem simples</a:t>
            </a:r>
            <a:r>
              <a:rPr lang="pt-BR" dirty="0"/>
              <a:t>, mas lembrando de que existem exceções, 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</a:t>
            </a:r>
            <a:r>
              <a:rPr lang="pt-BR" dirty="0" smtClean="0"/>
              <a:t>como: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neurônio recebe estímulos elétricos, basicamente a partir dos dendritos.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</a:t>
            </a:r>
            <a:r>
              <a:rPr lang="pt-BR" dirty="0" smtClean="0"/>
              <a:t>somados no </a:t>
            </a:r>
            <a:r>
              <a:rPr lang="pt-BR" dirty="0"/>
              <a:t>corpo celular (</a:t>
            </a:r>
            <a:r>
              <a:rPr lang="pt-BR" i="1" dirty="0"/>
              <a:t>soma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Se a soma </a:t>
            </a:r>
            <a:r>
              <a:rPr lang="pt-BR" dirty="0"/>
              <a:t>dos estímulos exceder um certo </a:t>
            </a:r>
            <a:r>
              <a:rPr lang="pt-BR" b="1" i="1" dirty="0" smtClean="0"/>
              <a:t>limiar de ativação</a:t>
            </a:r>
            <a:r>
              <a:rPr lang="pt-BR" dirty="0" smtClean="0"/>
              <a:t>, </a:t>
            </a:r>
            <a:r>
              <a:rPr lang="pt-BR" dirty="0"/>
              <a:t>o </a:t>
            </a:r>
            <a:r>
              <a:rPr lang="pt-BR" b="1" i="1" dirty="0"/>
              <a:t>neurônio</a:t>
            </a:r>
            <a:r>
              <a:rPr lang="pt-BR" dirty="0"/>
              <a:t> gera um pulso (ou </a:t>
            </a:r>
            <a:r>
              <a:rPr lang="pt-BR" b="1" i="1" dirty="0"/>
              <a:t>potencial de ação</a:t>
            </a:r>
            <a:r>
              <a:rPr lang="pt-BR" dirty="0" smtClean="0"/>
              <a:t>) que é enviado </a:t>
            </a:r>
            <a:r>
              <a:rPr lang="pt-BR" dirty="0"/>
              <a:t>pelos terminais do axônio a outros neurônios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Um </a:t>
            </a:r>
            <a:r>
              <a:rPr lang="pt-BR" b="1" i="1" dirty="0"/>
              <a:t>neurônio</a:t>
            </a:r>
            <a:r>
              <a:rPr lang="pt-BR" dirty="0"/>
              <a:t> pode se conectar a até 20.000 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</a:t>
            </a:r>
            <a:r>
              <a:rPr lang="pt-BR" b="1" i="1" dirty="0"/>
              <a:t>reações eletroquímicas</a:t>
            </a:r>
            <a:r>
              <a:rPr lang="pt-BR" dirty="0"/>
              <a:t>.</a:t>
            </a:r>
          </a:p>
          <a:p>
            <a:r>
              <a:rPr lang="pt-BR" dirty="0"/>
              <a:t>Do ponto de vista do nosso curso, o </a:t>
            </a:r>
            <a:r>
              <a:rPr lang="pt-BR" b="1" i="1" dirty="0"/>
              <a:t>neurônio</a:t>
            </a:r>
            <a:r>
              <a:rPr lang="pt-BR" dirty="0"/>
              <a:t> será considerado como um </a:t>
            </a:r>
            <a:r>
              <a:rPr lang="pt-BR" b="1" i="1" dirty="0"/>
              <a:t>sistema</a:t>
            </a:r>
            <a:r>
              <a:rPr lang="pt-BR" dirty="0"/>
              <a:t> </a:t>
            </a:r>
            <a:r>
              <a:rPr lang="pt-BR" b="1" i="1" dirty="0"/>
              <a:t>com várias entradas e uma ou mais saídas</a:t>
            </a:r>
            <a:r>
              <a:rPr lang="pt-BR" dirty="0"/>
              <a:t> onde a comunicação entre neurônios é feita através de sinais elétricos. </a:t>
            </a:r>
          </a:p>
        </p:txBody>
      </p:sp>
      <p:pic>
        <p:nvPicPr>
          <p:cNvPr id="6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01" y="3399551"/>
            <a:ext cx="3270174" cy="212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5"/>
          <a:stretch/>
        </p:blipFill>
        <p:spPr>
          <a:xfrm>
            <a:off x="8908503" y="5849066"/>
            <a:ext cx="3175472" cy="850442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 rot="5400000">
            <a:off x="10386616" y="5336179"/>
            <a:ext cx="381000" cy="5715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0735866" y="5394792"/>
            <a:ext cx="173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Modelo Matemático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8088923" y="2029767"/>
            <a:ext cx="1386673" cy="10249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7666892" y="5812429"/>
            <a:ext cx="1597688" cy="31706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47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8" y="1572087"/>
            <a:ext cx="11149486" cy="528591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dois neurocientistas, Warren McCulloch e Walter </a:t>
            </a:r>
            <a:r>
              <a:rPr lang="pt-BR" dirty="0" err="1"/>
              <a:t>Pitts</a:t>
            </a:r>
            <a:r>
              <a:rPr lang="pt-BR" dirty="0"/>
              <a:t> apresentam em um artigo </a:t>
            </a:r>
            <a:r>
              <a:rPr lang="pt-BR" dirty="0" smtClean="0"/>
              <a:t>científico o </a:t>
            </a:r>
            <a:r>
              <a:rPr lang="pt-BR" dirty="0"/>
              <a:t>primeiro </a:t>
            </a:r>
            <a:r>
              <a:rPr lang="pt-BR" b="1" i="1" dirty="0"/>
              <a:t>modelo computacional </a:t>
            </a:r>
            <a:r>
              <a:rPr lang="pt-BR" dirty="0"/>
              <a:t>de um neurônio.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Uma </a:t>
            </a:r>
            <a:r>
              <a:rPr lang="pt-BR" b="1" i="1" dirty="0"/>
              <a:t>proposição</a:t>
            </a:r>
            <a:r>
              <a:rPr lang="pt-BR" dirty="0"/>
              <a:t> é uma </a:t>
            </a:r>
            <a:r>
              <a:rPr lang="pt-BR" b="1" i="1" dirty="0"/>
              <a:t>sentença declarativa</a:t>
            </a:r>
            <a:r>
              <a:rPr lang="pt-BR" dirty="0"/>
              <a:t> ou </a:t>
            </a:r>
            <a:r>
              <a:rPr lang="pt-BR" b="1" i="1" dirty="0"/>
              <a:t>afirmação</a:t>
            </a:r>
            <a:r>
              <a:rPr lang="pt-BR" dirty="0"/>
              <a:t>, ou seja, é uma sentença que faz uma </a:t>
            </a:r>
            <a:r>
              <a:rPr lang="pt-BR" b="1" i="1" dirty="0"/>
              <a:t>afirmação </a:t>
            </a:r>
            <a:r>
              <a:rPr lang="pt-BR" dirty="0"/>
              <a:t>sobre um </a:t>
            </a:r>
            <a:r>
              <a:rPr lang="pt-BR" dirty="0" smtClean="0"/>
              <a:t>fato, </a:t>
            </a:r>
            <a:r>
              <a:rPr lang="pt-BR" dirty="0"/>
              <a:t>podendo este ser </a:t>
            </a:r>
            <a:r>
              <a:rPr lang="pt-BR" dirty="0" smtClean="0"/>
              <a:t>verdadeiro ou </a:t>
            </a:r>
            <a:r>
              <a:rPr lang="pt-BR" dirty="0"/>
              <a:t>falso</a:t>
            </a:r>
            <a:r>
              <a:rPr lang="pt-BR" dirty="0" smtClean="0"/>
              <a:t>.</a:t>
            </a:r>
          </a:p>
          <a:p>
            <a:r>
              <a:rPr lang="pt-BR" dirty="0"/>
              <a:t>O artigo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/>
              <a:t> fornece </a:t>
            </a:r>
            <a:r>
              <a:rPr lang="pt-BR" i="1" dirty="0"/>
              <a:t>insights</a:t>
            </a:r>
            <a:r>
              <a:rPr lang="pt-BR" dirty="0"/>
              <a:t> fundamentais sobre como a </a:t>
            </a:r>
            <a:r>
              <a:rPr lang="pt-BR" b="1" i="1" dirty="0"/>
              <a:t>lógica proposicional </a:t>
            </a:r>
            <a:r>
              <a:rPr lang="pt-BR" dirty="0"/>
              <a:t>pode ser processada por um neurônio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Existe uma correspondência direta entre a lógica proposicional e a lógica Booleana.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Podemos </a:t>
            </a:r>
            <a:r>
              <a:rPr lang="pt-BR" dirty="0"/>
              <a:t>pensar em uma </a:t>
            </a:r>
            <a:r>
              <a:rPr lang="pt-BR" b="1" i="1" dirty="0"/>
              <a:t>sentença declarativa</a:t>
            </a:r>
            <a:r>
              <a:rPr lang="pt-BR" dirty="0"/>
              <a:t> como sendo uma </a:t>
            </a:r>
            <a:r>
              <a:rPr lang="pt-BR" b="1" i="1" dirty="0"/>
              <a:t>expressão Booleana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ou 1 = 1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e 0   = 0</a:t>
            </a:r>
          </a:p>
          <a:p>
            <a:r>
              <a:rPr lang="pt-BR" dirty="0" smtClean="0"/>
              <a:t>A </a:t>
            </a:r>
            <a:r>
              <a:rPr lang="pt-BR" dirty="0"/>
              <a:t>partir </a:t>
            </a:r>
            <a:r>
              <a:rPr lang="pt-BR" dirty="0" smtClean="0"/>
              <a:t>desta correspondência, </a:t>
            </a:r>
            <a:r>
              <a:rPr lang="pt-BR" dirty="0"/>
              <a:t>a relação com a computação foi </a:t>
            </a:r>
            <a:r>
              <a:rPr lang="pt-BR" dirty="0" smtClean="0"/>
              <a:t>direta e natural</a:t>
            </a:r>
            <a:r>
              <a:rPr lang="pt-BR" dirty="0"/>
              <a:t>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421" y="23935"/>
            <a:ext cx="1467058" cy="154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490479" y="567178"/>
            <a:ext cx="1410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Walter Pitts e Warren McCulloch</a:t>
            </a:r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14609</TotalTime>
  <Words>3106</Words>
  <Application>Microsoft Office PowerPoint</Application>
  <PresentationFormat>Widescreen</PresentationFormat>
  <Paragraphs>655</Paragraphs>
  <Slides>36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Exemplos de portas lógicas com o modelo M-P</vt:lpstr>
      <vt:lpstr>Exemplos de portas lógicas com o modelo M-P</vt:lpstr>
      <vt:lpstr>Tarefa</vt:lpstr>
      <vt:lpstr>Perceptron</vt:lpstr>
      <vt:lpstr>Perceptron</vt:lpstr>
      <vt:lpstr>Perceptron</vt:lpstr>
      <vt:lpstr>Regra de aprendizado do perceptron</vt:lpstr>
      <vt:lpstr>Perceptron</vt:lpstr>
      <vt:lpstr>Perceptron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1252</cp:revision>
  <dcterms:created xsi:type="dcterms:W3CDTF">2020-04-06T23:46:10Z</dcterms:created>
  <dcterms:modified xsi:type="dcterms:W3CDTF">2023-04-29T00:52:25Z</dcterms:modified>
</cp:coreProperties>
</file>