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92" r:id="rId3"/>
    <p:sldId id="336" r:id="rId4"/>
    <p:sldId id="370" r:id="rId5"/>
    <p:sldId id="371" r:id="rId6"/>
    <p:sldId id="384" r:id="rId7"/>
    <p:sldId id="386" r:id="rId8"/>
    <p:sldId id="385" r:id="rId9"/>
    <p:sldId id="376" r:id="rId10"/>
    <p:sldId id="377" r:id="rId11"/>
    <p:sldId id="378" r:id="rId12"/>
    <p:sldId id="379" r:id="rId13"/>
    <p:sldId id="347" r:id="rId14"/>
    <p:sldId id="380" r:id="rId15"/>
    <p:sldId id="381" r:id="rId16"/>
    <p:sldId id="382" r:id="rId17"/>
    <p:sldId id="301" r:id="rId18"/>
    <p:sldId id="269" r:id="rId19"/>
    <p:sldId id="303" r:id="rId20"/>
    <p:sldId id="271" r:id="rId21"/>
    <p:sldId id="365" r:id="rId22"/>
    <p:sldId id="38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8889" autoAdjust="0"/>
  </p:normalViewPr>
  <p:slideViewPr>
    <p:cSldViewPr snapToGrid="0">
      <p:cViewPr varScale="1">
        <p:scale>
          <a:sx n="98" d="100"/>
          <a:sy n="98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01198"/>
                <a:ext cx="11196146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termo</a:t>
                </a:r>
                <a:r>
                  <a:rPr lang="pt-BR" dirty="0"/>
                  <a:t> </a:t>
                </a:r>
                <a:r>
                  <a:rPr lang="pt-BR" b="1" i="1" dirty="0"/>
                  <a:t>momento</a:t>
                </a:r>
                <a:r>
                  <a:rPr lang="pt-BR" dirty="0"/>
                  <a:t> é adicionado à </a:t>
                </a:r>
                <a:r>
                  <a:rPr lang="pt-BR" b="1" i="1" dirty="0"/>
                  <a:t>equação de atualização dos pesos </a:t>
                </a:r>
                <a:r>
                  <a:rPr lang="pt-BR" dirty="0"/>
                  <a:t>para incorporar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informação do histórico de gradientes anteriores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tem o potencial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aumentar a velocidade de convergência </a:t>
                </a:r>
                <a:r>
                  <a:rPr lang="pt-BR" dirty="0"/>
                  <a:t>das versões online e em </a:t>
                </a:r>
                <a:r>
                  <a:rPr lang="pt-BR" dirty="0" err="1"/>
                  <a:t>mini-lotes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deixá-las mais estáveis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com o </a:t>
                </a:r>
                <a:r>
                  <a:rPr lang="pt-BR" b="1" i="1" dirty="0"/>
                  <a:t>termo momento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são os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velocidade</a:t>
                </a:r>
                <a:r>
                  <a:rPr lang="pt-BR" dirty="0"/>
                  <a:t>, a qual é atualizada da seguinte forma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coeficiente de momento</a:t>
                </a:r>
                <a:r>
                  <a:rPr lang="pt-BR" dirty="0"/>
                  <a:t> e determina com que rapidez as contribuições de gradientes anteriores decaem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que dita a quantidade de memória).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 e quanto menor, menor a influência de gradientes anteriores.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01198"/>
                <a:ext cx="11196146" cy="5167312"/>
              </a:xfrm>
              <a:blipFill>
                <a:blip r:embed="rId3"/>
                <a:stretch>
                  <a:fillRect l="-925" t="-2594" r="-1306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36D82C4A-F236-6BBF-A7E9-65527F059A40}"/>
              </a:ext>
            </a:extLst>
          </p:cNvPr>
          <p:cNvSpPr txBox="1"/>
          <p:nvPr/>
        </p:nvSpPr>
        <p:spPr>
          <a:xfrm>
            <a:off x="7882759" y="4456386"/>
            <a:ext cx="303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Média móvel exponencialmente decrescente.</a:t>
            </a:r>
          </a:p>
        </p:txBody>
      </p:sp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física, </a:t>
                </a:r>
                <a:r>
                  <a:rPr lang="pt-BR" b="1" i="1" dirty="0"/>
                  <a:t>momento</a:t>
                </a:r>
                <a:r>
                  <a:rPr lang="pt-BR" dirty="0"/>
                  <a:t> é 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A partícula é 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No algoritmo do momento, 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momento da partícula.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momento adiciona uma média dos gradientes anteriores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aponta na mesma direção por várias iterações, o termo aumenta o tamanho dos passos dados naquela direção.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muda de direção a cada nova iteração, o termo momento suaviza as variações (figura ao lado).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  <a:blipFill>
                <a:blip r:embed="rId3"/>
                <a:stretch>
                  <a:fillRect l="-1252" t="-1937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085633" y="1690528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em relação ao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em relação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Essa mudança no cálculo do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convergência mais rápida e ajustes mais precisos dos pesos do que o momento clássico.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hiperparâmetro difícil de ser ajustado otimamente </a:t>
                </a:r>
                <a:r>
                  <a:rPr lang="pt-BR" dirty="0"/>
                  <a:t>e </a:t>
                </a:r>
                <a:r>
                  <a:rPr lang="pt-BR" b="1" dirty="0">
                    <a:solidFill>
                      <a:srgbClr val="00B050"/>
                    </a:solidFill>
                  </a:rPr>
                  <a:t>bastante relevante para o sucesso do treinamento </a:t>
                </a:r>
                <a:r>
                  <a:rPr lang="pt-BR" dirty="0"/>
                  <a:t>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métodos capazes de ajustá-lo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dinamicamente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Esses métodos ajustam o passo de acordo com o desempenho da rede, i.e.,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informação dos gradientes passados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pode-se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passos diferentes para cada peso do modelo</a:t>
                </a:r>
                <a:r>
                  <a:rPr lang="pt-BR" dirty="0"/>
                  <a:t>, os quais são atualizados de forma independente.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populares 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  <a:blipFill>
                <a:blip r:embed="rId3"/>
                <a:stretch>
                  <a:fillRect l="-814" t="-2990" r="-1194" b="-15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843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</a:t>
            </a:r>
            <a:br>
              <a:rPr lang="pt-BR" dirty="0"/>
            </a:br>
            <a:r>
              <a:rPr lang="pt-BR" dirty="0"/>
              <a:t>eles dependem de uma </a:t>
            </a:r>
            <a:r>
              <a:rPr lang="pt-BR" b="1" i="1" dirty="0"/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</a:t>
            </a:r>
            <a:r>
              <a:rPr lang="pt-BR" b="1" i="1" dirty="0"/>
              <a:t>desaparecimento</a:t>
            </a:r>
            <a:r>
              <a:rPr lang="pt-BR" dirty="0"/>
              <a:t> e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O ponto de inicialização também pode fazer com que ocorram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Uma questão importante da inicialização dos pesos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diferentes, caso contrário, eles terão os mesmos pesos ao longo do treinamento. </a:t>
            </a:r>
          </a:p>
          <a:p>
            <a:r>
              <a:rPr lang="pt-BR" dirty="0"/>
              <a:t>Isso, portanto, sugere uma </a:t>
            </a:r>
            <a:r>
              <a:rPr lang="pt-BR" b="1" i="1" dirty="0"/>
              <a:t>abordagem de inicialização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8027" cy="503237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, não importando muito qual é usada.</a:t>
            </a:r>
          </a:p>
          <a:p>
            <a:r>
              <a:rPr lang="pt-BR" dirty="0"/>
              <a:t>No entanto, a </a:t>
            </a:r>
            <a:r>
              <a:rPr lang="pt-BR" b="1" i="1" dirty="0"/>
              <a:t>escala da distribuição inicial</a:t>
            </a:r>
            <a:r>
              <a:rPr lang="pt-BR" dirty="0"/>
              <a:t> tem um efeito significativo tanto no resultado da otimização quanto na capacidade de generalização da rede.</a:t>
            </a:r>
          </a:p>
          <a:p>
            <a:r>
              <a:rPr lang="pt-BR" dirty="0"/>
              <a:t>A 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uma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</a:t>
            </a:r>
            <a:r>
              <a:rPr lang="pt-BR" b="1" i="1" dirty="0"/>
              <a:t>instabilidade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regularização (</a:t>
            </a:r>
            <a:r>
              <a:rPr lang="pt-BR" b="1" i="1" dirty="0" err="1"/>
              <a:t>overfitting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sigmóide a operarem na região de saturação, comprometendo a convergência do algoritmo (</a:t>
            </a:r>
            <a:r>
              <a:rPr lang="pt-BR" b="1" i="1" dirty="0"/>
              <a:t>desaparecimento do gradiente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RELU à </a:t>
            </a:r>
            <a:r>
              <a:rPr lang="pt-BR" b="1" i="1" dirty="0"/>
              <a:t>explosão do gradiente</a:t>
            </a:r>
            <a:r>
              <a:rPr lang="pt-BR" dirty="0"/>
              <a:t> ou dos </a:t>
            </a:r>
            <a:r>
              <a:rPr lang="pt-BR" b="1" i="1" dirty="0"/>
              <a:t>valores de saída</a:t>
            </a:r>
            <a:r>
              <a:rPr lang="pt-BR" dirty="0"/>
              <a:t>, deixando a rede muito sensível a mudanças dos valores de entrada.</a:t>
            </a:r>
          </a:p>
          <a:p>
            <a:r>
              <a:rPr lang="pt-BR" dirty="0"/>
              <a:t>Portanto,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ideia por trás destas heurísticas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/>
                  <a:t>pesos de 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é usada pois se mostra bastante eficiente na maioria dos casos.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  <a:blipFill>
                <a:blip r:embed="rId3"/>
                <a:stretch>
                  <a:fillRect l="-702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Linear</a:t>
                          </a:r>
                          <a:r>
                            <a:rPr lang="pt-BR" sz="1400" baseline="0" dirty="0"/>
                            <a:t> (i.e., n</a:t>
                          </a:r>
                          <a:r>
                            <a:rPr lang="pt-BR" sz="14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Linear</a:t>
                          </a:r>
                          <a:r>
                            <a:rPr lang="pt-BR" sz="1400" baseline="0" dirty="0" smtClean="0"/>
                            <a:t> (i.e., n</a:t>
                          </a:r>
                          <a:r>
                            <a:rPr lang="pt-BR" sz="1400" dirty="0" smtClean="0"/>
                            <a:t>enhuma),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3109" r="-7980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3109" r="-75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</a:t>
                          </a:r>
                          <a:r>
                            <a:rPr lang="pt-BR" sz="1400" baseline="0" dirty="0" smtClean="0"/>
                            <a:t>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4576" r="-7980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4576" r="-75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2269" r="-7980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2269" r="-75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3"/>
          <p:cNvSpPr/>
          <p:nvPr/>
        </p:nvSpPr>
        <p:spPr>
          <a:xfrm>
            <a:off x="8983749" y="6581001"/>
            <a:ext cx="3208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 fontScale="92500"/>
          </a:bodyPr>
          <a:lstStyle/>
          <a:p>
            <a:r>
              <a:rPr lang="pt-BR" dirty="0"/>
              <a:t>Como vimos anteriormente, a biblioteca </a:t>
            </a:r>
            <a:r>
              <a:rPr lang="pt-BR" i="1" dirty="0" err="1"/>
              <a:t>SciKit-Learn</a:t>
            </a:r>
            <a:r>
              <a:rPr lang="pt-BR" dirty="0"/>
              <a:t> disponibiliza algumas classes para o treinamento de redes neurais </a:t>
            </a:r>
            <a:r>
              <a:rPr lang="pt-BR" i="1" dirty="0" err="1"/>
              <a:t>multi-layer</a:t>
            </a:r>
            <a:r>
              <a:rPr lang="pt-BR" i="1" dirty="0"/>
              <a:t> </a:t>
            </a:r>
            <a:r>
              <a:rPr lang="pt-BR" i="1" dirty="0" err="1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Entretanto, suas implementações não são flexíveis e não se destinam a aplicações de larga escala.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 </a:t>
            </a:r>
          </a:p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discutimos como as redes neurais aprendem.</a:t>
            </a:r>
          </a:p>
          <a:p>
            <a:r>
              <a:rPr lang="pt-BR" dirty="0"/>
              <a:t>Vimos que isso é feito através da minimização de uma função de erro (também chamada de função de custo).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multi-classes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erro é realizada de forma iterativamente usando o algoritmo da retropropagação do erro para calcular os vetores gradiente.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Neste tópico, iremos discutir algumas questões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questões práticas sobre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alguns aspectos práticos que nós precisamos discutir.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>
                <a:blip r:embed="rId2"/>
                <a:stretch>
                  <a:fillRect l="-935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Vimos que a derivada parcial do erro em relação a um peso qualquer é a média de </a:t>
                </a:r>
                <a:r>
                  <a:rPr lang="pt-BR" b="1" i="1" dirty="0"/>
                  <a:t>gradientes particulares (ou locais)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6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aqui surge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813" t="-2421" r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6254884" y="2680628"/>
            <a:ext cx="924129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8286F3-4B05-CDE5-AEF5-5B1222276419}"/>
              </a:ext>
            </a:extLst>
          </p:cNvPr>
          <p:cNvSpPr txBox="1"/>
          <p:nvPr/>
        </p:nvSpPr>
        <p:spPr>
          <a:xfrm>
            <a:off x="6203008" y="3575802"/>
            <a:ext cx="115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Gradiente local</a:t>
            </a:r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C689F-B335-5924-6D61-297EEE6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BC374-E2D1-A6D7-D637-C334606B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5188" cy="5032375"/>
          </a:xfrm>
        </p:spPr>
        <p:txBody>
          <a:bodyPr>
            <a:normAutofit/>
          </a:bodyPr>
          <a:lstStyle/>
          <a:p>
            <a:r>
              <a:rPr lang="pt-BR" dirty="0"/>
              <a:t>Esse questionamento gera três abordagens possíveis para o cálculo do vetor gradiente.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todos os exemplos (batelada).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(i.e., estimativa) usando um único exemplo (estocástica).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um subconjunto de exemplos (mini-</a:t>
            </a:r>
            <a:r>
              <a:rPr lang="pt-BR" i="1" dirty="0"/>
              <a:t>batches</a:t>
            </a:r>
            <a:r>
              <a:rPr lang="pt-BR" dirty="0"/>
              <a:t>).</a:t>
            </a:r>
          </a:p>
          <a:p>
            <a:r>
              <a:rPr lang="pt-BR" dirty="0"/>
              <a:t>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possuem enormes conjuntos de dados, usa-se a abordagem com </a:t>
            </a:r>
            <a:r>
              <a:rPr lang="pt-BR" b="1" i="1" dirty="0"/>
              <a:t>mini-batches</a:t>
            </a:r>
            <a:r>
              <a:rPr lang="pt-BR" dirty="0"/>
              <a:t>, pois com ela, podemos controlar a complexidade computacional necessária para o treinamento.</a:t>
            </a:r>
          </a:p>
          <a:p>
            <a:r>
              <a:rPr lang="pt-BR" b="1" dirty="0"/>
              <a:t>OBS</a:t>
            </a:r>
            <a:r>
              <a:rPr lang="pt-BR" dirty="0"/>
              <a:t>.: Os exemplos para estimativa do gradiente das versões </a:t>
            </a:r>
            <a:r>
              <a:rPr lang="pt-BR" b="1" i="1" dirty="0"/>
              <a:t>estocástica</a:t>
            </a:r>
            <a:r>
              <a:rPr lang="pt-BR" dirty="0"/>
              <a:t> e </a:t>
            </a:r>
            <a:r>
              <a:rPr lang="pt-BR" b="1" i="1" dirty="0"/>
              <a:t>mini-batch</a:t>
            </a:r>
            <a:r>
              <a:rPr lang="pt-BR" dirty="0"/>
              <a:t> devem ser </a:t>
            </a:r>
            <a:r>
              <a:rPr lang="pt-BR" b="1" i="1" dirty="0"/>
              <a:t>aleatoriamente</a:t>
            </a:r>
            <a:r>
              <a:rPr lang="pt-BR" dirty="0"/>
              <a:t> escolhidos a partir do conjunto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4177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C3986-5B4F-F3A1-9727-17D27F12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43CF-D78C-5854-1EB8-6FA35C52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0089" cy="4351338"/>
          </a:xfrm>
        </p:spPr>
        <p:txBody>
          <a:bodyPr/>
          <a:lstStyle/>
          <a:p>
            <a:r>
              <a:rPr lang="pt-BR" dirty="0"/>
              <a:t>Existem modificações que podem ser aplicadas às versões estocásticas (mini-</a:t>
            </a:r>
            <a:r>
              <a:rPr lang="pt-BR" i="1" dirty="0"/>
              <a:t>batch</a:t>
            </a:r>
            <a:r>
              <a:rPr lang="pt-BR" dirty="0"/>
              <a:t> e estocástica) para melhorar seu desempenho sem aumentar muito sua complexidade computacional.</a:t>
            </a:r>
          </a:p>
          <a:p>
            <a:r>
              <a:rPr lang="pt-BR" dirty="0"/>
              <a:t>As modificações mais usadas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Redução gradual do passo de aprendizagem.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 de Nesterov.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de passos de aprendizagem adaptativos.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5DDE3-7807-E307-74B4-24A0E2C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CA785-9755-4721-BCE7-A5C63D42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Redução gradual do passo de aprendizagem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é complicada e exige um compromisso entre velocidade de convergência e estabilidade/precisão.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com um valor fixo, mas, geralmente, para o GDE e MB, se adota uma variação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deixa-se o valor do passo de aprendizagem fixo, como mostrado na figura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Porém, a definição dos hiperparâmetros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  <a:blipFill>
                <a:blip r:embed="rId2"/>
                <a:stretch>
                  <a:fillRect l="-1312" t="-2421" r="-10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005713" y="4714011"/>
            <a:ext cx="2150776" cy="2143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694580" y="4695251"/>
            <a:ext cx="2169300" cy="2162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65747" y="5594547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19613</TotalTime>
  <Words>3411</Words>
  <Application>Microsoft Office PowerPoint</Application>
  <PresentationFormat>Widescreen</PresentationFormat>
  <Paragraphs>231</Paragraphs>
  <Slides>22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questões práticas sobre algoritmos de aprendizado</vt:lpstr>
      <vt:lpstr>Cálculo do vetor gradiente</vt:lpstr>
      <vt:lpstr>Cálculo do vetor gradiente</vt:lpstr>
      <vt:lpstr>Cálculo do vetor gradiente</vt:lpstr>
      <vt:lpstr>Variações dos algoritmos de otimização dos pesos</vt:lpstr>
      <vt:lpstr>Apresentação do PowerPoint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1464</cp:revision>
  <dcterms:created xsi:type="dcterms:W3CDTF">2020-04-06T23:46:10Z</dcterms:created>
  <dcterms:modified xsi:type="dcterms:W3CDTF">2023-11-25T12:53:51Z</dcterms:modified>
</cp:coreProperties>
</file>