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51" r:id="rId11"/>
    <p:sldId id="344" r:id="rId12"/>
    <p:sldId id="345" r:id="rId13"/>
    <p:sldId id="346" r:id="rId14"/>
    <p:sldId id="347" r:id="rId15"/>
    <p:sldId id="348" r:id="rId16"/>
    <p:sldId id="324" r:id="rId17"/>
    <p:sldId id="306" r:id="rId18"/>
    <p:sldId id="352" r:id="rId1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79713" autoAdjust="0"/>
  </p:normalViewPr>
  <p:slideViewPr>
    <p:cSldViewPr snapToGrid="0">
      <p:cViewPr varScale="1">
        <p:scale>
          <a:sx n="59" d="100"/>
          <a:sy n="59" d="100"/>
        </p:scale>
        <p:origin x="1170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-9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17/09/2021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parga3.github.io/standford_logistic_regression/#what-is-logistic-regress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matriz de confusão, também conhecida como tabela de contingência ou matriz de erros, é um layout de tabela específico que permite a visualização do desempenho de um classificador.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Cada linha da matriz representa os</a:t>
            </a:r>
            <a:r>
              <a:rPr lang="pt-BR" baseline="0" dirty="0" smtClean="0"/>
              <a:t> exemplos que foram classificados como pertencentes a uma dada </a:t>
            </a:r>
            <a:r>
              <a:rPr lang="pt-BR" dirty="0" smtClean="0"/>
              <a:t>classe, enquanto cada coluna representa os exemplos</a:t>
            </a:r>
            <a:r>
              <a:rPr lang="pt-BR" baseline="0" dirty="0" smtClean="0"/>
              <a:t> realmente pertencentes a </a:t>
            </a:r>
            <a:r>
              <a:rPr lang="pt-BR" dirty="0" smtClean="0"/>
              <a:t>uma dada classe.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nome, matriz de confusão, deriva do fato de tornar fácil verificar se o classificador está confundindo classes (ou seja, geralmente rotulando incorretamente uma como a outra).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78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92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o caso multi-classes, a </a:t>
            </a:r>
            <a:r>
              <a:rPr lang="pt-BR" b="1" i="1" dirty="0" smtClean="0"/>
              <a:t>acurácia global </a:t>
            </a:r>
            <a:r>
              <a:rPr lang="pt-BR" dirty="0" smtClean="0"/>
              <a:t>é obtida a partir das informações presentes na diagonal principal da </a:t>
            </a:r>
            <a:r>
              <a:rPr lang="pt-BR" b="1" i="1" dirty="0" smtClean="0"/>
              <a:t>matriz de confusão</a:t>
            </a:r>
            <a:r>
              <a:rPr lang="pt-BR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Precision-Recall is a useful measure of success of prediction when the classes are very imbalanced.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45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pontuação-F1 </a:t>
            </a:r>
            <a:r>
              <a:rPr lang="pt-BR" dirty="0" smtClean="0"/>
              <a:t>é a </a:t>
            </a:r>
            <a:r>
              <a:rPr lang="pt-BR" b="1" i="1" dirty="0" smtClean="0"/>
              <a:t>média harmônica </a:t>
            </a:r>
            <a:r>
              <a:rPr lang="pt-BR" dirty="0" smtClean="0"/>
              <a:t>entre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. Enquanto a </a:t>
            </a:r>
            <a:r>
              <a:rPr lang="pt-BR" b="1" i="1" dirty="0" smtClean="0"/>
              <a:t>média aritmética </a:t>
            </a:r>
            <a:r>
              <a:rPr lang="pt-BR" dirty="0" smtClean="0"/>
              <a:t>trata todos os valores igualmente, a </a:t>
            </a:r>
            <a:r>
              <a:rPr lang="pt-BR" b="1" i="1" dirty="0" smtClean="0"/>
              <a:t>média harmônica </a:t>
            </a:r>
            <a:r>
              <a:rPr lang="pt-BR" dirty="0" smtClean="0"/>
              <a:t>atribui muito mais peso aos valores pequenos. Como resultado, o classificador só obterá uma pontuação-F1 alta se as medidas </a:t>
            </a:r>
            <a:r>
              <a:rPr lang="pt-BR" b="1" i="1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</a:t>
            </a:r>
            <a:r>
              <a:rPr lang="pt-BR" b="1" i="1" dirty="0" smtClean="0"/>
              <a:t>precisão</a:t>
            </a:r>
            <a:r>
              <a:rPr lang="pt-BR" dirty="0" smtClean="0"/>
              <a:t> forem altas.</a:t>
            </a:r>
          </a:p>
          <a:p>
            <a:endParaRPr lang="pt-BR" dirty="0" smtClean="0"/>
          </a:p>
          <a:p>
            <a:r>
              <a:rPr lang="pt-BR" dirty="0" smtClean="0"/>
              <a:t>A pontuação-F1 favorece classificadores que têm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 semelhantes.</a:t>
            </a:r>
          </a:p>
          <a:p>
            <a:endParaRPr lang="pt-BR" dirty="0" smtClean="0"/>
          </a:p>
          <a:p>
            <a:r>
              <a:rPr lang="pt-BR" dirty="0" smtClean="0"/>
              <a:t>Aumentar a </a:t>
            </a:r>
            <a:r>
              <a:rPr lang="pt-BR" b="1" i="1" dirty="0" smtClean="0"/>
              <a:t>precisão</a:t>
            </a:r>
            <a:r>
              <a:rPr lang="pt-BR" dirty="0" smtClean="0"/>
              <a:t> reduz o</a:t>
            </a:r>
            <a:r>
              <a:rPr lang="pt-BR" baseline="0" dirty="0" smtClean="0"/>
              <a:t> </a:t>
            </a:r>
            <a:r>
              <a:rPr lang="pt-BR" b="1" i="1" baseline="0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vice-versa. Isso é chamado de balanço (tradeoff) de precisão/recall.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 estatística, uma característica operacional do receptor (ROC), ou curva ROC, é um gráfico que ilustra o desempenho de um classificador binário. A curva é criada plotando a taxa de verdadeiro</a:t>
            </a:r>
            <a:r>
              <a:rPr lang="pt-BR" baseline="0" dirty="0" smtClean="0"/>
              <a:t> </a:t>
            </a:r>
            <a:r>
              <a:rPr lang="pt-BR" dirty="0" smtClean="0"/>
              <a:t>positivo</a:t>
            </a:r>
            <a:r>
              <a:rPr lang="pt-BR" baseline="0" dirty="0" smtClean="0"/>
              <a:t> </a:t>
            </a:r>
            <a:r>
              <a:rPr lang="pt-BR" dirty="0" smtClean="0"/>
              <a:t>(recall) contra a taxa de falsos</a:t>
            </a:r>
            <a:r>
              <a:rPr lang="pt-BR" baseline="0" dirty="0" smtClean="0"/>
              <a:t> </a:t>
            </a:r>
            <a:r>
              <a:rPr lang="pt-BR" dirty="0" smtClean="0"/>
              <a:t>positivos (especificidade) em várias configurações de limite.</a:t>
            </a:r>
          </a:p>
          <a:p>
            <a:endParaRPr lang="pt-BR" dirty="0" smtClean="0"/>
          </a:p>
          <a:p>
            <a:r>
              <a:rPr lang="pt-BR" dirty="0" smtClean="0"/>
              <a:t>A linha pontilhada representa a curva ROC de um classificador puramente aleatório; um bom classificador fica o mais longe possível dessa linha (em direção ao canto superior esquerdo). Um exemplo intuitivo de classificação aleatória é uma decisão através do lançamento</a:t>
            </a:r>
            <a:r>
              <a:rPr lang="pt-BR" baseline="0" dirty="0" smtClean="0"/>
              <a:t> de </a:t>
            </a:r>
            <a:r>
              <a:rPr lang="pt-BR" dirty="0" smtClean="0"/>
              <a:t>moedas.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i="0" u="none" dirty="0" smtClean="0">
                <a:hlinkClick r:id="rId3"/>
              </a:rPr>
              <a:t>[1] </a:t>
            </a:r>
            <a:r>
              <a:rPr lang="pt-BR" dirty="0" smtClean="0">
                <a:hlinkClick r:id="rId3"/>
              </a:rPr>
              <a:t>https://joparga3.github.io/standford_logistic_regression/#</a:t>
            </a:r>
            <a:r>
              <a:rPr lang="pt-BR" dirty="0" smtClean="0">
                <a:hlinkClick r:id="rId3"/>
              </a:rPr>
              <a:t>what-is-logistic-regression</a:t>
            </a:r>
            <a:endParaRPr lang="pt-BR" dirty="0" smtClean="0"/>
          </a:p>
          <a:p>
            <a:r>
              <a:rPr lang="pt-BR" dirty="0" smtClean="0"/>
              <a:t>[2] https://www.datasciencecentral.com/profiles/blogs/roc-curve-explained-in-one-picture</a:t>
            </a:r>
          </a:p>
          <a:p>
            <a:r>
              <a:rPr lang="pt-BR" dirty="0" smtClean="0"/>
              <a:t>[3] https://en.wikipedia.org/wiki/Receiver_operating_characteristic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5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https://colab.research.google.com/github/zz4fap/t320_aprendizado_de_maquina/blob/main/notebooks/classificação/classification_metrics.ipynb</a:t>
            </a:r>
            <a:endParaRPr lang="pt-BR" b="1" dirty="0" smtClean="0"/>
          </a:p>
          <a:p>
            <a:endParaRPr lang="pt-BR" dirty="0" smtClean="0"/>
          </a:p>
          <a:p>
            <a:r>
              <a:rPr lang="pt-BR" dirty="0" smtClean="0"/>
              <a:t>A área sob a curva ROC é uma medida da qualidade do classificador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smtClean="0"/>
              <a:t>[1] https://datascience.stackexchange.com/questions/65839/macro-average-and-weighted-average-meaning-in-classification-report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4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#5:</a:t>
            </a:r>
            <a:r>
              <a:rPr lang="pt-BR" sz="1200" dirty="0" smtClean="0"/>
              <a:t> https://mybinder.org/v2/gh/zz4fap/t320_aprendizado_de_maquina/main?filepath=labs%2FLaboratorio5.ipynb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17/09/2021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tion_metrics.ipyn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5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1325563"/>
          </a:xfrm>
        </p:spPr>
        <p:txBody>
          <a:bodyPr/>
          <a:lstStyle/>
          <a:p>
            <a:r>
              <a:rPr lang="pt-BR" dirty="0"/>
              <a:t>Observações importantes quanto à matriz de confusão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9677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b="1" i="1" dirty="0"/>
                  <a:t>Precisão</a:t>
                </a:r>
                <a:r>
                  <a:rPr lang="pt-BR" dirty="0"/>
                  <a:t> diz o quão preciso é o modelo em relação </a:t>
                </a:r>
                <a:r>
                  <a:rPr lang="pt-BR" dirty="0" smtClean="0"/>
                  <a:t>a </a:t>
                </a:r>
                <a:r>
                  <a:rPr lang="pt-BR" b="1" i="1" dirty="0"/>
                  <a:t>todos os exemplos classificados como positivos</a:t>
                </a:r>
                <a:r>
                  <a:rPr lang="pt-BR" dirty="0"/>
                  <a:t>, quantos deles são realmente positivos.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 sz="21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A </a:t>
                </a:r>
                <a:r>
                  <a:rPr lang="pt-BR" b="1" i="1" dirty="0"/>
                  <a:t>precisão</a:t>
                </a:r>
                <a:r>
                  <a:rPr lang="pt-BR" dirty="0"/>
                  <a:t> é uma boa medida para determinar a qualidade do classificador quando os custos de </a:t>
                </a:r>
                <a:r>
                  <a:rPr lang="pt-BR" b="1" i="1" dirty="0"/>
                  <a:t>falsos positivos</a:t>
                </a:r>
                <a:r>
                  <a:rPr lang="pt-BR" dirty="0"/>
                  <a:t> são altos.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na classificação de </a:t>
                </a:r>
                <a:r>
                  <a:rPr lang="pt-BR" b="1" i="1" dirty="0"/>
                  <a:t>spams</a:t>
                </a:r>
                <a:r>
                  <a:rPr lang="pt-BR" dirty="0"/>
                  <a:t>, um </a:t>
                </a:r>
                <a:r>
                  <a:rPr lang="pt-BR" b="1" i="1" dirty="0"/>
                  <a:t>falso positivo </a:t>
                </a:r>
                <a:r>
                  <a:rPr lang="pt-BR" dirty="0"/>
                  <a:t>significa que um </a:t>
                </a:r>
                <a:r>
                  <a:rPr lang="pt-BR" b="1" i="1" dirty="0"/>
                  <a:t>ham</a:t>
                </a:r>
                <a:r>
                  <a:rPr lang="pt-BR" dirty="0"/>
                  <a:t> (verdadeiro negativo) foi classificado como </a:t>
                </a:r>
                <a:r>
                  <a:rPr lang="pt-BR" b="1" i="1" dirty="0"/>
                  <a:t>spam</a:t>
                </a:r>
                <a:r>
                  <a:rPr lang="pt-BR" dirty="0"/>
                  <a:t>. O usuário de email pode perder emails importantes se a </a:t>
                </a:r>
                <a:r>
                  <a:rPr lang="pt-BR" b="1" i="1" dirty="0"/>
                  <a:t>precisão</a:t>
                </a:r>
                <a:r>
                  <a:rPr lang="pt-BR" dirty="0"/>
                  <a:t> não for alta.</a:t>
                </a:r>
              </a:p>
              <a:p>
                <a:r>
                  <a:rPr lang="pt-BR" b="1" i="1" dirty="0"/>
                  <a:t>Recall</a:t>
                </a:r>
                <a:r>
                  <a:rPr lang="pt-BR" dirty="0"/>
                  <a:t> calcula quantos exemplos realmente positivos o classificador </a:t>
                </a:r>
                <a:r>
                  <a:rPr lang="pt-BR" dirty="0" smtClean="0"/>
                  <a:t>captura em relação a todos exemplos positivos. </a:t>
                </a:r>
                <a:endParaRPr lang="pt-BR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sz="21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Negative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recall</a:t>
                </a:r>
                <a:r>
                  <a:rPr lang="pt-BR" dirty="0"/>
                  <a:t> é uma boa medida para determinar a qualidade de um classificador quando houver um alto custo associado </a:t>
                </a:r>
                <a:r>
                  <a:rPr lang="pt-BR" dirty="0" smtClean="0"/>
                  <a:t>a </a:t>
                </a:r>
                <a:r>
                  <a:rPr lang="pt-BR" b="1" i="1" dirty="0"/>
                  <a:t>falsos negativos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na classificação de doenças, se um paciente doente (</a:t>
                </a:r>
                <a:r>
                  <a:rPr lang="pt-BR" b="1" i="1" dirty="0"/>
                  <a:t>positivo verdadeiro</a:t>
                </a:r>
                <a:r>
                  <a:rPr lang="pt-BR" dirty="0"/>
                  <a:t>) for classificado como não doente (</a:t>
                </a:r>
                <a:r>
                  <a:rPr lang="pt-BR" b="1" i="1" dirty="0"/>
                  <a:t>falso negativo</a:t>
                </a:r>
                <a:r>
                  <a:rPr lang="pt-BR" dirty="0"/>
                  <a:t>). O custo associado ao </a:t>
                </a:r>
                <a:r>
                  <a:rPr lang="pt-BR" b="1" i="1" dirty="0"/>
                  <a:t>falso negativo </a:t>
                </a:r>
                <a:r>
                  <a:rPr lang="pt-BR" dirty="0"/>
                  <a:t>será extremamente alto se a doença for contagiosa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9677" cy="5032375"/>
              </a:xfrm>
              <a:blipFill rotWithShape="0">
                <a:blip r:embed="rId2"/>
                <a:stretch>
                  <a:fillRect l="-708" t="-2785" r="-11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167563" y="2672640"/>
            <a:ext cx="1400175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6996111" y="5108572"/>
            <a:ext cx="1466852" cy="258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8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7"/>
            <a:ext cx="10515600" cy="1095185"/>
          </a:xfrm>
        </p:spPr>
        <p:txBody>
          <a:bodyPr>
            <a:normAutofit fontScale="90000"/>
          </a:bodyPr>
          <a:lstStyle/>
          <a:p>
            <a:r>
              <a:rPr lang="pt-BR" dirty="0"/>
              <a:t>Observações importantes quanto à matriz de confusão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716"/>
            <a:ext cx="11203745" cy="525428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Uma </a:t>
            </a:r>
            <a:r>
              <a:rPr lang="pt-BR" b="1" i="1" dirty="0" smtClean="0"/>
              <a:t>precisão</a:t>
            </a:r>
            <a:r>
              <a:rPr lang="pt-BR" dirty="0" smtClean="0"/>
              <a:t> = 1 significa que todo exemplo classificado como pertencente à classe </a:t>
            </a:r>
            <a:r>
              <a:rPr lang="pt-BR" b="1" i="1" dirty="0" smtClean="0"/>
              <a:t>positiva</a:t>
            </a:r>
            <a:r>
              <a:rPr lang="pt-BR" dirty="0" smtClean="0"/>
              <a:t>, realmente </a:t>
            </a:r>
            <a:r>
              <a:rPr lang="pt-BR" dirty="0"/>
              <a:t>pertence à</a:t>
            </a:r>
            <a:r>
              <a:rPr lang="pt-BR" dirty="0" smtClean="0"/>
              <a:t> ela, ou seja, o número de </a:t>
            </a:r>
            <a:r>
              <a:rPr lang="pt-BR" b="1" i="1" dirty="0" smtClean="0"/>
              <a:t>falsos positivos </a:t>
            </a:r>
            <a:r>
              <a:rPr lang="pt-BR" dirty="0" smtClean="0"/>
              <a:t>é igual a 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Entretanto</a:t>
            </a:r>
            <a:r>
              <a:rPr lang="pt-BR" dirty="0"/>
              <a:t>, </a:t>
            </a:r>
            <a:r>
              <a:rPr lang="pt-BR" dirty="0" smtClean="0"/>
              <a:t>essa métrica não </a:t>
            </a:r>
            <a:r>
              <a:rPr lang="pt-BR" dirty="0"/>
              <a:t>dá informações a respeito de </a:t>
            </a:r>
            <a:r>
              <a:rPr lang="pt-BR" dirty="0" smtClean="0"/>
              <a:t>quantos exemplos desta </a:t>
            </a:r>
            <a:r>
              <a:rPr lang="pt-BR" dirty="0"/>
              <a:t>classe foram </a:t>
            </a:r>
            <a:r>
              <a:rPr lang="pt-BR" b="1" i="1" dirty="0" smtClean="0"/>
              <a:t>classificados </a:t>
            </a:r>
            <a:r>
              <a:rPr lang="pt-BR" b="1" i="1" dirty="0"/>
              <a:t>de forma </a:t>
            </a:r>
            <a:r>
              <a:rPr lang="pt-BR" b="1" i="1" dirty="0" smtClean="0"/>
              <a:t>incorreta</a:t>
            </a:r>
            <a:r>
              <a:rPr lang="pt-BR" dirty="0" smtClean="0"/>
              <a:t>, ou seja</a:t>
            </a:r>
            <a:r>
              <a:rPr lang="pt-BR" dirty="0"/>
              <a:t>, quantidade de </a:t>
            </a:r>
            <a:r>
              <a:rPr lang="pt-BR" b="1" i="1" dirty="0" smtClean="0"/>
              <a:t>falsos negativos</a:t>
            </a:r>
            <a:r>
              <a:rPr lang="pt-BR" dirty="0" smtClean="0"/>
              <a:t>. </a:t>
            </a:r>
          </a:p>
          <a:p>
            <a:r>
              <a:rPr lang="pt-BR" dirty="0"/>
              <a:t>Por outro lado, um </a:t>
            </a:r>
            <a:r>
              <a:rPr lang="pt-BR" b="1" i="1" dirty="0" smtClean="0"/>
              <a:t>recall </a:t>
            </a:r>
            <a:r>
              <a:rPr lang="pt-BR" dirty="0" smtClean="0"/>
              <a:t>= 1 </a:t>
            </a:r>
            <a:r>
              <a:rPr lang="pt-BR" dirty="0"/>
              <a:t>indica que todos os exemplos da classe </a:t>
            </a:r>
            <a:r>
              <a:rPr lang="pt-BR" dirty="0" smtClean="0"/>
              <a:t>positiva foram </a:t>
            </a:r>
            <a:r>
              <a:rPr lang="pt-BR" dirty="0"/>
              <a:t>classificados como sendo pertencentes a</a:t>
            </a:r>
            <a:r>
              <a:rPr lang="pt-BR" dirty="0" smtClean="0"/>
              <a:t> ela, </a:t>
            </a:r>
            <a:r>
              <a:rPr lang="pt-BR" dirty="0"/>
              <a:t>ou seja, o número de </a:t>
            </a:r>
            <a:r>
              <a:rPr lang="pt-BR" b="1" i="1" dirty="0"/>
              <a:t>falsos </a:t>
            </a:r>
            <a:r>
              <a:rPr lang="pt-BR" b="1" i="1" dirty="0" smtClean="0"/>
              <a:t>negativos </a:t>
            </a:r>
            <a:r>
              <a:rPr lang="pt-BR" dirty="0" smtClean="0"/>
              <a:t>é </a:t>
            </a:r>
            <a:r>
              <a:rPr lang="pt-BR" dirty="0"/>
              <a:t>igual a 0.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Porém</a:t>
            </a:r>
            <a:r>
              <a:rPr lang="pt-BR" dirty="0"/>
              <a:t>, </a:t>
            </a:r>
            <a:r>
              <a:rPr lang="pt-BR" dirty="0" smtClean="0"/>
              <a:t>essa métrica não </a:t>
            </a:r>
            <a:r>
              <a:rPr lang="pt-BR" dirty="0"/>
              <a:t>traz informações a respeito de </a:t>
            </a:r>
            <a:r>
              <a:rPr lang="pt-BR" b="1" i="1" dirty="0"/>
              <a:t>quantos </a:t>
            </a:r>
            <a:r>
              <a:rPr lang="pt-BR" b="1" i="1" dirty="0" smtClean="0"/>
              <a:t>exemplos da classe negativa foram </a:t>
            </a:r>
            <a:r>
              <a:rPr lang="pt-BR" b="1" i="1" dirty="0"/>
              <a:t>classificados como sendo pertencentes </a:t>
            </a:r>
            <a:r>
              <a:rPr lang="pt-BR" b="1" i="1" dirty="0" smtClean="0"/>
              <a:t>à classe positiva</a:t>
            </a:r>
            <a:r>
              <a:rPr lang="pt-BR" dirty="0" smtClean="0"/>
              <a:t>, ou </a:t>
            </a:r>
            <a:r>
              <a:rPr lang="pt-BR" dirty="0"/>
              <a:t>seja, </a:t>
            </a:r>
            <a:r>
              <a:rPr lang="pt-BR" dirty="0" smtClean="0"/>
              <a:t>a quantidade de </a:t>
            </a:r>
            <a:r>
              <a:rPr lang="pt-BR" b="1" i="1" dirty="0" smtClean="0"/>
              <a:t>falsos positivos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Portanto, para analisarmos melhor o desempenho de um classificador, precisamos usar uma métrica que combine </a:t>
            </a:r>
            <a:r>
              <a:rPr lang="pt-BR" dirty="0" smtClean="0"/>
              <a:t>as duas.</a:t>
            </a:r>
            <a:endParaRPr lang="pt-BR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4095211" y="841459"/>
                <a:ext cx="2313454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b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1" smtClean="0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11" y="841459"/>
                <a:ext cx="2313454" cy="6154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9113074" y="841459"/>
                <a:ext cx="2084224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74" y="841459"/>
                <a:ext cx="2084224" cy="615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129319" y="832966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19" y="832966"/>
                <a:ext cx="1423181" cy="550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299960" y="883183"/>
            <a:ext cx="1066800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reeform 8"/>
          <p:cNvSpPr/>
          <p:nvPr/>
        </p:nvSpPr>
        <p:spPr>
          <a:xfrm>
            <a:off x="6355080" y="960120"/>
            <a:ext cx="899160" cy="388620"/>
          </a:xfrm>
          <a:custGeom>
            <a:avLst/>
            <a:gdLst>
              <a:gd name="connsiteX0" fmla="*/ 0 w 899160"/>
              <a:gd name="connsiteY0" fmla="*/ 388620 h 388620"/>
              <a:gd name="connsiteX1" fmla="*/ 350520 w 899160"/>
              <a:gd name="connsiteY1" fmla="*/ 106680 h 388620"/>
              <a:gd name="connsiteX2" fmla="*/ 899160 w 899160"/>
              <a:gd name="connsiteY2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160" h="388620">
                <a:moveTo>
                  <a:pt x="0" y="388620"/>
                </a:moveTo>
                <a:cubicBezTo>
                  <a:pt x="100330" y="280035"/>
                  <a:pt x="200660" y="171450"/>
                  <a:pt x="350520" y="106680"/>
                </a:cubicBezTo>
                <a:cubicBezTo>
                  <a:pt x="500380" y="41910"/>
                  <a:pt x="699770" y="20955"/>
                  <a:pt x="8991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 rot="5400000">
            <a:off x="7295169" y="944438"/>
            <a:ext cx="550599" cy="327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reeform 10"/>
          <p:cNvSpPr/>
          <p:nvPr/>
        </p:nvSpPr>
        <p:spPr>
          <a:xfrm>
            <a:off x="7574280" y="1203960"/>
            <a:ext cx="1645920" cy="379605"/>
          </a:xfrm>
          <a:custGeom>
            <a:avLst/>
            <a:gdLst>
              <a:gd name="connsiteX0" fmla="*/ 0 w 1645920"/>
              <a:gd name="connsiteY0" fmla="*/ 198120 h 379605"/>
              <a:gd name="connsiteX1" fmla="*/ 647700 w 1645920"/>
              <a:gd name="connsiteY1" fmla="*/ 373380 h 379605"/>
              <a:gd name="connsiteX2" fmla="*/ 1645920 w 1645920"/>
              <a:gd name="connsiteY2" fmla="*/ 0 h 3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379605">
                <a:moveTo>
                  <a:pt x="0" y="198120"/>
                </a:moveTo>
                <a:cubicBezTo>
                  <a:pt x="186690" y="302260"/>
                  <a:pt x="373380" y="406400"/>
                  <a:pt x="647700" y="373380"/>
                </a:cubicBezTo>
                <a:cubicBezTo>
                  <a:pt x="922020" y="340360"/>
                  <a:pt x="1283970" y="170180"/>
                  <a:pt x="164592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4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918243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 smtClean="0"/>
                  <a:t>Pontuação-F</a:t>
                </a:r>
                <a:endParaRPr lang="pt-BR" sz="3000" dirty="0" smtClean="0"/>
              </a:p>
              <a:p>
                <a:r>
                  <a:rPr lang="pt-BR" dirty="0"/>
                  <a:t>As </a:t>
                </a:r>
                <a:r>
                  <a:rPr lang="pt-BR" dirty="0" smtClean="0"/>
                  <a:t>métricas de </a:t>
                </a:r>
                <a:r>
                  <a:rPr lang="pt-BR" b="1" i="1" dirty="0" smtClean="0"/>
                  <a:t>precisão</a:t>
                </a:r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:r>
                  <a:rPr lang="pt-BR" b="1" i="1" dirty="0"/>
                  <a:t>recall</a:t>
                </a:r>
                <a:r>
                  <a:rPr lang="pt-BR" dirty="0"/>
                  <a:t> </a:t>
                </a:r>
                <a:r>
                  <a:rPr lang="pt-BR" dirty="0" smtClean="0"/>
                  <a:t>são analisadas conjuntamente através de uma métrica que combina ambas métricas,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pontuação-F</a:t>
                </a:r>
                <a:r>
                  <a:rPr lang="pt-BR" dirty="0" smtClean="0"/>
                  <a:t> </a:t>
                </a:r>
                <a:r>
                  <a:rPr lang="pt-BR" dirty="0"/>
                  <a:t>(ou </a:t>
                </a:r>
                <a:r>
                  <a:rPr lang="pt-BR" b="1" i="1" dirty="0"/>
                  <a:t>F-score</a:t>
                </a:r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Ela realiza uma </a:t>
                </a:r>
                <a:r>
                  <a:rPr lang="pt-BR" b="1" i="1" dirty="0"/>
                  <a:t>média harmônica </a:t>
                </a:r>
                <a:r>
                  <a:rPr lang="pt-BR" b="1" i="1" dirty="0" smtClean="0"/>
                  <a:t>ponderada</a:t>
                </a:r>
                <a:r>
                  <a:rPr lang="pt-BR" dirty="0" smtClean="0"/>
                  <a:t> dada pela equaçao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 smtClean="0"/>
                  <a:t> abaixo: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recall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o </a:t>
                </a:r>
                <a:r>
                  <a:rPr lang="pt-BR" b="1" i="1" dirty="0"/>
                  <a:t>fator de ponderação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 = 1, </a:t>
                </a:r>
                <a:r>
                  <a:rPr lang="pt-BR" dirty="0"/>
                  <a:t>a mesma importância é dada para a </a:t>
                </a:r>
                <a:r>
                  <a:rPr lang="pt-BR" b="1" i="1" dirty="0"/>
                  <a:t>precisão</a:t>
                </a:r>
                <a:r>
                  <a:rPr lang="pt-BR" dirty="0"/>
                  <a:t> e para o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</m:num>
                            <m:den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próximos de 1 indicam que o </a:t>
                </a:r>
                <a:r>
                  <a:rPr lang="pt-BR" b="1" i="1" dirty="0"/>
                  <a:t>classificador</a:t>
                </a:r>
                <a:r>
                  <a:rPr lang="pt-BR" dirty="0"/>
                  <a:t> obteve bons resultados tanto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precisão</a:t>
                </a:r>
                <a:r>
                  <a:rPr lang="pt-BR" dirty="0"/>
                  <a:t> quanto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  <a:blipFill rotWithShape="0">
                <a:blip r:embed="rId3"/>
                <a:stretch>
                  <a:fillRect l="-1091" t="-2617" r="-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3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677"/>
            <a:ext cx="10515600" cy="836885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7446"/>
            <a:ext cx="6695667" cy="5310554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G</a:t>
            </a:r>
            <a:r>
              <a:rPr lang="pt-BR" dirty="0" smtClean="0"/>
              <a:t>ráfico </a:t>
            </a:r>
            <a:r>
              <a:rPr lang="pt-BR" dirty="0" smtClean="0"/>
              <a:t>que </a:t>
            </a:r>
            <a:r>
              <a:rPr lang="pt-BR" dirty="0" smtClean="0"/>
              <a:t>mostra a </a:t>
            </a:r>
            <a:r>
              <a:rPr lang="pt-BR" dirty="0" smtClean="0"/>
              <a:t>performance de um </a:t>
            </a:r>
            <a:r>
              <a:rPr lang="pt-BR" b="1" i="1" dirty="0"/>
              <a:t>classificador binário </a:t>
            </a:r>
            <a:r>
              <a:rPr lang="pt-BR" dirty="0"/>
              <a:t>conforme </a:t>
            </a:r>
            <a:r>
              <a:rPr lang="pt-BR" dirty="0" smtClean="0"/>
              <a:t>seu </a:t>
            </a:r>
            <a:r>
              <a:rPr lang="pt-BR" b="1" i="1" dirty="0" smtClean="0"/>
              <a:t>limiar de </a:t>
            </a:r>
            <a:r>
              <a:rPr lang="pt-BR" b="1" i="1" dirty="0"/>
              <a:t>discriminação </a:t>
            </a:r>
            <a:r>
              <a:rPr lang="pt-BR" dirty="0"/>
              <a:t>é </a:t>
            </a:r>
            <a:r>
              <a:rPr lang="pt-BR" dirty="0" smtClean="0"/>
              <a:t>variado.</a:t>
            </a:r>
            <a:endParaRPr lang="pt-BR" dirty="0"/>
          </a:p>
          <a:p>
            <a:r>
              <a:rPr lang="pt-BR" dirty="0" smtClean="0"/>
              <a:t>A curva é criada plotando-se o </a:t>
            </a:r>
            <a:r>
              <a:rPr lang="pt-BR" b="1" i="1" dirty="0" smtClean="0"/>
              <a:t>recall</a:t>
            </a:r>
            <a:r>
              <a:rPr lang="pt-BR" dirty="0" smtClean="0"/>
              <a:t> em </a:t>
            </a:r>
            <a:r>
              <a:rPr lang="pt-BR" dirty="0"/>
              <a:t>função da </a:t>
            </a:r>
            <a:r>
              <a:rPr lang="pt-BR" b="1" i="1" dirty="0"/>
              <a:t>taxa de </a:t>
            </a:r>
            <a:r>
              <a:rPr lang="pt-BR" b="1" i="1" dirty="0" smtClean="0"/>
              <a:t>falsos positivos </a:t>
            </a:r>
            <a:r>
              <a:rPr lang="pt-BR" dirty="0" smtClean="0"/>
              <a:t>para vários valores de </a:t>
            </a:r>
            <a:r>
              <a:rPr lang="pt-BR" b="1" i="1" dirty="0" smtClean="0"/>
              <a:t>limiar de discriminação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Quanto </a:t>
            </a:r>
            <a:r>
              <a:rPr lang="pt-BR" dirty="0"/>
              <a:t>mais à esquerda e para cima </a:t>
            </a:r>
            <a:r>
              <a:rPr lang="pt-BR" dirty="0" smtClean="0"/>
              <a:t>estiver a </a:t>
            </a:r>
            <a:r>
              <a:rPr lang="pt-BR" b="1" i="1" dirty="0" smtClean="0"/>
              <a:t>curva ROC </a:t>
            </a:r>
            <a:r>
              <a:rPr lang="pt-BR" dirty="0" smtClean="0"/>
              <a:t>de </a:t>
            </a:r>
            <a:r>
              <a:rPr lang="pt-BR" dirty="0"/>
              <a:t>um </a:t>
            </a:r>
            <a:r>
              <a:rPr lang="pt-BR" b="1" i="1" dirty="0"/>
              <a:t>classificador</a:t>
            </a:r>
            <a:r>
              <a:rPr lang="pt-BR" dirty="0"/>
              <a:t>, melhor será o seu desempenho.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linha </a:t>
            </a:r>
            <a:r>
              <a:rPr lang="pt-BR" dirty="0" smtClean="0"/>
              <a:t>em </a:t>
            </a:r>
            <a:r>
              <a:rPr lang="pt-BR" dirty="0" smtClean="0"/>
              <a:t>vermelho, </a:t>
            </a:r>
            <a:r>
              <a:rPr lang="pt-BR" dirty="0"/>
              <a:t>está associada a um </a:t>
            </a:r>
            <a:r>
              <a:rPr lang="pt-BR" b="1" i="1" dirty="0" smtClean="0"/>
              <a:t>classificador puramente aleatório</a:t>
            </a:r>
            <a:r>
              <a:rPr lang="pt-BR" dirty="0" smtClean="0"/>
              <a:t>. Um </a:t>
            </a:r>
            <a:r>
              <a:rPr lang="pt-BR" dirty="0"/>
              <a:t>bom </a:t>
            </a:r>
            <a:r>
              <a:rPr lang="pt-BR" b="1" i="1" dirty="0"/>
              <a:t>classificador</a:t>
            </a:r>
            <a:r>
              <a:rPr lang="pt-BR" dirty="0"/>
              <a:t> fica o mais longe possível dessa linha (em direção ao canto superior esquerdo</a:t>
            </a:r>
            <a:r>
              <a:rPr lang="pt-BR" dirty="0" smtClean="0"/>
              <a:t>).</a:t>
            </a:r>
          </a:p>
          <a:p>
            <a:r>
              <a:rPr lang="pt-BR" dirty="0"/>
              <a:t>Um </a:t>
            </a:r>
            <a:r>
              <a:rPr lang="pt-BR" b="1" i="1" dirty="0"/>
              <a:t>classificador perfeito </a:t>
            </a:r>
            <a:r>
              <a:rPr lang="pt-BR" dirty="0" smtClean="0"/>
              <a:t>teria um </a:t>
            </a:r>
            <a:r>
              <a:rPr lang="pt-BR" dirty="0"/>
              <a:t>ponto no canto superior esquerdo </a:t>
            </a:r>
            <a:r>
              <a:rPr lang="pt-BR" dirty="0" smtClean="0"/>
              <a:t>da </a:t>
            </a:r>
            <a:r>
              <a:rPr lang="pt-BR" dirty="0"/>
              <a:t>curva ROC, representando 100% de </a:t>
            </a:r>
            <a:r>
              <a:rPr lang="pt-BR" b="1" i="1" dirty="0" smtClean="0"/>
              <a:t>recall</a:t>
            </a:r>
            <a:r>
              <a:rPr lang="pt-BR" dirty="0" smtClean="0"/>
              <a:t> (ou seja, sem </a:t>
            </a:r>
            <a:r>
              <a:rPr lang="pt-BR" dirty="0"/>
              <a:t>falsos negativos) e 100% de </a:t>
            </a:r>
            <a:r>
              <a:rPr lang="pt-BR" b="1" i="1" dirty="0"/>
              <a:t>especificidade</a:t>
            </a:r>
            <a:r>
              <a:rPr lang="pt-BR" dirty="0"/>
              <a:t> </a:t>
            </a:r>
            <a:r>
              <a:rPr lang="pt-BR" dirty="0" smtClean="0"/>
              <a:t>(ou seja, sem </a:t>
            </a:r>
            <a:r>
              <a:rPr lang="pt-BR" dirty="0"/>
              <a:t>falsos positivos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4630"/>
          <a:stretch/>
        </p:blipFill>
        <p:spPr>
          <a:xfrm>
            <a:off x="7533866" y="2249053"/>
            <a:ext cx="4611280" cy="3429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199" y="1023705"/>
            <a:ext cx="11063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Curva Característica Operacional do Receptor (ROC)</a:t>
            </a:r>
          </a:p>
        </p:txBody>
      </p:sp>
    </p:spTree>
    <p:extLst>
      <p:ext uri="{BB962C8B-B14F-4D97-AF65-F5344CB8AC3E}">
        <p14:creationId xmlns:p14="http://schemas.microsoft.com/office/powerpoint/2010/main" val="38479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84288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Curva Característica </a:t>
                </a:r>
                <a:r>
                  <a:rPr lang="pt-BR" b="1" dirty="0"/>
                  <a:t>Operacional do Receptor (ROC)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forma usual de se comparar </a:t>
                </a:r>
                <a:r>
                  <a:rPr lang="pt-BR" b="1" i="1" dirty="0"/>
                  <a:t>classificadores</a:t>
                </a:r>
                <a:r>
                  <a:rPr lang="pt-BR" dirty="0"/>
                  <a:t> consiste em criar uma </a:t>
                </a:r>
                <a:r>
                  <a:rPr lang="pt-BR" b="1" i="1" dirty="0"/>
                  <a:t>curva </a:t>
                </a:r>
                <a:r>
                  <a:rPr lang="pt-BR" b="1" i="1" dirty="0" smtClean="0"/>
                  <a:t>ROC</a:t>
                </a:r>
                <a:r>
                  <a:rPr lang="pt-BR" dirty="0" smtClean="0"/>
                  <a:t> para cada um. </a:t>
                </a:r>
              </a:p>
              <a:p>
                <a:r>
                  <a:rPr lang="pt-BR" dirty="0" smtClean="0"/>
                  <a:t>Em geral,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</a:t>
                </a:r>
                <a:r>
                  <a:rPr lang="pt-BR" dirty="0"/>
                  <a:t>produzem uma saída </a:t>
                </a:r>
                <a:r>
                  <a:rPr lang="pt-BR" dirty="0" smtClean="0"/>
                  <a:t>real (i.e, uma probabilidade) </a:t>
                </a:r>
                <a:r>
                  <a:rPr lang="pt-BR" dirty="0"/>
                  <a:t>para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entrada. </a:t>
                </a:r>
                <a:endParaRPr lang="pt-BR" dirty="0" smtClean="0"/>
              </a:p>
              <a:p>
                <a:r>
                  <a:rPr lang="pt-BR" dirty="0" smtClean="0"/>
                  <a:t>Normalmente</a:t>
                </a:r>
                <a:r>
                  <a:rPr lang="pt-BR" dirty="0"/>
                  <a:t>, estas saídas são, então, discretizadas para que se tenha a decisão final: por exemplo, </a:t>
                </a: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ultrapassa </a:t>
                </a:r>
                <a:r>
                  <a:rPr lang="pt-BR" dirty="0" smtClean="0"/>
                  <a:t>um determinado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T</a:t>
                </a:r>
                <a:r>
                  <a:rPr lang="pt-BR" dirty="0" smtClean="0"/>
                  <a:t>, ela </a:t>
                </a:r>
                <a:r>
                  <a:rPr lang="pt-BR" dirty="0"/>
                  <a:t>é mapeada no valor 1 (classe </a:t>
                </a:r>
                <a:r>
                  <a:rPr lang="pt-BR" dirty="0" smtClean="0"/>
                  <a:t>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); </a:t>
                </a:r>
                <a:r>
                  <a:rPr lang="pt-BR" dirty="0"/>
                  <a:t>caso contrário, ela é mapeada no valor 0 (classe </a:t>
                </a:r>
                <a:r>
                  <a:rPr lang="pt-BR" dirty="0" smtClean="0"/>
                  <a:t>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ao plotar a </a:t>
                </a:r>
                <a:r>
                  <a:rPr lang="pt-BR" b="1" i="1" dirty="0"/>
                  <a:t>taxa de verdadeiro positivo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/>
                  <a:t>) versus a </a:t>
                </a:r>
                <a:r>
                  <a:rPr lang="pt-BR" b="1" i="1" dirty="0"/>
                  <a:t>taxa de falso positivo </a:t>
                </a:r>
                <a:r>
                  <a:rPr lang="pt-BR" dirty="0"/>
                  <a:t>para diferentes valores </a:t>
                </a:r>
                <a:r>
                  <a:rPr lang="pt-BR" dirty="0" smtClean="0"/>
                  <a:t>de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 </a:t>
                </a:r>
                <a:r>
                  <a:rPr lang="pt-BR" b="1" i="1" dirty="0"/>
                  <a:t>T</a:t>
                </a:r>
                <a:r>
                  <a:rPr lang="pt-BR" dirty="0"/>
                  <a:t>, obtemos a </a:t>
                </a:r>
                <a:r>
                  <a:rPr lang="pt-BR" b="1" i="1" dirty="0"/>
                  <a:t>curva ROC</a:t>
                </a:r>
                <a:r>
                  <a:rPr lang="pt-BR" dirty="0"/>
                  <a:t> associada a um </a:t>
                </a:r>
                <a:r>
                  <a:rPr lang="pt-BR" b="1" i="1" dirty="0" smtClean="0"/>
                  <a:t>classificador</a:t>
                </a:r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842882" cy="5032375"/>
              </a:xfrm>
              <a:blipFill rotWithShape="0">
                <a:blip r:embed="rId2"/>
                <a:stretch>
                  <a:fillRect l="-1400" t="-3027" r="-1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OC curve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329" y="2851621"/>
            <a:ext cx="4171073" cy="312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177214" cy="5167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b="1" dirty="0" smtClean="0"/>
              <a:t>Curva Característica </a:t>
            </a:r>
            <a:r>
              <a:rPr lang="pt-BR" sz="3600" b="1" dirty="0"/>
              <a:t>Operacional do Receptor (ROC</a:t>
            </a:r>
            <a:r>
              <a:rPr lang="pt-BR" sz="3600" b="1" dirty="0" smtClean="0"/>
              <a:t>)</a:t>
            </a:r>
            <a:endParaRPr lang="pt-BR" sz="3600" dirty="0" smtClean="0"/>
          </a:p>
          <a:p>
            <a:r>
              <a:rPr lang="pt-BR" dirty="0"/>
              <a:t>Por exemplo, considere as </a:t>
            </a:r>
            <a:r>
              <a:rPr lang="pt-BR" b="1" i="1" dirty="0"/>
              <a:t>curvas ROC </a:t>
            </a:r>
            <a:r>
              <a:rPr lang="pt-BR" dirty="0" smtClean="0"/>
              <a:t>na </a:t>
            </a:r>
            <a:r>
              <a:rPr lang="pt-BR" dirty="0"/>
              <a:t>figura </a:t>
            </a:r>
            <a:r>
              <a:rPr lang="pt-BR" dirty="0" smtClean="0"/>
              <a:t>ao lado. </a:t>
            </a:r>
            <a:r>
              <a:rPr lang="pt-BR" dirty="0"/>
              <a:t>Para decidir qual o melhor </a:t>
            </a:r>
            <a:r>
              <a:rPr lang="pt-BR" b="1" i="1" dirty="0"/>
              <a:t>classificador</a:t>
            </a:r>
            <a:r>
              <a:rPr lang="pt-BR" dirty="0"/>
              <a:t>, podemos tomar como base a </a:t>
            </a:r>
            <a:r>
              <a:rPr lang="pt-BR" b="1" i="1" dirty="0"/>
              <a:t>área sob a curva </a:t>
            </a:r>
            <a:r>
              <a:rPr lang="pt-BR" b="1" i="1" dirty="0" smtClean="0"/>
              <a:t>(ASC) ROC</a:t>
            </a:r>
            <a:r>
              <a:rPr lang="pt-BR" dirty="0" smtClean="0"/>
              <a:t>.</a:t>
            </a:r>
          </a:p>
          <a:p>
            <a:r>
              <a:rPr lang="pt-BR" b="1" i="1" dirty="0" smtClean="0"/>
              <a:t>ASC</a:t>
            </a:r>
            <a:r>
              <a:rPr lang="pt-BR" dirty="0" smtClean="0"/>
              <a:t> </a:t>
            </a:r>
            <a:r>
              <a:rPr lang="pt-BR" dirty="0" smtClean="0"/>
              <a:t>é outra métrica da qualidade de um </a:t>
            </a:r>
            <a:r>
              <a:rPr lang="pt-BR" dirty="0" smtClean="0"/>
              <a:t>classificador. É </a:t>
            </a:r>
            <a:r>
              <a:rPr lang="pt-BR" dirty="0" smtClean="0"/>
              <a:t>um </a:t>
            </a:r>
            <a:r>
              <a:rPr lang="pt-BR" dirty="0"/>
              <a:t>número entre 0 e 1. Quanto maior a </a:t>
            </a:r>
            <a:r>
              <a:rPr lang="pt-BR" b="1" i="1" dirty="0" smtClean="0"/>
              <a:t>ASC</a:t>
            </a:r>
            <a:r>
              <a:rPr lang="pt-BR" dirty="0"/>
              <a:t>, </a:t>
            </a:r>
            <a:r>
              <a:rPr lang="pt-BR" dirty="0" smtClean="0"/>
              <a:t>melhor </a:t>
            </a:r>
            <a:r>
              <a:rPr lang="pt-BR" dirty="0"/>
              <a:t>será o </a:t>
            </a:r>
            <a:r>
              <a:rPr lang="pt-BR" dirty="0" smtClean="0"/>
              <a:t>classificador.</a:t>
            </a:r>
          </a:p>
          <a:p>
            <a:r>
              <a:rPr lang="pt-BR" dirty="0" smtClean="0"/>
              <a:t>Neste exemplo, </a:t>
            </a:r>
            <a:r>
              <a:rPr lang="pt-BR" dirty="0"/>
              <a:t>o </a:t>
            </a:r>
            <a:r>
              <a:rPr lang="pt-BR" b="1" i="1" dirty="0"/>
              <a:t>classificador A</a:t>
            </a:r>
            <a:r>
              <a:rPr lang="pt-BR" dirty="0"/>
              <a:t> </a:t>
            </a:r>
            <a:r>
              <a:rPr lang="pt-BR" dirty="0" smtClean="0"/>
              <a:t>tem melhor desempenho, pois tem </a:t>
            </a:r>
            <a:r>
              <a:rPr lang="pt-BR" b="1" i="1" dirty="0" smtClean="0"/>
              <a:t>área sob a curva ROC</a:t>
            </a:r>
            <a:r>
              <a:rPr lang="pt-BR" dirty="0"/>
              <a:t> maior </a:t>
            </a:r>
            <a:r>
              <a:rPr lang="pt-BR" dirty="0" smtClean="0"/>
              <a:t>do que a do </a:t>
            </a:r>
            <a:r>
              <a:rPr lang="pt-BR" b="1" i="1" dirty="0" smtClean="0"/>
              <a:t>classificador B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Vantagens da curva ROC</a:t>
            </a:r>
            <a:endParaRPr lang="pt-BR" dirty="0" smtClean="0"/>
          </a:p>
          <a:p>
            <a:pPr lvl="1"/>
            <a:r>
              <a:rPr lang="pt-BR" dirty="0"/>
              <a:t>Possibilita a análise de diferentes métricas de desempenho independente do </a:t>
            </a:r>
            <a:r>
              <a:rPr lang="pt-BR" b="1" i="1" dirty="0" smtClean="0"/>
              <a:t>limiar</a:t>
            </a:r>
            <a:r>
              <a:rPr lang="pt-BR" dirty="0" smtClean="0"/>
              <a:t> escolhido.</a:t>
            </a:r>
          </a:p>
          <a:p>
            <a:pPr lvl="1"/>
            <a:r>
              <a:rPr lang="pt-BR" dirty="0" smtClean="0"/>
              <a:t>Auxilia </a:t>
            </a:r>
            <a:r>
              <a:rPr lang="pt-BR" dirty="0"/>
              <a:t>o estudo de diferentes </a:t>
            </a:r>
            <a:r>
              <a:rPr lang="pt-BR" b="1" i="1" dirty="0" smtClean="0"/>
              <a:t>limiares</a:t>
            </a:r>
            <a:r>
              <a:rPr lang="pt-BR" dirty="0" smtClean="0"/>
              <a:t> para </a:t>
            </a:r>
            <a:r>
              <a:rPr lang="pt-BR" dirty="0"/>
              <a:t>lidar com problemas de </a:t>
            </a:r>
            <a:r>
              <a:rPr lang="pt-BR" b="1" i="1" dirty="0"/>
              <a:t>desbalanceamento</a:t>
            </a:r>
            <a:r>
              <a:rPr lang="pt-BR" dirty="0"/>
              <a:t> nos dados (i.e., nos quais as classes possuem tamanhos discrepantes). </a:t>
            </a:r>
            <a:endParaRPr lang="pt-BR" dirty="0" smtClean="0"/>
          </a:p>
          <a:p>
            <a:r>
              <a:rPr lang="pt-BR" b="1" dirty="0" smtClean="0"/>
              <a:t>Desvantagens</a:t>
            </a:r>
          </a:p>
          <a:p>
            <a:pPr lvl="1"/>
            <a:r>
              <a:rPr lang="pt-BR" dirty="0" smtClean="0"/>
              <a:t>Apropriada </a:t>
            </a:r>
            <a:r>
              <a:rPr lang="pt-BR" dirty="0"/>
              <a:t>para problemas de </a:t>
            </a:r>
            <a:r>
              <a:rPr lang="pt-BR" b="1" i="1" dirty="0"/>
              <a:t>classificação binária</a:t>
            </a:r>
            <a:r>
              <a:rPr lang="pt-BR" dirty="0"/>
              <a:t>. </a:t>
            </a:r>
          </a:p>
          <a:p>
            <a:pPr lvl="1"/>
            <a:r>
              <a:rPr lang="pt-BR" dirty="0" smtClean="0"/>
              <a:t>No caso </a:t>
            </a:r>
            <a:r>
              <a:rPr lang="pt-BR" b="1" i="1" dirty="0" smtClean="0"/>
              <a:t>multi-classes</a:t>
            </a:r>
            <a:r>
              <a:rPr lang="pt-BR" dirty="0" smtClean="0"/>
              <a:t>, devemos utilizar as estratégias </a:t>
            </a:r>
            <a:r>
              <a:rPr lang="pt-BR" b="1" i="1" dirty="0" smtClean="0"/>
              <a:t>um-contra-o-resto </a:t>
            </a:r>
            <a:r>
              <a:rPr lang="pt-BR" dirty="0" smtClean="0"/>
              <a:t>ou</a:t>
            </a:r>
            <a:r>
              <a:rPr lang="pt-BR" b="1" i="1" dirty="0" smtClean="0"/>
              <a:t> um-contra-um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plotar várias </a:t>
            </a:r>
            <a:r>
              <a:rPr lang="pt-BR" b="1" i="1" dirty="0"/>
              <a:t>curvas ROC</a:t>
            </a:r>
            <a:r>
              <a:rPr lang="pt-BR" dirty="0" smtClean="0"/>
              <a:t>.</a:t>
            </a:r>
            <a:endParaRPr lang="pt-B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76" y="1947863"/>
            <a:ext cx="3355424" cy="36814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00650" y="6418330"/>
            <a:ext cx="32913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hlinkClick r:id="rId4"/>
              </a:rPr>
              <a:t>Exemplo: classification_metrics.ipynb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519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5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6" t="5334" r="12538"/>
          <a:stretch/>
        </p:blipFill>
        <p:spPr>
          <a:xfrm>
            <a:off x="3248418" y="1223889"/>
            <a:ext cx="5839310" cy="43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/>
              <a:t>Anteriormente, </a:t>
            </a:r>
            <a:r>
              <a:rPr lang="pt-BR" dirty="0" smtClean="0"/>
              <a:t>vimos como </a:t>
            </a:r>
            <a:r>
              <a:rPr lang="pt-BR" dirty="0"/>
              <a:t>lidar com problemas de classificação que</a:t>
            </a:r>
            <a:br>
              <a:rPr lang="pt-BR" dirty="0"/>
            </a:br>
            <a:r>
              <a:rPr lang="pt-BR" dirty="0" smtClean="0"/>
              <a:t>envolvem </a:t>
            </a:r>
            <a:r>
              <a:rPr lang="pt-BR" dirty="0"/>
              <a:t>mais de 2 classes, também chamados </a:t>
            </a:r>
            <a:r>
              <a:rPr lang="pt-BR" dirty="0" smtClean="0"/>
              <a:t>de problemas de </a:t>
            </a:r>
            <a:r>
              <a:rPr lang="pt-BR" b="1" dirty="0" smtClean="0"/>
              <a:t>classificação multi-classes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Nesta aula, veremos várias </a:t>
            </a:r>
            <a:r>
              <a:rPr lang="pt-BR" b="1" dirty="0" smtClean="0"/>
              <a:t>métricas</a:t>
            </a:r>
            <a:r>
              <a:rPr lang="pt-BR" dirty="0" smtClean="0"/>
              <a:t> utilizadas para medir o </a:t>
            </a:r>
            <a:r>
              <a:rPr lang="pt-BR" b="1" dirty="0" smtClean="0"/>
              <a:t>desempenho de classificadores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de avaliação </a:t>
            </a:r>
            <a:r>
              <a:rPr lang="pt-BR" dirty="0" smtClean="0"/>
              <a:t>de classificadores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84725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As métricas para avalição do desempenho de classificadores que estudaremos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Taxa de erro e acurácia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Matriz </a:t>
            </a:r>
            <a:r>
              <a:rPr lang="pt-BR" dirty="0"/>
              <a:t>de c</a:t>
            </a:r>
            <a:r>
              <a:rPr lang="pt-BR" dirty="0" smtClean="0"/>
              <a:t>onfusão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Pontuação-F (</a:t>
            </a:r>
            <a:r>
              <a:rPr lang="pt-BR" i="1" dirty="0" smtClean="0"/>
              <a:t>F-score</a:t>
            </a:r>
            <a:r>
              <a:rPr lang="pt-B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Curva Característica Operacional do Receptor </a:t>
            </a:r>
            <a:r>
              <a:rPr lang="pt-BR" dirty="0" smtClean="0"/>
              <a:t>(</a:t>
            </a:r>
            <a:r>
              <a:rPr lang="pt-BR" i="1" dirty="0"/>
              <a:t>Receiver Operating Characteristic</a:t>
            </a:r>
            <a:r>
              <a:rPr lang="pt-BR" dirty="0"/>
              <a:t> - ROC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6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200" b="1" dirty="0" smtClean="0"/>
                  <a:t>Taxa de erro e acurácia</a:t>
                </a:r>
                <a:endParaRPr lang="pt-BR" sz="3200" dirty="0" smtClean="0"/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, é </a:t>
                </a:r>
                <a:r>
                  <a:rPr lang="pt-BR" dirty="0"/>
                  <a:t>a métrica mais direta para se avaliar o desempenho de um </a:t>
                </a:r>
                <a:r>
                  <a:rPr lang="pt-BR" dirty="0" smtClean="0"/>
                  <a:t>classificador.</a:t>
                </a:r>
              </a:p>
              <a:p>
                <a:r>
                  <a:rPr lang="pt-BR" dirty="0" smtClean="0"/>
                  <a:t>Ela corresponde </a:t>
                </a:r>
                <a:r>
                  <a:rPr lang="pt-BR" dirty="0"/>
                  <a:t>à </a:t>
                </a:r>
                <a:r>
                  <a:rPr lang="pt-BR" b="1" dirty="0"/>
                  <a:t>porcentagem de </a:t>
                </a:r>
                <a:r>
                  <a:rPr lang="pt-BR" b="1" dirty="0" smtClean="0"/>
                  <a:t>exemplos classificados incorretamente </a:t>
                </a:r>
                <a:r>
                  <a:rPr lang="pt-BR" dirty="0"/>
                  <a:t>considerando o conjunto de dados disponíveis para </a:t>
                </a:r>
                <a:r>
                  <a:rPr lang="pt-BR" b="1" i="1" dirty="0" smtClean="0"/>
                  <a:t>validação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erro </a:t>
                </a:r>
                <a:r>
                  <a:rPr lang="pt-BR" dirty="0" smtClean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 smtClean="0"/>
                  <a:t> é o </a:t>
                </a:r>
                <a:r>
                  <a:rPr lang="pt-BR" b="1" dirty="0" smtClean="0"/>
                  <a:t>delta de Kronecker</a:t>
                </a:r>
                <a:r>
                  <a:rPr lang="pt-BR" dirty="0" smtClean="0"/>
                  <a:t>. Observe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complemento da</a:t>
                </a:r>
                <a:r>
                  <a:rPr lang="pt-BR" b="1" i="1" dirty="0" smtClean="0"/>
                  <a:t> taxa de erro </a:t>
                </a:r>
                <a:r>
                  <a:rPr lang="pt-BR" dirty="0" smtClean="0"/>
                  <a:t>é conhecido como </a:t>
                </a:r>
                <a:r>
                  <a:rPr lang="pt-BR" b="1" i="1" dirty="0" smtClean="0"/>
                  <a:t>acurácia</a:t>
                </a:r>
                <a:r>
                  <a:rPr lang="pt-BR" dirty="0" smtClean="0"/>
                  <a:t>, e é definida por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  <a:blipFill rotWithShape="0">
                <a:blip r:embed="rId2"/>
                <a:stretch>
                  <a:fillRect l="-1249" t="-38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635"/>
            <a:ext cx="10515600" cy="1074754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BR" sz="4000" b="1" dirty="0" smtClean="0"/>
                  <a:t>Matriz de Confusão</a:t>
                </a:r>
                <a:endParaRPr lang="pt-BR" sz="4000" dirty="0" smtClean="0"/>
              </a:p>
              <a:p>
                <a:r>
                  <a:rPr lang="pt-BR" sz="3200" dirty="0"/>
                  <a:t>O nome, </a:t>
                </a:r>
                <a:r>
                  <a:rPr lang="pt-BR" sz="3200" b="1" i="1" dirty="0"/>
                  <a:t>matriz de confusão</a:t>
                </a:r>
                <a:r>
                  <a:rPr lang="pt-BR" sz="3200" dirty="0"/>
                  <a:t>, deriva do fato de </a:t>
                </a:r>
                <a:r>
                  <a:rPr lang="pt-BR" sz="3200" dirty="0" smtClean="0"/>
                  <a:t>que ela torna </a:t>
                </a:r>
                <a:r>
                  <a:rPr lang="pt-BR" sz="3200" dirty="0"/>
                  <a:t>fácil verificar se o classificador está </a:t>
                </a:r>
                <a:r>
                  <a:rPr lang="pt-BR" sz="3200" dirty="0" smtClean="0"/>
                  <a:t>se confundindo (</a:t>
                </a:r>
                <a:r>
                  <a:rPr lang="pt-BR" sz="3200" dirty="0"/>
                  <a:t>ou seja, </a:t>
                </a:r>
                <a:r>
                  <a:rPr lang="pt-BR" sz="3200" b="1" i="1" dirty="0" smtClean="0"/>
                  <a:t>rotulando incorretamente</a:t>
                </a:r>
                <a:r>
                  <a:rPr lang="pt-BR" sz="3200" dirty="0" smtClean="0"/>
                  <a:t> as classes).</a:t>
                </a:r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</a:t>
                </a:r>
                <a:r>
                  <a:rPr lang="pt-BR" sz="3200" b="1" i="1" dirty="0" smtClean="0"/>
                  <a:t>confusão</a:t>
                </a:r>
                <a:r>
                  <a:rPr lang="pt-BR" sz="3200" dirty="0"/>
                  <a:t> </a:t>
                </a:r>
                <a:r>
                  <a:rPr lang="pt-BR" sz="3200" dirty="0" smtClean="0"/>
                  <a:t>contabiliza </a:t>
                </a:r>
                <a:r>
                  <a:rPr lang="pt-BR" sz="3200" dirty="0"/>
                  <a:t>o número de classificações corretas e incorretas para cada uma das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200" dirty="0"/>
                  <a:t>classes </a:t>
                </a:r>
                <a:r>
                  <a:rPr lang="pt-BR" sz="3200" dirty="0" smtClean="0"/>
                  <a:t>existentes</a:t>
                </a:r>
                <a:r>
                  <a:rPr lang="pt-BR" sz="3200" dirty="0"/>
                  <a:t>. </a:t>
                </a:r>
                <a:endParaRPr lang="pt-BR" sz="3200" dirty="0" smtClean="0"/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confusão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3200" dirty="0" smtClean="0"/>
                  <a:t>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𝑄𝑄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200" dirty="0" smtClean="0"/>
              </a:p>
              <a:p>
                <a:r>
                  <a:rPr lang="pt-BR" sz="3200" dirty="0" smtClean="0"/>
                  <a:t>A diagonal de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3200" dirty="0" smtClean="0"/>
                  <a:t> fornece o </a:t>
                </a:r>
                <a:r>
                  <a:rPr lang="pt-BR" sz="3200" dirty="0"/>
                  <a:t>número de classificações corretas</a:t>
                </a:r>
                <a:r>
                  <a:rPr lang="pt-BR" sz="3200" dirty="0" smtClean="0"/>
                  <a:t>.</a:t>
                </a:r>
              </a:p>
              <a:p>
                <a:r>
                  <a:rPr lang="pt-BR" sz="3200" dirty="0"/>
                  <a:t>Cada </a:t>
                </a:r>
                <a:r>
                  <a:rPr lang="pt-BR" sz="3200" b="1" i="1" dirty="0"/>
                  <a:t>linha</a:t>
                </a:r>
                <a:r>
                  <a:rPr lang="pt-BR" sz="3200" dirty="0"/>
                  <a:t> </a:t>
                </a:r>
                <a:r>
                  <a:rPr lang="pt-BR" sz="3200" dirty="0" smtClean="0"/>
                  <a:t>representa </a:t>
                </a:r>
                <a:r>
                  <a:rPr lang="pt-BR" sz="3200" dirty="0"/>
                  <a:t>os exemplos que foram classificados como pertencentes a uma dada </a:t>
                </a:r>
                <a:r>
                  <a:rPr lang="pt-BR" sz="3200" dirty="0" smtClean="0"/>
                  <a:t>classe.</a:t>
                </a:r>
              </a:p>
              <a:p>
                <a:r>
                  <a:rPr lang="pt-BR" sz="3200" dirty="0"/>
                  <a:t>C</a:t>
                </a:r>
                <a:r>
                  <a:rPr lang="pt-BR" sz="3200" dirty="0" smtClean="0"/>
                  <a:t>ada </a:t>
                </a:r>
                <a:r>
                  <a:rPr lang="pt-BR" sz="3200" b="1" i="1" dirty="0"/>
                  <a:t>coluna</a:t>
                </a:r>
                <a:r>
                  <a:rPr lang="pt-BR" sz="3200" dirty="0"/>
                  <a:t> representa os exemplos realmente pertencentes a uma dada classe. </a:t>
                </a:r>
                <a:endParaRPr lang="pt-BR" sz="3200" dirty="0" smtClean="0"/>
              </a:p>
              <a:p>
                <a:r>
                  <a:rPr lang="pt-BR" sz="3200" dirty="0"/>
                  <a:t>A informação apresentada </a:t>
                </a:r>
                <a:r>
                  <a:rPr lang="pt-BR" sz="3200" dirty="0" smtClean="0"/>
                  <a:t>na matriz </a:t>
                </a:r>
                <a:r>
                  <a:rPr lang="pt-BR" sz="3200" dirty="0"/>
                  <a:t>permite </a:t>
                </a:r>
                <a:r>
                  <a:rPr lang="pt-BR" sz="3200" dirty="0" smtClean="0"/>
                  <a:t>verificar </a:t>
                </a:r>
                <a:r>
                  <a:rPr lang="pt-BR" sz="3200" dirty="0"/>
                  <a:t>quais classes o </a:t>
                </a:r>
                <a:r>
                  <a:rPr lang="pt-BR" sz="3200" b="1" i="1" dirty="0" smtClean="0"/>
                  <a:t>classificador</a:t>
                </a:r>
                <a:r>
                  <a:rPr lang="pt-BR" sz="3200" dirty="0" smtClean="0"/>
                  <a:t> tem </a:t>
                </a:r>
                <a:r>
                  <a:rPr lang="pt-BR" sz="3200" dirty="0"/>
                  <a:t>maior dificuldade em </a:t>
                </a:r>
                <a:r>
                  <a:rPr lang="pt-BR" sz="3200" dirty="0" smtClean="0"/>
                  <a:t>classificar</a:t>
                </a:r>
                <a:r>
                  <a:rPr lang="pt-BR" sz="3200" dirty="0"/>
                  <a:t>.</a:t>
                </a:r>
                <a:endParaRPr lang="pt-BR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  <a:blipFill rotWithShape="0">
                <a:blip r:embed="rId3"/>
                <a:stretch>
                  <a:fillRect l="-1092" t="-3241" b="-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235899" y="3355273"/>
            <a:ext cx="2967789" cy="401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8487874" y="3134157"/>
            <a:ext cx="268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Exemplos classificados como pertencentes à classe 1.</a:t>
            </a:r>
            <a:endParaRPr lang="pt-BR" sz="1400" dirty="0"/>
          </a:p>
        </p:txBody>
      </p:sp>
      <p:sp>
        <p:nvSpPr>
          <p:cNvPr id="6" name="Oval 5"/>
          <p:cNvSpPr/>
          <p:nvPr/>
        </p:nvSpPr>
        <p:spPr>
          <a:xfrm rot="5400000">
            <a:off x="4863668" y="3698770"/>
            <a:ext cx="1662683" cy="505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reeform 6"/>
          <p:cNvSpPr/>
          <p:nvPr/>
        </p:nvSpPr>
        <p:spPr>
          <a:xfrm>
            <a:off x="8185422" y="3348227"/>
            <a:ext cx="577516" cy="145253"/>
          </a:xfrm>
          <a:custGeom>
            <a:avLst/>
            <a:gdLst>
              <a:gd name="connsiteX0" fmla="*/ 0 w 577516"/>
              <a:gd name="connsiteY0" fmla="*/ 145253 h 145253"/>
              <a:gd name="connsiteX1" fmla="*/ 272716 w 577516"/>
              <a:gd name="connsiteY1" fmla="*/ 874 h 145253"/>
              <a:gd name="connsiteX2" fmla="*/ 577516 w 577516"/>
              <a:gd name="connsiteY2" fmla="*/ 81085 h 1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16" h="145253">
                <a:moveTo>
                  <a:pt x="0" y="145253"/>
                </a:moveTo>
                <a:cubicBezTo>
                  <a:pt x="88231" y="78411"/>
                  <a:pt x="176463" y="11569"/>
                  <a:pt x="272716" y="874"/>
                </a:cubicBezTo>
                <a:cubicBezTo>
                  <a:pt x="368969" y="-9821"/>
                  <a:pt x="577516" y="81085"/>
                  <a:pt x="577516" y="810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343719" y="4107525"/>
            <a:ext cx="234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Quantidade de exemplos pertencentes à classe 1.</a:t>
            </a:r>
            <a:endParaRPr lang="pt-BR" sz="1400" dirty="0"/>
          </a:p>
        </p:txBody>
      </p:sp>
      <p:sp>
        <p:nvSpPr>
          <p:cNvPr id="9" name="Freeform 8"/>
          <p:cNvSpPr/>
          <p:nvPr/>
        </p:nvSpPr>
        <p:spPr>
          <a:xfrm>
            <a:off x="4453783" y="4311627"/>
            <a:ext cx="994610" cy="80211"/>
          </a:xfrm>
          <a:custGeom>
            <a:avLst/>
            <a:gdLst>
              <a:gd name="connsiteX0" fmla="*/ 994610 w 994610"/>
              <a:gd name="connsiteY0" fmla="*/ 0 h 80211"/>
              <a:gd name="connsiteX1" fmla="*/ 0 w 994610"/>
              <a:gd name="connsiteY1" fmla="*/ 80211 h 8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4610" h="80211">
                <a:moveTo>
                  <a:pt x="994610" y="0"/>
                </a:moveTo>
                <a:cubicBezTo>
                  <a:pt x="596231" y="18716"/>
                  <a:pt x="197853" y="37432"/>
                  <a:pt x="0" y="802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indica quantos padrões da classe </a:t>
                </a:r>
                <a:r>
                  <a:rPr lang="pt-BR" sz="1400" dirty="0" smtClean="0"/>
                  <a:t>1 </a:t>
                </a:r>
                <a:r>
                  <a:rPr lang="pt-BR" sz="1400" dirty="0"/>
                  <a:t>foram </a:t>
                </a:r>
                <a:r>
                  <a:rPr lang="pt-BR" sz="1400" dirty="0" smtClean="0"/>
                  <a:t>corretamente atribuídos </a:t>
                </a:r>
                <a:r>
                  <a:rPr lang="pt-BR" sz="1400" dirty="0"/>
                  <a:t>à classe 1</a:t>
                </a:r>
                <a:r>
                  <a:rPr lang="pt-BR" sz="1400" dirty="0" smtClean="0"/>
                  <a:t>.</a:t>
                </a: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1400" dirty="0" smtClean="0"/>
                  <a:t> </a:t>
                </a:r>
                <a:r>
                  <a:rPr lang="pt-BR" sz="1400" dirty="0"/>
                  <a:t>indica quantos padrões da classe </a:t>
                </a:r>
                <a:r>
                  <a:rPr lang="pt-BR" sz="1400" dirty="0" smtClean="0"/>
                  <a:t>2 </a:t>
                </a:r>
                <a:r>
                  <a:rPr lang="pt-BR" sz="1400" dirty="0"/>
                  <a:t>foram atribuídos à classe </a:t>
                </a:r>
                <a:r>
                  <a:rPr lang="pt-BR" sz="1400" dirty="0" smtClean="0"/>
                  <a:t>1.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349" t="-127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0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5650"/>
                <a:ext cx="11133406" cy="35623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b="1" i="1" dirty="0" smtClean="0"/>
                  <a:t>Verdadeiro Positivo </a:t>
                </a:r>
                <a:r>
                  <a:rPr lang="pt-BR" dirty="0" smtClean="0"/>
                  <a:t>(</a:t>
                </a:r>
                <a:r>
                  <a:rPr lang="pt-BR" dirty="0"/>
                  <a:t>TP): número de exemplos da classe </a:t>
                </a:r>
                <a:r>
                  <a:rPr lang="pt-BR" dirty="0" smtClean="0"/>
                  <a:t>positiva (+),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classificados </a:t>
                </a:r>
                <a:r>
                  <a:rPr lang="pt-BR" dirty="0"/>
                  <a:t>corretamente. </a:t>
                </a:r>
                <a:endParaRPr lang="pt-BR" dirty="0" smtClean="0"/>
              </a:p>
              <a:p>
                <a:r>
                  <a:rPr lang="pt-BR" b="1" i="1" dirty="0" smtClean="0"/>
                  <a:t>Verdadeiro Negativo</a:t>
                </a:r>
                <a:r>
                  <a:rPr lang="pt-BR" dirty="0" smtClean="0"/>
                  <a:t> (TN</a:t>
                </a:r>
                <a:r>
                  <a:rPr lang="pt-BR" dirty="0"/>
                  <a:t>): número de exemplos da classe </a:t>
                </a:r>
                <a:r>
                  <a:rPr lang="pt-BR" dirty="0" smtClean="0"/>
                  <a:t>negativa (-),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classificados corretamente.</a:t>
                </a:r>
              </a:p>
              <a:p>
                <a:r>
                  <a:rPr lang="pt-BR" b="1" i="1" dirty="0" smtClean="0"/>
                  <a:t>Falso Positivo </a:t>
                </a:r>
                <a:r>
                  <a:rPr lang="pt-BR" dirty="0" smtClean="0"/>
                  <a:t>(FP): número de </a:t>
                </a:r>
                <a:r>
                  <a:rPr lang="pt-BR" dirty="0"/>
                  <a:t>exemplos classificados como positivos (+), mas </a:t>
                </a:r>
                <a:r>
                  <a:rPr lang="pt-BR" dirty="0" smtClean="0"/>
                  <a:t>que, </a:t>
                </a:r>
                <a:r>
                  <a:rPr lang="pt-BR" dirty="0"/>
                  <a:t>na </a:t>
                </a:r>
                <a:r>
                  <a:rPr lang="pt-BR" dirty="0" smtClean="0"/>
                  <a:t>verdade, pertencem </a:t>
                </a:r>
                <a:r>
                  <a:rPr lang="pt-BR" dirty="0"/>
                  <a:t>à classe negativa (−</a:t>
                </a:r>
                <a:r>
                  <a:rPr lang="pt-BR" dirty="0" smtClean="0"/>
                  <a:t>).</a:t>
                </a:r>
              </a:p>
              <a:p>
                <a:r>
                  <a:rPr lang="pt-BR" b="1" i="1" dirty="0" smtClean="0"/>
                  <a:t>Falso Negativo</a:t>
                </a:r>
                <a:r>
                  <a:rPr lang="pt-BR" dirty="0" smtClean="0"/>
                  <a:t> (FN</a:t>
                </a:r>
                <a:r>
                  <a:rPr lang="pt-BR" dirty="0"/>
                  <a:t>): </a:t>
                </a:r>
                <a:r>
                  <a:rPr lang="pt-BR" dirty="0" smtClean="0"/>
                  <a:t>número de exemplos </a:t>
                </a:r>
                <a:r>
                  <a:rPr lang="pt-BR" dirty="0"/>
                  <a:t>atribuídos à classe negativa (−), mas que, na verdade, pertencem à classe positiva </a:t>
                </a:r>
                <a:r>
                  <a:rPr lang="pt-BR" dirty="0" smtClean="0"/>
                  <a:t>(+).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 Algumas definições que vamos precisar a seguir: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à classe </a:t>
                </a:r>
                <a:r>
                  <a:rPr lang="pt-BR" dirty="0" smtClean="0"/>
                  <a:t>positiva = TP + FN 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exemplos pertencentes à classe negativa </a:t>
                </a:r>
                <a:r>
                  <a:rPr lang="pt-BR" dirty="0" smtClean="0"/>
                  <a:t>= FP + TN </a:t>
                </a:r>
                <a:r>
                  <a:rPr lang="pt-BR" dirty="0"/>
                  <a:t>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</a:t>
                </a:r>
                <a:r>
                  <a:rPr lang="pt-B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total de exemplos = </a:t>
                </a:r>
                <a:r>
                  <a:rPr lang="pt-BR" dirty="0" smtClean="0"/>
                  <a:t>TP + FN + FP + TN.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5650"/>
                <a:ext cx="11133406" cy="3562350"/>
              </a:xfrm>
              <a:blipFill rotWithShape="0">
                <a:blip r:embed="rId2"/>
                <a:stretch>
                  <a:fillRect l="-657" t="-3596" b="-2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399416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+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-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+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-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693732"/>
                  </p:ext>
                </p:extLst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586740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0309" r="-875439" b="-27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11458" r="-875439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726" t="-209278" r="-101210" b="-73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9960" t="-209278" r="-803" b="-73196"/>
                          </a:stretch>
                        </a:blipFill>
                      </a:tcPr>
                    </a:tc>
                  </a:tr>
                  <a:tr h="312420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38199" y="1182172"/>
            <a:ext cx="3087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Matriz </a:t>
            </a:r>
            <a:r>
              <a:rPr lang="pt-BR" sz="2800" b="1" dirty="0"/>
              <a:t>de Confusão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4968" y="2105667"/>
                <a:ext cx="2355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Exemplo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68" y="2105667"/>
                <a:ext cx="235516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6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8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64"/>
            <a:ext cx="10515600" cy="966370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sz="3300" b="1" dirty="0" smtClean="0"/>
                  <a:t>Matriz </a:t>
                </a:r>
                <a:r>
                  <a:rPr lang="pt-BR" sz="3300" b="1" dirty="0"/>
                  <a:t>de </a:t>
                </a:r>
                <a:r>
                  <a:rPr lang="pt-BR" sz="3300" b="1" dirty="0" smtClean="0"/>
                  <a:t>Confusão</a:t>
                </a:r>
                <a:endParaRPr lang="pt-BR" sz="3300" dirty="0" smtClean="0"/>
              </a:p>
              <a:p>
                <a:pPr marL="0" indent="0">
                  <a:buNone/>
                </a:pPr>
                <a:r>
                  <a:rPr lang="pt-BR" dirty="0" smtClean="0"/>
                  <a:t>Nós </a:t>
                </a:r>
                <a:r>
                  <a:rPr lang="pt-BR" dirty="0"/>
                  <a:t>podemos </a:t>
                </a:r>
                <a:r>
                  <a:rPr lang="pt-BR" dirty="0" smtClean="0"/>
                  <a:t>calcular diversas </a:t>
                </a:r>
                <a:r>
                  <a:rPr lang="pt-BR" dirty="0"/>
                  <a:t>métricas de </a:t>
                </a:r>
                <a:r>
                  <a:rPr lang="pt-BR" dirty="0" smtClean="0"/>
                  <a:t>desempenho </a:t>
                </a:r>
                <a:r>
                  <a:rPr lang="pt-BR" dirty="0"/>
                  <a:t>a</a:t>
                </a:r>
                <a:r>
                  <a:rPr lang="pt-BR" dirty="0" smtClean="0"/>
                  <a:t> </a:t>
                </a:r>
                <a:r>
                  <a:rPr lang="pt-BR" dirty="0"/>
                  <a:t>partir das informações contidas </a:t>
                </a:r>
                <a:r>
                  <a:rPr lang="pt-BR" dirty="0" smtClean="0"/>
                  <a:t>na </a:t>
                </a:r>
                <a:r>
                  <a:rPr lang="pt-BR" b="1" i="1" dirty="0"/>
                  <a:t>matriz de </a:t>
                </a:r>
                <a:r>
                  <a:rPr lang="pt-BR" b="1" i="1" dirty="0" smtClean="0"/>
                  <a:t>confusão</a:t>
                </a:r>
                <a:r>
                  <a:rPr lang="pt-BR" dirty="0" smtClean="0"/>
                  <a:t>:</a:t>
                </a:r>
              </a:p>
              <a:p>
                <a:r>
                  <a:rPr lang="pt-BR" b="1" i="1" dirty="0"/>
                  <a:t>Taxa de falso negativo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positiva </a:t>
                </a:r>
                <a:r>
                  <a:rPr lang="pt-BR" dirty="0" smtClean="0"/>
                  <a:t>(+)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negativo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/>
                  <a:t>Taxa de falso positivo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negativa </a:t>
                </a:r>
                <a:r>
                  <a:rPr lang="pt-BR" dirty="0" smtClean="0"/>
                  <a:t>(-)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positivo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 smtClean="0"/>
                  <a:t>Taxa de erro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b="1" i="1" dirty="0" smtClean="0"/>
                  <a:t>Acurácia</a:t>
                </a:r>
                <a:r>
                  <a:rPr lang="pt-BR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  <a:blipFill rotWithShape="0">
                <a:blip r:embed="rId2"/>
                <a:stretch>
                  <a:fillRect l="-1145" t="-3089" b="-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95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94436"/>
                <a:ext cx="11193379" cy="52635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Matriz de </a:t>
                </a:r>
                <a:r>
                  <a:rPr lang="pt-BR" sz="3000" b="1" dirty="0" smtClean="0"/>
                  <a:t>Confusão</a:t>
                </a:r>
              </a:p>
              <a:p>
                <a:r>
                  <a:rPr lang="pt-BR" b="1" dirty="0" smtClean="0"/>
                  <a:t>Precisão</a:t>
                </a:r>
                <a:r>
                  <a:rPr lang="pt-BR" dirty="0" smtClean="0"/>
                  <a:t>: </a:t>
                </a:r>
                <a:r>
                  <a:rPr lang="pt-BR" dirty="0" smtClean="0"/>
                  <a:t>é a </a:t>
                </a:r>
                <a:r>
                  <a:rPr lang="pt-BR" dirty="0"/>
                  <a:t>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</a:t>
                </a:r>
                <a:r>
                  <a:rPr lang="pt-BR" dirty="0" smtClean="0"/>
                  <a:t>positiva (+) </a:t>
                </a:r>
                <a:r>
                  <a:rPr lang="pt-BR" dirty="0"/>
                  <a:t>corretamente classificados em relação a </a:t>
                </a:r>
                <a:r>
                  <a:rPr lang="pt-BR" b="1" dirty="0"/>
                  <a:t>todos os exemplos atribuídos à classe positiva </a:t>
                </a:r>
                <a:r>
                  <a:rPr lang="pt-BR" b="1" dirty="0" smtClean="0"/>
                  <a:t>(+)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precis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/>
                  <a:t>Sensibilidade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 smtClean="0"/>
                  <a:t>):</a:t>
                </a:r>
                <a:r>
                  <a:rPr lang="pt-BR" b="1" dirty="0" smtClean="0"/>
                  <a:t> </a:t>
                </a:r>
                <a:r>
                  <a:rPr lang="pt-BR" dirty="0"/>
                  <a:t>t</a:t>
                </a:r>
                <a:r>
                  <a:rPr lang="pt-BR" dirty="0" smtClean="0"/>
                  <a:t>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verdadeiros positivos</a:t>
                </a:r>
                <a:r>
                  <a:rPr lang="pt-BR" dirty="0" smtClean="0"/>
                  <a:t>. </a:t>
                </a:r>
                <a:r>
                  <a:rPr lang="pt-BR" dirty="0" smtClean="0"/>
                  <a:t>É a </a:t>
                </a:r>
                <a:r>
                  <a:rPr lang="pt-BR" dirty="0"/>
                  <a:t>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positiva (+) 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recall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Especificidade:</a:t>
                </a:r>
                <a:r>
                  <a:rPr lang="pt-BR" dirty="0" smtClean="0"/>
                  <a:t> também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verdadeiros </a:t>
                </a:r>
                <a:r>
                  <a:rPr lang="pt-BR" b="1" i="1" dirty="0" smtClean="0"/>
                  <a:t>negativos</a:t>
                </a:r>
                <a:r>
                  <a:rPr lang="pt-BR" dirty="0" smtClean="0"/>
                  <a:t>. </a:t>
                </a:r>
                <a:r>
                  <a:rPr lang="pt-BR" dirty="0" smtClean="0"/>
                  <a:t>É a </a:t>
                </a:r>
                <a:r>
                  <a:rPr lang="pt-BR" dirty="0" smtClean="0"/>
                  <a:t>proporção </a:t>
                </a:r>
                <a:r>
                  <a:rPr lang="pt-BR" dirty="0"/>
                  <a:t>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negativa </a:t>
                </a:r>
                <a:r>
                  <a:rPr lang="pt-BR" dirty="0" smtClean="0"/>
                  <a:t>(-) </a:t>
                </a:r>
                <a:r>
                  <a:rPr lang="pt-BR" dirty="0"/>
                  <a:t>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especificidade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94436"/>
                <a:ext cx="11193379" cy="5263564"/>
              </a:xfrm>
              <a:blipFill rotWithShape="0">
                <a:blip r:embed="rId3"/>
                <a:stretch>
                  <a:fillRect l="-1089" t="-26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Observações importantes quanto à matriz de </a:t>
            </a:r>
            <a:r>
              <a:rPr lang="pt-BR" dirty="0" smtClean="0"/>
              <a:t>confusão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É </a:t>
                </a:r>
                <a:r>
                  <a:rPr lang="pt-BR" dirty="0"/>
                  <a:t>possível estender </a:t>
                </a:r>
                <a:r>
                  <a:rPr lang="pt-BR" dirty="0" smtClean="0"/>
                  <a:t>as métricas obtidas com a </a:t>
                </a:r>
                <a:r>
                  <a:rPr lang="pt-BR" b="1" i="1" dirty="0" smtClean="0"/>
                  <a:t>matriz de confusão </a:t>
                </a:r>
                <a:r>
                  <a:rPr lang="pt-BR" dirty="0"/>
                  <a:t>para o cenário </a:t>
                </a:r>
                <a:r>
                  <a:rPr lang="pt-BR" dirty="0" smtClean="0"/>
                  <a:t>multi-classes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 smtClean="0"/>
                  <a:t>):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Para isto, basta selecionar, </a:t>
                </a:r>
                <a:r>
                  <a:rPr lang="pt-BR" dirty="0"/>
                  <a:t>uma vez, cada </a:t>
                </a:r>
                <a:r>
                  <a:rPr lang="pt-BR" dirty="0" smtClean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como </a:t>
                </a:r>
                <a:r>
                  <a:rPr lang="pt-BR" dirty="0"/>
                  <a:t>sendo a classe positiva, enquanto todas as demais classes formam a classe </a:t>
                </a:r>
                <a:r>
                  <a:rPr lang="pt-BR" dirty="0" smtClean="0"/>
                  <a:t>negativa. Assim</a:t>
                </a:r>
                <a:r>
                  <a:rPr lang="pt-BR" dirty="0"/>
                  <a:t>, </a:t>
                </a:r>
                <a:r>
                  <a:rPr lang="pt-BR" dirty="0" smtClean="0"/>
                  <a:t>obtem-se </a:t>
                </a:r>
                <a:r>
                  <a:rPr lang="pt-BR" dirty="0"/>
                  <a:t>os valores das métricas para cada classe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Veja o exemplo abaixo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  <a:blipFill rotWithShape="0">
                <a:blip r:embed="rId2"/>
                <a:stretch>
                  <a:fillRect l="-980" t="-3532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69007"/>
              </p:ext>
            </p:extLst>
          </p:nvPr>
        </p:nvGraphicFramePr>
        <p:xfrm>
          <a:off x="56269" y="4439654"/>
          <a:ext cx="3877409" cy="2164854"/>
        </p:xfrm>
        <a:graphic>
          <a:graphicData uri="http://schemas.openxmlformats.org/drawingml/2006/table">
            <a:tbl>
              <a:tblPr/>
              <a:tblGrid>
                <a:gridCol w="663162"/>
                <a:gridCol w="597443"/>
                <a:gridCol w="872268"/>
                <a:gridCol w="872268"/>
                <a:gridCol w="872268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7646"/>
              </p:ext>
            </p:extLst>
          </p:nvPr>
        </p:nvGraphicFramePr>
        <p:xfrm>
          <a:off x="4098536" y="4439653"/>
          <a:ext cx="3919612" cy="2164854"/>
        </p:xfrm>
        <a:graphic>
          <a:graphicData uri="http://schemas.openxmlformats.org/drawingml/2006/table">
            <a:tbl>
              <a:tblPr/>
              <a:tblGrid>
                <a:gridCol w="670380"/>
                <a:gridCol w="603946"/>
                <a:gridCol w="881762"/>
                <a:gridCol w="881762"/>
                <a:gridCol w="881762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  <a:endParaRPr lang="pt-BR" sz="10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  <a:endParaRPr lang="pt-BR" sz="10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-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91108"/>
              </p:ext>
            </p:extLst>
          </p:nvPr>
        </p:nvGraphicFramePr>
        <p:xfrm>
          <a:off x="8183008" y="4439653"/>
          <a:ext cx="3919612" cy="2164854"/>
        </p:xfrm>
        <a:graphic>
          <a:graphicData uri="http://schemas.openxmlformats.org/drawingml/2006/table">
            <a:tbl>
              <a:tblPr/>
              <a:tblGrid>
                <a:gridCol w="670380"/>
                <a:gridCol w="603946"/>
                <a:gridCol w="881762"/>
                <a:gridCol w="881762"/>
                <a:gridCol w="881762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-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6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11019</TotalTime>
  <Words>1490</Words>
  <Application>Microsoft Office PowerPoint</Application>
  <PresentationFormat>Widescreen</PresentationFormat>
  <Paragraphs>231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V)</vt:lpstr>
      <vt:lpstr>Recapitulando</vt:lpstr>
      <vt:lpstr>Métricas de avaliação de classificadores</vt:lpstr>
      <vt:lpstr>Métricas de avaliação de classificadores</vt:lpstr>
      <vt:lpstr>Métricas de avaliação de classificadores</vt:lpstr>
      <vt:lpstr>Métricas de avaliação de classificadores</vt:lpstr>
      <vt:lpstr>Métricas de avaliação de classificadores</vt:lpstr>
      <vt:lpstr>Métricas de avaliação de classificadores</vt:lpstr>
      <vt:lpstr>Observações importantes quanto à matriz de confusão</vt:lpstr>
      <vt:lpstr>Observações importantes quanto à matriz de confusão</vt:lpstr>
      <vt:lpstr>Observações importantes quanto à matriz de confusão</vt:lpstr>
      <vt:lpstr>Métricas de avaliação de classificadores</vt:lpstr>
      <vt:lpstr>Métricas de avaliação de classificadores</vt:lpstr>
      <vt:lpstr>Métricas de avaliação de classificadores</vt:lpstr>
      <vt:lpstr>Métricas de avaliação de classificadores</vt:lpstr>
      <vt:lpstr>Tarefas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1672</cp:revision>
  <dcterms:created xsi:type="dcterms:W3CDTF">2020-01-20T13:50:05Z</dcterms:created>
  <dcterms:modified xsi:type="dcterms:W3CDTF">2021-09-18T01:55:42Z</dcterms:modified>
</cp:coreProperties>
</file>