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6" r:id="rId2"/>
    <p:sldId id="314" r:id="rId3"/>
    <p:sldId id="325" r:id="rId4"/>
    <p:sldId id="326" r:id="rId5"/>
    <p:sldId id="327" r:id="rId6"/>
    <p:sldId id="328" r:id="rId7"/>
    <p:sldId id="329" r:id="rId8"/>
    <p:sldId id="330" r:id="rId9"/>
    <p:sldId id="331" r:id="rId10"/>
    <p:sldId id="332" r:id="rId11"/>
    <p:sldId id="333" r:id="rId12"/>
    <p:sldId id="334" r:id="rId13"/>
    <p:sldId id="335" r:id="rId14"/>
    <p:sldId id="324" r:id="rId15"/>
    <p:sldId id="306" r:id="rId16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71" autoAdjust="0"/>
    <p:restoredTop sz="94434" autoAdjust="0"/>
  </p:normalViewPr>
  <p:slideViewPr>
    <p:cSldViewPr snapToGrid="0">
      <p:cViewPr varScale="1">
        <p:scale>
          <a:sx n="68" d="100"/>
          <a:sy n="68" d="100"/>
        </p:scale>
        <p:origin x="810" y="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59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6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30/07/2021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 smtClean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 smtClean="0"/>
              <a:t>Laboratório #4:</a:t>
            </a:r>
            <a:r>
              <a:rPr lang="pt-BR" sz="1200" dirty="0" smtClean="0"/>
              <a:t> https://mybinder.org/v2/gh/zz4fap/t320_aprendizado_de_maquina/main?filepath=labs%2FLaboratorio4.ipynb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810291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</a:p>
          <a:p>
            <a:endParaRPr lang="pt-BR" dirty="0" smtClean="0"/>
          </a:p>
          <a:p>
            <a:r>
              <a:rPr lang="pt-BR" dirty="0" smtClean="0"/>
              <a:t>Referências:</a:t>
            </a:r>
          </a:p>
          <a:p>
            <a:r>
              <a:rPr lang="pt-BR" dirty="0" smtClean="0"/>
              <a:t>[1] https://scikit-learn.org/stable/modules/generated/sklearn.multiclass.OneVsOneClassifier.html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72860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Exemplo: ClassificationOfFourClassesWithOvAandOvO.ipynb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664874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739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Duas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classes 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 </a:t>
            </a:r>
            <a:r>
              <a:rPr lang="pt-BR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classes mutuamente exclusivas</a:t>
            </a:r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se elas não podem ocorrer ao mesmo tempo.</a:t>
            </a:r>
            <a:endParaRPr lang="pt-BR" dirty="0" smtClean="0"/>
          </a:p>
          <a:p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166184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classificador Softmax prevê/prediz apenas uma classe de cada vez (ou seja, ele é multiclasse, e não multi-saída), portanto, ele deve ser usado apenas com classes mutuamente exclusivas, como por exemplo diferentes tipos de plantas, dígitos, categorias</a:t>
            </a:r>
            <a:r>
              <a:rPr lang="pt-BR" baseline="0" dirty="0" smtClean="0"/>
              <a:t> de notícias, etc</a:t>
            </a:r>
            <a:r>
              <a:rPr lang="pt-BR" dirty="0" smtClean="0"/>
              <a:t>. Portanto, você não pode usá-lo para reconhecer várias pessoas em uma foto, por exemplo.</a:t>
            </a:r>
          </a:p>
          <a:p>
            <a:endParaRPr lang="pt-BR" dirty="0" smtClean="0"/>
          </a:p>
          <a:p>
            <a:r>
              <a:rPr lang="pt-BR" dirty="0" smtClean="0"/>
              <a:t>Observe que, quando existem apenas duas classes (Q = 2), a função de erro acima é equivalente à função de erro da regressão logística</a:t>
            </a:r>
            <a:r>
              <a:rPr lang="pt-BR" baseline="0" dirty="0" smtClean="0"/>
              <a:t>.</a:t>
            </a:r>
            <a:endParaRPr lang="pt-BR" dirty="0" smtClean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7242104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 smtClean="0"/>
              <a:t>O objetivo do treinamento do classificador softmax é ter um modelo que estima uma alta probabilidade para a classe-alvo (e consequentemente uma baixa probabilidade para as outras classes).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da biblioteca Scikit-Learn usa a estratégia um-contra-todos por padrão quando você o treina com dados pertencentrs a mais de duas classes, mas você pode definir o parâmetro </a:t>
            </a:r>
            <a:r>
              <a:rPr lang="pt-BR" b="1" dirty="0" smtClean="0"/>
              <a:t>mult_class</a:t>
            </a:r>
            <a:r>
              <a:rPr lang="pt-BR" dirty="0" smtClean="0"/>
              <a:t> como "</a:t>
            </a:r>
            <a:r>
              <a:rPr lang="pt-BR" i="1" dirty="0" smtClean="0"/>
              <a:t>multinomial</a:t>
            </a:r>
            <a:r>
              <a:rPr lang="pt-BR" dirty="0" smtClean="0"/>
              <a:t>" para alternar para regressão Softmax. Você também deve especificar um </a:t>
            </a:r>
            <a:r>
              <a:rPr lang="pt-BR" b="1" dirty="0" smtClean="0"/>
              <a:t>solver</a:t>
            </a:r>
            <a:r>
              <a:rPr lang="pt-BR" dirty="0" smtClean="0"/>
              <a:t> que suporte a regressão Softmax, como o </a:t>
            </a:r>
            <a:r>
              <a:rPr lang="pt-BR" b="1" dirty="0" smtClean="0"/>
              <a:t>solver</a:t>
            </a:r>
            <a:r>
              <a:rPr lang="pt-BR" dirty="0" smtClean="0"/>
              <a:t> "lbfgs" (consulte a documentação do Scikit-Learn para obter mais detalhes). Ele também aplica regularização L2 por padrão, a qual você pode controlar usando o parâmetro </a:t>
            </a:r>
            <a:r>
              <a:rPr lang="pt-BR" b="1" dirty="0" smtClean="0"/>
              <a:t>C</a:t>
            </a:r>
            <a:r>
              <a:rPr lang="pt-BR" dirty="0" smtClean="0"/>
              <a:t>.</a:t>
            </a:r>
          </a:p>
          <a:p>
            <a:endParaRPr lang="pt-BR" dirty="0" smtClean="0"/>
          </a:p>
          <a:p>
            <a:r>
              <a:rPr lang="pt-BR" dirty="0" smtClean="0"/>
              <a:t>Referência:</a:t>
            </a:r>
          </a:p>
          <a:p>
            <a:r>
              <a:rPr lang="pt-BR" dirty="0" smtClean="0"/>
              <a:t>[1] http://deeplearning.stanford.edu/tutorial/supervised/SoftmaxRegression/</a:t>
            </a:r>
          </a:p>
          <a:p>
            <a:r>
              <a:rPr lang="pt-BR" dirty="0" smtClean="0"/>
              <a:t>[2] http://rasbt.github.io/mlxtend/user_guide/classifier/SoftmaxRegression/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994620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dirty="0" smtClean="0"/>
              <a:t>Exemplo</a:t>
            </a:r>
            <a:r>
              <a:rPr lang="pt-BR" dirty="0" smtClean="0"/>
              <a:t>: MultiClassDigitClassification. ipynb</a:t>
            </a:r>
          </a:p>
          <a:p>
            <a:endParaRPr lang="pt-BR" dirty="0" smtClean="0"/>
          </a:p>
          <a:p>
            <a:r>
              <a:rPr lang="pt-BR" dirty="0" smtClean="0"/>
              <a:t>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do ScikitLearn usa</a:t>
            </a:r>
            <a:r>
              <a:rPr lang="pt-BR" baseline="0" dirty="0" smtClean="0"/>
              <a:t> a abordagem</a:t>
            </a:r>
            <a:r>
              <a:rPr lang="pt-BR" dirty="0" smtClean="0"/>
              <a:t> um-contra-todos por padrão quando você o treina com conjuntos com mais de duas classes, mas você pode definir o hiperparâmetro </a:t>
            </a:r>
            <a:r>
              <a:rPr lang="pt-BR" b="1" i="1" dirty="0" smtClean="0"/>
              <a:t>multi_class</a:t>
            </a:r>
            <a:r>
              <a:rPr lang="pt-BR" dirty="0" smtClean="0"/>
              <a:t> como "</a:t>
            </a:r>
            <a:r>
              <a:rPr lang="pt-BR" b="1" i="1" dirty="0" smtClean="0"/>
              <a:t>multinomial</a:t>
            </a:r>
            <a:r>
              <a:rPr lang="pt-BR" dirty="0" smtClean="0"/>
              <a:t>" para alternar para Regressão Softmax. Você também deve especificar um solver que suporte a Regressão Softmax, como por exemplo o solver "lbfgs" (consulte a documentação do Scikit-Learn para obter mais detalhes). A</a:t>
            </a:r>
            <a:r>
              <a:rPr lang="pt-BR" baseline="0" dirty="0" smtClean="0"/>
              <a:t> classe</a:t>
            </a:r>
            <a:r>
              <a:rPr lang="pt-BR" dirty="0" smtClean="0"/>
              <a:t> LogisticRegression também aplica a regularização L2 por padrão, que você pode controlar usando o hiperparâmetro </a:t>
            </a:r>
            <a:r>
              <a:rPr lang="pt-BR" b="1" i="1" dirty="0" smtClean="0"/>
              <a:t>C</a:t>
            </a:r>
            <a:r>
              <a:rPr lang="pt-BR" b="0" i="0" dirty="0" smtClean="0"/>
              <a:t>.</a:t>
            </a:r>
          </a:p>
          <a:p>
            <a:endParaRPr lang="pt-BR" b="0" i="0" dirty="0" smtClean="0"/>
          </a:p>
          <a:p>
            <a:r>
              <a:rPr lang="pt-BR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Limited-memory BFGS (L-BFGS): é um método de segunda ordem, pois utiliza estimativas da matriz Hessiana,</a:t>
            </a:r>
            <a:r>
              <a:rPr lang="pt-BR" sz="1200" b="0" i="0" kern="1200" baseline="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ou seja, a derivada parcial de segunda ordem da função de erro, para encontrar os pontos de mínimo da função de erro.</a:t>
            </a:r>
            <a:endParaRPr lang="pt-BR" b="0" i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559253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30/07/2021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mybinder.org/v2/gh/zz4fap/t320_aprendizado_de_maquina/main?filepath=labs/Laboratorio4.ipynb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 smtClean="0"/>
              <a:t>T320 - Introdução ao Aprendizado de Máquina II:</a:t>
            </a:r>
            <a:r>
              <a:rPr lang="pt-BR" dirty="0" smtClean="0"/>
              <a:t/>
            </a:r>
            <a:br>
              <a:rPr lang="pt-BR" dirty="0" smtClean="0"/>
            </a:br>
            <a:r>
              <a:rPr lang="pt-BR" b="1" i="1" dirty="0" smtClean="0"/>
              <a:t>Classificação (Parte IV)</a:t>
            </a:r>
            <a:endParaRPr lang="pt-BR" b="1" i="1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2831"/>
            <a:ext cx="10515600" cy="886159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105" y="3978442"/>
            <a:ext cx="6376432" cy="278330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>
                    <a:latin typeface="Cambria Math" panose="02040503050406030204" pitchFamily="18" charset="0"/>
                  </a:rPr>
                  <a:t>arg</a:t>
                </a:r>
                <a:r>
                  <a:rPr lang="pt-BR" dirty="0"/>
                  <a:t>.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pt-BR" dirty="0">
                        <a:latin typeface="Cambria Math" panose="02040503050406030204" pitchFamily="18" charset="0"/>
                      </a:rPr>
                      <m:t>arg</m:t>
                    </m:r>
                    <m:r>
                      <m:rPr>
                        <m:nor/>
                      </m:rPr>
                      <a:rPr lang="pt-BR" dirty="0"/>
                      <m:t>. </m:t>
                    </m:r>
                    <m:func>
                      <m:func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sSub>
                          <m:sSub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e>
                    </m:func>
                    <m:r>
                      <a:rPr lang="pt-BR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 smtClean="0"/>
              </a:p>
              <a:p>
                <a:r>
                  <a:rPr lang="pt-BR" dirty="0"/>
                  <a:t>Assim como o classificador de regressão logística, o classificador de regressão Softmax prevê a classe com a maior probabilidade estimada (que é simplesmente a classe com a maior valor para o produto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).</a:t>
                </a:r>
                <a:endParaRPr lang="pt-BR" dirty="0"/>
              </a:p>
            </p:txBody>
          </p:sp>
        </mc:Choice>
        <mc:Fallback xmlns="">
          <p:sp>
            <p:nvSpPr>
              <p:cNvPr id="8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395663"/>
                <a:ext cx="11209421" cy="3007944"/>
              </a:xfrm>
              <a:blipFill rotWithShape="0">
                <a:blip r:embed="rId3"/>
                <a:stretch>
                  <a:fillRect l="-924" t="-4665" r="-1740" b="-324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131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65042" cy="5032376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A </a:t>
                </a:r>
                <a:r>
                  <a:rPr lang="pt-BR" b="1" i="1" dirty="0"/>
                  <a:t>função de erro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nary>
                          <m:naryPr>
                            <m:chr m:val="∑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1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+1==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</m:d>
                            <m:func>
                              <m:func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pt-BR"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𝒂</m:t>
                                        </m:r>
                                      </m:sub>
                                      <m:sup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𝑞</m:t>
                                        </m:r>
                                      </m:sup>
                                    </m:sSubSup>
                                    <m:d>
                                      <m:dPr>
                                        <m:ctrlP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𝒙</m:t>
                                        </m:r>
                                        <m:d>
                                          <m:dPr>
                                            <m:ctrlPr>
                                              <a:rPr lang="pt-BR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e>
                                        </m:d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1{⋅} é a </a:t>
                </a:r>
                <a:r>
                  <a:rPr lang="pt-BR" b="1" i="1" dirty="0"/>
                  <a:t>função indicadora</a:t>
                </a:r>
                <a:r>
                  <a:rPr lang="pt-BR" dirty="0"/>
                  <a:t>, de modo que 1{uma condição verdadeira} = 1 e 1{uma condição falsa} = 0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𝑨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+1×</m:t>
                        </m:r>
                        <m:r>
                          <a:rPr lang="pt-BR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pt-BR" dirty="0"/>
                  <a:t> é a matriz com os pesos para todas 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Usando-se a representação </a:t>
                </a:r>
                <a:r>
                  <a:rPr lang="pt-BR" b="1" i="1" dirty="0"/>
                  <a:t>one-hot-encoding</a:t>
                </a:r>
                <a:r>
                  <a:rPr lang="pt-BR" dirty="0"/>
                  <a:t>, a equação acima pode ser re-escrita como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𝒚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func>
                          <m:func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pt-BR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𝒉</m:t>
                                    </m:r>
                                  </m:e>
                                  <m:sub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𝒂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  <m:t>𝒙</m:t>
                                    </m:r>
                                    <m:d>
                                      <m:dPr>
                                        <m:ctrl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func>
                      </m:e>
                    </m:nary>
                  </m:oMath>
                </a14:m>
                <a:r>
                  <a:rPr lang="pt-BR" i="1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𝒚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)=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+1==1</m:t>
                                      </m:r>
                                    </m:e>
                                  </m:d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d>
                                    <m:dPr>
                                      <m:begChr m:val="{"/>
                                      <m:endChr m:val="}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  <m:d>
                                        <m:d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+1==</m:t>
                                      </m:r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é o vetor com </a:t>
                </a:r>
                <a:r>
                  <a:rPr lang="pt-BR" b="1" i="1" dirty="0"/>
                  <a:t>one-hot-encoding</a:t>
                </a:r>
                <a:r>
                  <a:rPr lang="pt-BR" dirty="0"/>
                  <a:t> e </a:t>
                </a:r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p>
                                  </m:sSubSup>
                                  <m:d>
                                    <m:d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  <m:d>
                                    <m:dPr>
                                      <m:endChr m:val="|"/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𝐶</m:t>
                                          </m:r>
                                        </m:e>
                                        <m:sub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𝑄</m:t>
                                          </m:r>
                                        </m:sub>
                                      </m:s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</m:e>
                                  </m:d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;</m:t>
                                  </m:r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𝑄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Observem que, quando existem apenas duas classes (Q = 2), a função de erro acima é equivalente à função de erro da regressão logística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65042" cy="5032376"/>
              </a:xfrm>
              <a:blipFill rotWithShape="0">
                <a:blip r:embed="rId3"/>
                <a:stretch>
                  <a:fillRect l="-882" t="-2300" r="-606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2397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Propriedades da regressão Softmax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6"/>
                <a:ext cx="11093970" cy="5032374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  <m:e>
                        <m:sSubSup>
                          <m:sSubSup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p>
                        </m:sSubSup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sup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endChr m:val="|"/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𝐶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sub>
                                </m:s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d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e>
                    </m:nary>
                  </m:oMath>
                </a14:m>
                <a:r>
                  <a:rPr lang="pt-BR" dirty="0" smtClean="0"/>
                  <a:t>, ou seja, o somatório da probabilidade condicional de todas as classes é igual a 1.</a:t>
                </a:r>
              </a:p>
              <a:p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ou seja, </a:t>
                </a:r>
                <a:r>
                  <a:rPr lang="pt-BR" dirty="0" smtClean="0"/>
                  <a:t>temos, </a:t>
                </a:r>
                <a:r>
                  <a:rPr lang="pt-BR" dirty="0"/>
                  <a:t>um vetor </a:t>
                </a:r>
                <a:endParaRPr lang="pt-BR" dirty="0" smtClean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𝒉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Sup>
                                <m:sSub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Sup>
                                <m:sSub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sub>
                                <m:sup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sup>
                              </m:sSubSup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e>
                          </m:mr>
                        </m:m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 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 smtClean="0"/>
                  <a:t> </a:t>
                </a:r>
              </a:p>
              <a:p>
                <a:pPr marL="0" indent="0">
                  <a:buNone/>
                </a:pPr>
                <a:r>
                  <a:rPr lang="pt-BR" dirty="0" smtClean="0"/>
                  <a:t>que </a:t>
                </a:r>
                <a:r>
                  <a:rPr lang="pt-BR" dirty="0"/>
                  <a:t>atende os requisitos de uma </a:t>
                </a:r>
                <a:r>
                  <a:rPr lang="pt-BR" b="1" i="1" dirty="0"/>
                  <a:t>função probabilidade de massa </a:t>
                </a:r>
                <a:r>
                  <a:rPr lang="pt-BR" dirty="0"/>
                  <a:t>(PMF, do inglês </a:t>
                </a:r>
                <a:r>
                  <a:rPr lang="pt-BR" b="1" i="1" dirty="0"/>
                  <a:t>probability mass function</a:t>
                </a:r>
                <a:r>
                  <a:rPr lang="pt-BR" dirty="0" smtClean="0"/>
                  <a:t>) </a:t>
                </a:r>
                <a:r>
                  <a:rPr lang="pt-BR" b="1" i="1" dirty="0" smtClean="0"/>
                  <a:t>multinomial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derivada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𝐽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𝑒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</m:d>
                  </m:oMath>
                </a14:m>
                <a:r>
                  <a:rPr lang="pt-BR" dirty="0" smtClean="0"/>
                  <a:t> com </a:t>
                </a:r>
                <a:r>
                  <a:rPr lang="pt-BR" dirty="0"/>
                  <a:t>respeito a cada vetor de </a:t>
                </a:r>
                <a:r>
                  <a:rPr lang="pt-BR" dirty="0" smtClean="0"/>
                  <a:t>pesos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pt-BR" dirty="0" smtClean="0"/>
                  <a:t> segue </a:t>
                </a:r>
                <a:r>
                  <a:rPr lang="pt-BR" dirty="0"/>
                  <a:t>uma expressão semelhante àquela obtida </a:t>
                </a:r>
                <a:r>
                  <a:rPr lang="pt-BR" dirty="0" smtClean="0"/>
                  <a:t>para a </a:t>
                </a:r>
                <a:r>
                  <a:rPr lang="pt-BR" b="1" i="1" dirty="0" smtClean="0"/>
                  <a:t>regressão logística</a:t>
                </a:r>
                <a:r>
                  <a:rPr lang="pt-BR" dirty="0" smtClean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𝑨</m:t>
                            </m:r>
                          </m:e>
                        </m:d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𝒂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den>
                    </m:f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Sup>
                              <m:sSubSup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  <m:sup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</m:sSubSup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d>
                                  <m:dPr>
                                    <m:ctrlPr>
                                      <a:rPr lang="pt-BR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pt-B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e>
                    </m:nary>
                  </m:oMath>
                </a14:m>
                <a:r>
                  <a:rPr lang="pt-BR" dirty="0" smtClean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6"/>
                <a:ext cx="11093970" cy="5032374"/>
              </a:xfrm>
              <a:blipFill rotWithShape="0">
                <a:blip r:embed="rId3"/>
                <a:stretch>
                  <a:fillRect l="-1154" t="-605" r="-4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85681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33304"/>
            <a:ext cx="10515600" cy="817394"/>
          </a:xfrm>
        </p:spPr>
        <p:txBody>
          <a:bodyPr/>
          <a:lstStyle/>
          <a:p>
            <a:r>
              <a:rPr lang="pt-BR" dirty="0" smtClean="0"/>
              <a:t>Exemplo: </a:t>
            </a:r>
            <a:r>
              <a:rPr lang="pt-BR" dirty="0"/>
              <a:t>R</a:t>
            </a:r>
            <a:r>
              <a:rPr lang="pt-BR" dirty="0" smtClean="0"/>
              <a:t>egressão softmax com SciKit-Learn</a:t>
            </a:r>
            <a:endParaRPr lang="pt-B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1" t="11310" r="10119"/>
          <a:stretch/>
        </p:blipFill>
        <p:spPr>
          <a:xfrm>
            <a:off x="8411758" y="2186452"/>
            <a:ext cx="2989065" cy="3029736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7604787" y="6506170"/>
            <a:ext cx="445769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MultiClassDigitClassification. ipynb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484464" y="1008382"/>
            <a:ext cx="557801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Classificação de dígitos escritos à mão.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E</a:t>
            </a:r>
            <a:r>
              <a:rPr lang="pt-BR" sz="1600" dirty="0" smtClean="0"/>
              <a:t>xemplo usa uma base de dados baixada do SciKit-Learn.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Classifica os dígitos em 10 classes: 0 à 9.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A </a:t>
            </a:r>
            <a:r>
              <a:rPr lang="pt-BR" sz="1600" b="1" i="1" dirty="0" smtClean="0"/>
              <a:t>matriz de confusão</a:t>
            </a:r>
            <a:r>
              <a:rPr lang="pt-BR" sz="1600" dirty="0" smtClean="0"/>
              <a:t> mostra a performance do classificador.</a:t>
            </a:r>
            <a:endParaRPr lang="pt-BR" sz="1600" dirty="0"/>
          </a:p>
        </p:txBody>
      </p:sp>
      <p:grpSp>
        <p:nvGrpSpPr>
          <p:cNvPr id="12" name="Group 11"/>
          <p:cNvGrpSpPr/>
          <p:nvPr/>
        </p:nvGrpSpPr>
        <p:grpSpPr>
          <a:xfrm>
            <a:off x="838200" y="969469"/>
            <a:ext cx="7001935" cy="3816429"/>
            <a:chOff x="838200" y="1690688"/>
            <a:chExt cx="7001935" cy="3816429"/>
          </a:xfrm>
        </p:grpSpPr>
        <p:sp>
          <p:nvSpPr>
            <p:cNvPr id="4" name="Rectangle 3"/>
            <p:cNvSpPr/>
            <p:nvPr/>
          </p:nvSpPr>
          <p:spPr>
            <a:xfrm>
              <a:off x="838200" y="1690688"/>
              <a:ext cx="6096000" cy="3816429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pt-BR" sz="11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# Import all necessary libraries.</a:t>
              </a:r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import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matplotlib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pyplot </a:t>
              </a:r>
              <a:r>
                <a:rPr lang="pt-BR" sz="11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as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plt</a:t>
              </a:r>
            </a:p>
            <a:p>
              <a:r>
                <a:rPr lang="pt-BR" sz="11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from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sklearn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datasets </a:t>
              </a:r>
              <a:r>
                <a:rPr lang="pt-BR" sz="11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import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load_digits</a:t>
              </a:r>
            </a:p>
            <a:p>
              <a:r>
                <a:rPr lang="pt-BR" sz="11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from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sklearn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linear_model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logistic </a:t>
              </a:r>
              <a:r>
                <a:rPr lang="pt-BR" sz="11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import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LogisticRegression</a:t>
              </a:r>
            </a:p>
            <a:p>
              <a:r>
                <a:rPr lang="pt-BR" sz="11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from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sklearn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model_selection </a:t>
              </a:r>
              <a:r>
                <a:rPr lang="pt-BR" sz="1100" b="1" dirty="0">
                  <a:solidFill>
                    <a:srgbClr val="0000FF"/>
                  </a:solidFill>
                  <a:highlight>
                    <a:srgbClr val="FFFFFF"/>
                  </a:highlight>
                </a:rPr>
                <a:t>import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train_test_split</a:t>
              </a:r>
            </a:p>
            <a:p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# Load digit data set.</a:t>
              </a:r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digits 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load_digits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()</a:t>
              </a:r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x 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digits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data</a:t>
              </a:r>
            </a:p>
            <a:p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y 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digits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target</a:t>
              </a:r>
            </a:p>
            <a:p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# Split the data set.</a:t>
              </a:r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en-US" sz="11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x_train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x_test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y_train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y_test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train_test_split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x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y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test_size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sz="1100" dirty="0">
                  <a:solidFill>
                    <a:srgbClr val="FF0000"/>
                  </a:solidFill>
                  <a:highlight>
                    <a:srgbClr val="FFFFFF"/>
                  </a:highlight>
                </a:rPr>
                <a:t>0.3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en-US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en-US" sz="1100" dirty="0" err="1">
                  <a:solidFill>
                    <a:srgbClr val="000000"/>
                  </a:solidFill>
                  <a:highlight>
                    <a:srgbClr val="FFFFFF"/>
                  </a:highlight>
                </a:rPr>
                <a:t>random_state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en-US" sz="1100" dirty="0">
                  <a:solidFill>
                    <a:srgbClr val="FF0000"/>
                  </a:solidFill>
                  <a:highlight>
                    <a:srgbClr val="FFFFFF"/>
                  </a:highlight>
                </a:rPr>
                <a:t>42</a:t>
              </a:r>
              <a:r>
                <a:rPr lang="en-US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en-US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# Instantiate LogisticRegression object.</a:t>
              </a:r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it-IT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model </a:t>
              </a:r>
              <a:r>
                <a:rPr lang="it-IT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it-IT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</a:t>
              </a:r>
              <a:r>
                <a:rPr lang="it-IT" sz="11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LogisticRegression</a:t>
              </a:r>
              <a:r>
                <a:rPr lang="it-IT" sz="11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it-IT" sz="1100" dirty="0" smtClean="0">
                  <a:solidFill>
                    <a:srgbClr val="000000"/>
                  </a:solidFill>
                  <a:highlight>
                    <a:srgbClr val="FFFFFF"/>
                  </a:highlight>
                </a:rPr>
                <a:t>max_iter</a:t>
              </a:r>
              <a:r>
                <a:rPr lang="it-IT" sz="1100" b="1" dirty="0" smtClean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it-IT" sz="1100" dirty="0" smtClean="0">
                  <a:solidFill>
                    <a:srgbClr val="FF0000"/>
                  </a:solidFill>
                  <a:highlight>
                    <a:srgbClr val="FFFFFF"/>
                  </a:highlight>
                </a:rPr>
                <a:t>10000</a:t>
              </a:r>
              <a:r>
                <a:rPr lang="it-IT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it-IT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multi_class</a:t>
              </a:r>
              <a:r>
                <a:rPr lang="it-IT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it-IT" sz="1100" dirty="0">
                  <a:solidFill>
                    <a:srgbClr val="808080"/>
                  </a:solidFill>
                  <a:highlight>
                    <a:srgbClr val="FFFFFF"/>
                  </a:highlight>
                </a:rPr>
                <a:t>'multinomial'</a:t>
              </a:r>
              <a:r>
                <a:rPr lang="it-IT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it-IT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# Train model.</a:t>
              </a:r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model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fit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x_train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,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y_train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dirty="0">
                  <a:solidFill>
                    <a:srgbClr val="008000"/>
                  </a:solidFill>
                  <a:highlight>
                    <a:srgbClr val="FFFFFF"/>
                  </a:highlight>
                </a:rPr>
                <a:t># Predict.</a:t>
              </a:r>
              <a:endParaRPr lang="pt-BR" sz="1100" dirty="0">
                <a:solidFill>
                  <a:srgbClr val="000000"/>
                </a:solidFill>
                <a:highlight>
                  <a:srgbClr val="FFFFFF"/>
                </a:highlight>
              </a:endParaRPr>
            </a:p>
            <a:p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y_pred 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=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 model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.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predict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(</a:t>
              </a:r>
              <a:r>
                <a:rPr lang="pt-BR" sz="1100" dirty="0">
                  <a:solidFill>
                    <a:srgbClr val="000000"/>
                  </a:solidFill>
                  <a:highlight>
                    <a:srgbClr val="FFFFFF"/>
                  </a:highlight>
                </a:rPr>
                <a:t>x_test</a:t>
              </a:r>
              <a:r>
                <a:rPr lang="pt-BR" sz="1100" b="1" dirty="0">
                  <a:solidFill>
                    <a:srgbClr val="000080"/>
                  </a:solidFill>
                  <a:highlight>
                    <a:srgbClr val="FFFFFF"/>
                  </a:highlight>
                </a:rPr>
                <a:t>)</a:t>
              </a:r>
              <a:endParaRPr lang="pt-BR" sz="11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692123" y="1867123"/>
              <a:ext cx="148151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Importa classe de regressão Logística.</a:t>
              </a:r>
              <a:endParaRPr lang="pt-BR" sz="1200" b="1" dirty="0"/>
            </a:p>
          </p:txBody>
        </p:sp>
        <p:cxnSp>
          <p:nvCxnSpPr>
            <p:cNvPr id="9" name="Straight Arrow Connector 8"/>
            <p:cNvCxnSpPr/>
            <p:nvPr/>
          </p:nvCxnSpPr>
          <p:spPr>
            <a:xfrm flipH="1">
              <a:off x="4385168" y="2125030"/>
              <a:ext cx="336196" cy="20375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168122" y="2623440"/>
              <a:ext cx="182297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Carrega base de dados da biblioteca SciKit-Learn.</a:t>
              </a:r>
              <a:endParaRPr lang="pt-BR" sz="1200" b="1" dirty="0"/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2188583" y="2840907"/>
              <a:ext cx="989203" cy="175344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4940167" y="3033310"/>
              <a:ext cx="181187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Divide a base de dados em 70% treinamento e 30% validação.</a:t>
              </a:r>
              <a:endParaRPr lang="pt-BR" sz="1200" b="1" dirty="0"/>
            </a:p>
          </p:txBody>
        </p:sp>
        <p:cxnSp>
          <p:nvCxnSpPr>
            <p:cNvPr id="14" name="Straight Arrow Connector 13"/>
            <p:cNvCxnSpPr/>
            <p:nvPr/>
          </p:nvCxnSpPr>
          <p:spPr>
            <a:xfrm flipH="1">
              <a:off x="4258859" y="3322942"/>
              <a:ext cx="681309" cy="376737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/>
            <p:cNvSpPr txBox="1"/>
            <p:nvPr/>
          </p:nvSpPr>
          <p:spPr>
            <a:xfrm>
              <a:off x="6028265" y="3766345"/>
              <a:ext cx="181187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b="1" dirty="0" smtClean="0"/>
                <a:t>Instancia objeto da classe LogisticRegression para realizar regressão logistica Multinomial.</a:t>
              </a:r>
              <a:endParaRPr lang="pt-BR" sz="1200" b="1" dirty="0"/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 flipH="1">
              <a:off x="5097061" y="4035939"/>
              <a:ext cx="926970" cy="15506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Rectangle 17"/>
            <p:cNvSpPr/>
            <p:nvPr/>
          </p:nvSpPr>
          <p:spPr>
            <a:xfrm>
              <a:off x="3596761" y="4775201"/>
              <a:ext cx="1775339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pt-BR" sz="1200" b="1" dirty="0" smtClean="0"/>
                <a:t>Treinamento e validação do classificador.</a:t>
              </a:r>
              <a:endParaRPr lang="pt-BR" sz="1200" b="1" dirty="0"/>
            </a:p>
          </p:txBody>
        </p:sp>
        <p:cxnSp>
          <p:nvCxnSpPr>
            <p:cNvPr id="19" name="Straight Arrow Connector 18"/>
            <p:cNvCxnSpPr/>
            <p:nvPr/>
          </p:nvCxnSpPr>
          <p:spPr>
            <a:xfrm flipH="1" flipV="1">
              <a:off x="2683184" y="4864887"/>
              <a:ext cx="958087" cy="63615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 flipH="1">
              <a:off x="2690826" y="5081805"/>
              <a:ext cx="950445" cy="21265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/>
          <p:nvPr/>
        </p:nvSpPr>
        <p:spPr>
          <a:xfrm>
            <a:off x="694583" y="5220240"/>
            <a:ext cx="10303038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/>
              <a:t>A classe </a:t>
            </a:r>
            <a:r>
              <a:rPr lang="pt-BR" sz="1600" b="1" i="1" dirty="0"/>
              <a:t>LogisticRegression</a:t>
            </a:r>
            <a:r>
              <a:rPr lang="pt-BR" sz="1600" dirty="0"/>
              <a:t> </a:t>
            </a:r>
            <a:r>
              <a:rPr lang="pt-BR" sz="1600" dirty="0" smtClean="0"/>
              <a:t>usa </a:t>
            </a:r>
            <a:r>
              <a:rPr lang="pt-BR" sz="1600" dirty="0"/>
              <a:t>a abordagem </a:t>
            </a:r>
            <a:r>
              <a:rPr lang="pt-BR" sz="1600" b="1" i="1" dirty="0"/>
              <a:t>um-contra-todos</a:t>
            </a:r>
            <a:r>
              <a:rPr lang="pt-BR" sz="1600" dirty="0"/>
              <a:t> por padrão quando </a:t>
            </a:r>
            <a:r>
              <a:rPr lang="pt-BR" sz="1600" dirty="0" smtClean="0"/>
              <a:t>se </a:t>
            </a:r>
            <a:r>
              <a:rPr lang="pt-BR" sz="1600" dirty="0"/>
              <a:t>treina com conjuntos com mais de duas classes, mas </a:t>
            </a:r>
            <a:r>
              <a:rPr lang="pt-BR" sz="1600" dirty="0" smtClean="0"/>
              <a:t>pode-se definir </a:t>
            </a:r>
            <a:r>
              <a:rPr lang="pt-BR" sz="1600" dirty="0"/>
              <a:t>o hiperparâmetro </a:t>
            </a:r>
            <a:r>
              <a:rPr lang="pt-BR" sz="1600" b="1" i="1" dirty="0"/>
              <a:t>multi_class</a:t>
            </a:r>
            <a:r>
              <a:rPr lang="pt-BR" sz="1600" dirty="0"/>
              <a:t> como "</a:t>
            </a:r>
            <a:r>
              <a:rPr lang="pt-BR" sz="1600" b="1" i="1" dirty="0"/>
              <a:t>multinomial</a:t>
            </a:r>
            <a:r>
              <a:rPr lang="pt-BR" sz="1600" dirty="0"/>
              <a:t>" para alternar para Regressão Softmax. </a:t>
            </a:r>
            <a:endParaRPr lang="pt-BR" sz="16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1600" dirty="0" smtClean="0"/>
              <a:t>Deve-se </a:t>
            </a:r>
            <a:r>
              <a:rPr lang="pt-BR" sz="1600" dirty="0"/>
              <a:t>também</a:t>
            </a:r>
            <a:r>
              <a:rPr lang="pt-BR" sz="1600" dirty="0" smtClean="0"/>
              <a:t> </a:t>
            </a:r>
            <a:r>
              <a:rPr lang="pt-BR" sz="1600" dirty="0"/>
              <a:t>especificar um solver que suporte a Regressão Softmax, como por exemplo o solver "lbfgs" (consulte a documentação do </a:t>
            </a:r>
            <a:r>
              <a:rPr lang="pt-BR" sz="1600" dirty="0" smtClean="0"/>
              <a:t>Scikit-Learn). </a:t>
            </a:r>
            <a:r>
              <a:rPr lang="pt-BR" sz="1600" dirty="0"/>
              <a:t>A classe </a:t>
            </a:r>
            <a:r>
              <a:rPr lang="pt-BR" sz="1600" b="1" i="1" dirty="0"/>
              <a:t>LogisticRegression</a:t>
            </a:r>
            <a:r>
              <a:rPr lang="pt-BR" sz="1600" dirty="0"/>
              <a:t> também aplica a regularização L2 por padrão, que </a:t>
            </a:r>
            <a:r>
              <a:rPr lang="pt-BR" sz="1600" dirty="0" smtClean="0"/>
              <a:t>pode ser controlada </a:t>
            </a:r>
            <a:r>
              <a:rPr lang="pt-BR" sz="1600" dirty="0"/>
              <a:t>usando o hiperparâmetro </a:t>
            </a:r>
            <a:r>
              <a:rPr lang="pt-BR" sz="1600" b="1" i="1" dirty="0"/>
              <a:t>C</a:t>
            </a:r>
            <a:r>
              <a:rPr lang="pt-BR" sz="1600" dirty="0"/>
              <a:t>.</a:t>
            </a:r>
            <a:endParaRPr lang="pt-BR" sz="1600" b="1" i="1" dirty="0"/>
          </a:p>
        </p:txBody>
      </p:sp>
    </p:spTree>
    <p:extLst>
      <p:ext uri="{BB962C8B-B14F-4D97-AF65-F5344CB8AC3E}">
        <p14:creationId xmlns:p14="http://schemas.microsoft.com/office/powerpoint/2010/main" val="38895807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Tarefas</a:t>
            </a:r>
            <a:endParaRPr lang="pt-B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 smtClean="0"/>
              <a:t>Quiz</a:t>
            </a:r>
            <a:r>
              <a:rPr lang="pt-BR" dirty="0" smtClean="0"/>
              <a:t>: “</a:t>
            </a:r>
            <a:r>
              <a:rPr lang="pt-BR" i="1" dirty="0" smtClean="0"/>
              <a:t>T320 </a:t>
            </a:r>
            <a:r>
              <a:rPr lang="pt-BR" i="1" dirty="0"/>
              <a:t>- Quiz -</a:t>
            </a:r>
            <a:r>
              <a:rPr lang="pt-BR" i="1" dirty="0" smtClean="0"/>
              <a:t> Classificação (Parte IV)</a:t>
            </a:r>
            <a:r>
              <a:rPr lang="pt-BR" dirty="0" smtClean="0"/>
              <a:t>” que se encontra no MS Teams.</a:t>
            </a:r>
          </a:p>
          <a:p>
            <a:r>
              <a:rPr lang="pt-BR" b="1" dirty="0" smtClean="0"/>
              <a:t>Exercício Prático</a:t>
            </a:r>
            <a:r>
              <a:rPr lang="pt-BR" dirty="0" smtClean="0"/>
              <a:t>: </a:t>
            </a:r>
            <a:r>
              <a:rPr lang="pt-BR" b="1" dirty="0" smtClean="0">
                <a:hlinkClick r:id="rId3"/>
              </a:rPr>
              <a:t>Laboratório #</a:t>
            </a:r>
            <a:r>
              <a:rPr lang="pt-BR" b="1" dirty="0">
                <a:hlinkClick r:id="rId3"/>
              </a:rPr>
              <a:t>4</a:t>
            </a:r>
            <a:r>
              <a:rPr lang="pt-BR" dirty="0" smtClean="0"/>
              <a:t>.</a:t>
            </a:r>
          </a:p>
          <a:p>
            <a:pPr lvl="1"/>
            <a:r>
              <a:rPr lang="pt-BR" dirty="0"/>
              <a:t>Pode ser baixado do MS Teams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/>
            <a:r>
              <a:rPr lang="pt-BR" b="1" dirty="0" smtClean="0">
                <a:solidFill>
                  <a:srgbClr val="FF0000"/>
                </a:solidFill>
              </a:rPr>
              <a:t>Atividades podem </a:t>
            </a:r>
            <a:r>
              <a:rPr lang="pt-BR" b="1" dirty="0">
                <a:solidFill>
                  <a:srgbClr val="FF0000"/>
                </a:solidFill>
              </a:rPr>
              <a:t>ser </a:t>
            </a:r>
            <a:r>
              <a:rPr lang="pt-BR" b="1" dirty="0" smtClean="0">
                <a:solidFill>
                  <a:srgbClr val="FF0000"/>
                </a:solidFill>
              </a:rPr>
              <a:t>feitas </a:t>
            </a:r>
            <a:r>
              <a:rPr lang="pt-BR" b="1" dirty="0">
                <a:solidFill>
                  <a:srgbClr val="FF0000"/>
                </a:solidFill>
              </a:rPr>
              <a:t>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 smtClean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995212" cy="4646893"/>
          </a:xfrm>
        </p:spPr>
        <p:txBody>
          <a:bodyPr>
            <a:normAutofit/>
          </a:bodyPr>
          <a:lstStyle/>
          <a:p>
            <a:endParaRPr lang="pt-BR" dirty="0" smtClean="0"/>
          </a:p>
          <a:p>
            <a:endParaRPr lang="pt-BR" dirty="0" smtClean="0"/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Casos multi-classe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Até </a:t>
                </a:r>
                <a:r>
                  <a:rPr lang="pt-BR" dirty="0" smtClean="0"/>
                  <a:t>agora, nós </a:t>
                </a:r>
                <a:r>
                  <a:rPr lang="pt-BR" dirty="0"/>
                  <a:t>vimos como classificar </a:t>
                </a:r>
                <a:r>
                  <a:rPr lang="pt-BR" dirty="0" smtClean="0"/>
                  <a:t>utilizando </a:t>
                </a:r>
                <a:r>
                  <a:rPr lang="pt-BR" b="1" i="1" dirty="0"/>
                  <a:t>regressão logística </a:t>
                </a:r>
                <a:r>
                  <a:rPr lang="pt-BR" dirty="0" smtClean="0"/>
                  <a:t>quando </a:t>
                </a:r>
                <a:r>
                  <a:rPr lang="pt-BR" dirty="0"/>
                  <a:t>os dados pertencem a apenas 2 classes (i.e.,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 smtClean="0"/>
                  <a:t>), mas e quando existem mais de 2 classes (i.e.,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 smtClean="0"/>
                  <a:t>)? Por exemplo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Reconhecimento de dígitos escritos </a:t>
                </a:r>
                <a:r>
                  <a:rPr lang="nl-BE" dirty="0"/>
                  <a:t>à</a:t>
                </a:r>
                <a:r>
                  <a:rPr lang="pt-BR" dirty="0"/>
                  <a:t> </a:t>
                </a:r>
                <a:r>
                  <a:rPr lang="pt-BR" dirty="0" smtClean="0"/>
                  <a:t>mão: 10 dígitos.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texto: Esportes, Economia, Política, Entretenimento, etc.</a:t>
                </a:r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Classificação de </a:t>
                </a:r>
                <a:r>
                  <a:rPr lang="pt-BR" dirty="0" smtClean="0"/>
                  <a:t>sentimentos: Neutro, Positivo, Negativo.</a:t>
                </a:r>
              </a:p>
              <a:p>
                <a:r>
                  <a:rPr lang="pt-BR" dirty="0" smtClean="0"/>
                  <a:t>Existem algumas abordagens </a:t>
                </a:r>
                <a:r>
                  <a:rPr lang="pt-BR" dirty="0"/>
                  <a:t>para classificação </a:t>
                </a:r>
                <a:r>
                  <a:rPr lang="pt-BR" dirty="0" smtClean="0"/>
                  <a:t>multi-classe: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Um-contra-o-Resto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Um-contra-Um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 smtClean="0"/>
                  <a:t>Regressão softmax</a:t>
                </a:r>
              </a:p>
              <a:p>
                <a:r>
                  <a:rPr lang="pt-BR" dirty="0" smtClean="0"/>
                  <a:t>As 2 primeiras abordagens </a:t>
                </a:r>
                <a:r>
                  <a:rPr lang="pt-BR" dirty="0" smtClean="0"/>
                  <a:t>podem ser aplicadas a qualquer tipo de </a:t>
                </a:r>
                <a:r>
                  <a:rPr lang="pt-BR" b="1" i="1" dirty="0" smtClean="0"/>
                  <a:t>classificador binário</a:t>
                </a:r>
                <a:r>
                  <a:rPr lang="pt-BR" dirty="0" smtClean="0"/>
                  <a:t> e não apenas </a:t>
                </a:r>
                <a:r>
                  <a:rPr lang="pt-BR" dirty="0" smtClean="0"/>
                  <a:t>ao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terceira abordagem é uma generalização do classificador logístico para problemas multi-classe.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784680"/>
                <a:ext cx="11171831" cy="5032376"/>
              </a:xfrm>
              <a:blipFill rotWithShape="0">
                <a:blip r:embed="rId2"/>
                <a:stretch>
                  <a:fillRect l="-818" t="-2424" r="-818" b="-2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98336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2293"/>
            <a:ext cx="10515600" cy="1013299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 smtClean="0"/>
                  <a:t>Nesta abordagem, nós treinamos um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</a:t>
                </a:r>
                <a:r>
                  <a:rPr lang="pt-BR" b="1" i="1" dirty="0" smtClean="0"/>
                  <a:t>binário</a:t>
                </a:r>
                <a:r>
                  <a:rPr lang="pt-BR" dirty="0"/>
                  <a:t> </a:t>
                </a:r>
                <a:r>
                  <a:rPr lang="pt-BR" dirty="0" smtClean="0"/>
                  <a:t>(e.g., </a:t>
                </a:r>
                <a:r>
                  <a:rPr lang="pt-BR" b="1" i="1" dirty="0" smtClean="0"/>
                  <a:t>regressor logístico</a:t>
                </a:r>
                <a:r>
                  <a:rPr lang="pt-BR" dirty="0" smtClean="0"/>
                  <a:t>), representado por sua função hipótese,</a:t>
                </a:r>
                <a:r>
                  <a:rPr lang="pt-BR" b="1" i="1" dirty="0" smtClean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𝒂</m:t>
                            </m:r>
                          </m:sub>
                        </m:sSub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pt-BR" dirty="0" smtClean="0"/>
                  <a:t>,</a:t>
                </a:r>
                <a:r>
                  <a:rPr lang="pt-BR" dirty="0" smtClean="0"/>
                  <a:t> para cada classe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 para predizer a probabilidade de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, ou seja,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endChr m:val="|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pt-B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;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  <a:endParaRPr lang="pt-BR" b="0" dirty="0" smtClean="0"/>
              </a:p>
              <a:p>
                <a:r>
                  <a:rPr lang="pt-BR" dirty="0" smtClean="0"/>
                  <a:t>Em outras palavras, cria-se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b="0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 smtClean="0"/>
                  <a:t>binários</a:t>
                </a:r>
                <a:r>
                  <a:rPr lang="pt-BR" dirty="0" smtClean="0"/>
                  <a:t>,</a:t>
                </a:r>
                <a:r>
                  <a:rPr lang="pt-BR" b="1" i="1" dirty="0" smtClean="0"/>
                  <a:t> </a:t>
                </a:r>
                <a:r>
                  <a:rPr lang="pt-BR" b="0" dirty="0" smtClean="0"/>
                  <a:t>onde </a:t>
                </a:r>
                <a:r>
                  <a:rPr lang="pt-BR" b="0" dirty="0" smtClean="0"/>
                  <a:t>para cada classificador, a </a:t>
                </a:r>
                <a:r>
                  <a:rPr lang="pt-BR" b="0" dirty="0" smtClean="0"/>
                  <a:t>classe positiva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b="0" dirty="0" smtClean="0"/>
                  <a:t> e a classe negativa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b="0" dirty="0" smtClean="0"/>
                  <a:t> é a junção de todas as outras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b="0" dirty="0" smtClean="0"/>
                  <a:t> classes.</a:t>
                </a:r>
              </a:p>
              <a:p>
                <a:r>
                  <a:rPr lang="pt-BR" dirty="0" smtClean="0"/>
                  <a:t>Portanto, o </a:t>
                </a:r>
                <a:r>
                  <a:rPr lang="pt-BR" b="1" i="1" dirty="0" smtClean="0"/>
                  <a:t>classificador</a:t>
                </a:r>
                <a:r>
                  <a:rPr lang="pt-BR" dirty="0" smtClean="0"/>
                  <a:t> deve indicar a classe positiva caso o exemplo pertença à classe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, e a classe negativa caso o exemplo pertença a qualquer outra classe.</a:t>
                </a:r>
                <a:endParaRPr lang="pt-BR" b="0" dirty="0" smtClean="0"/>
              </a:p>
              <a:p>
                <a:r>
                  <a:rPr lang="pt-BR" dirty="0" smtClean="0"/>
                  <a:t>Para cada novo exemplo de entrada,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 smtClean="0"/>
                  <a:t>, realiza-se as predições e escolhe-se a classe que maximize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pt-BR" dirty="0" smtClean="0">
                    <a:latin typeface="Cambria Math" panose="02040503050406030204" pitchFamily="18" charset="0"/>
                  </a:rPr>
                  <a:t>arg</a:t>
                </a:r>
                <a:r>
                  <a:rPr lang="pt-BR" dirty="0" smtClean="0"/>
                  <a:t>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pt-BR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e>
                    </m:func>
                  </m:oMath>
                </a14:m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v</a:t>
                </a:r>
                <a:r>
                  <a:rPr lang="pt-BR" dirty="0" smtClean="0"/>
                  <a:t>antagem </a:t>
                </a:r>
                <a:r>
                  <a:rPr lang="pt-BR" dirty="0" smtClean="0"/>
                  <a:t>desta abordagem é que se treina apenas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 smtClean="0"/>
                  <a:t>A d</a:t>
                </a:r>
                <a:r>
                  <a:rPr lang="pt-BR" dirty="0" smtClean="0"/>
                  <a:t>esvantagem </a:t>
                </a:r>
                <a:r>
                  <a:rPr lang="pt-BR" dirty="0" smtClean="0"/>
                  <a:t>é que cada </a:t>
                </a:r>
                <a:r>
                  <a:rPr lang="pt-BR" b="1" i="1" dirty="0" smtClean="0"/>
                  <a:t>classificador binário </a:t>
                </a:r>
                <a:r>
                  <a:rPr lang="pt-BR" dirty="0" smtClean="0"/>
                  <a:t>precisa ser treinado com um conjunto negativo que é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 smtClean="0"/>
                  <a:t>-1 vezes maior, o que pode aumentar o tempo de treinamento.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28549"/>
                <a:ext cx="11158182" cy="5329451"/>
              </a:xfrm>
              <a:blipFill rotWithShape="0">
                <a:blip r:embed="rId3"/>
                <a:stretch>
                  <a:fillRect l="-874" t="-2975" r="-328" b="-11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500915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pt-BR" dirty="0" smtClean="0"/>
              <a:t>Um-Contra-o-Resto</a:t>
            </a:r>
            <a:endParaRPr lang="pt-BR" dirty="0"/>
          </a:p>
        </p:txBody>
      </p:sp>
      <p:pic>
        <p:nvPicPr>
          <p:cNvPr id="164" name="Picture 16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1192" y="1027906"/>
            <a:ext cx="7009616" cy="5591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3841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 smtClean="0"/>
                  <a:t>Nesta abordagem, treina-se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−1)/2</m:t>
                    </m:r>
                  </m:oMath>
                </a14:m>
                <a:r>
                  <a:rPr lang="pt-BR" dirty="0" smtClean="0"/>
                  <a:t> </a:t>
                </a:r>
                <a:r>
                  <a:rPr lang="pt-BR" b="1" i="1" dirty="0" smtClean="0"/>
                  <a:t>classificadores </a:t>
                </a:r>
                <a:r>
                  <a:rPr lang="pt-BR" b="1" i="1" dirty="0"/>
                  <a:t>binários</a:t>
                </a:r>
                <a:r>
                  <a:rPr lang="pt-BR" dirty="0"/>
                  <a:t>. </a:t>
                </a:r>
                <a:endParaRPr lang="pt-BR" dirty="0" smtClean="0"/>
              </a:p>
              <a:p>
                <a:r>
                  <a:rPr lang="pt-BR" dirty="0" smtClean="0"/>
                  <a:t>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construído para fazer a distinção entre </a:t>
                </a:r>
                <a:r>
                  <a:rPr lang="pt-BR" dirty="0" smtClean="0"/>
                  <a:t>exemplos pertencentes </a:t>
                </a:r>
                <a:r>
                  <a:rPr lang="pt-BR" dirty="0"/>
                  <a:t>a </a:t>
                </a:r>
                <a:r>
                  <a:rPr lang="pt-BR" dirty="0" smtClean="0"/>
                  <a:t>cada um dos possíveis </a:t>
                </a:r>
                <a:r>
                  <a:rPr lang="pt-BR" b="1" i="1" dirty="0" smtClean="0"/>
                  <a:t>pares</a:t>
                </a:r>
                <a:r>
                  <a:rPr lang="pt-BR" dirty="0" smtClean="0"/>
                  <a:t> de classes.</a:t>
                </a:r>
              </a:p>
              <a:p>
                <a:pPr lvl="1">
                  <a:buFont typeface="Courier New" panose="02070309020205020404" pitchFamily="49" charset="0"/>
                  <a:buChar char="o"/>
                </a:pPr>
                <a:r>
                  <a:rPr lang="pt-BR" dirty="0"/>
                  <a:t>S</a:t>
                </a:r>
                <a:r>
                  <a:rPr lang="pt-BR" dirty="0" smtClean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 smtClean="0"/>
                  <a:t>, então treina-se 6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 para classificar entre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pt-BR" dirty="0" smtClean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,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>
                        <a:latin typeface="Cambria Math" panose="02040503050406030204" pitchFamily="18" charset="0"/>
                      </a:rPr>
                      <m:t>/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pt-BR" dirty="0" smtClean="0"/>
                  <a:t>. </a:t>
                </a:r>
              </a:p>
              <a:p>
                <a:r>
                  <a:rPr lang="pt-BR" dirty="0" smtClean="0"/>
                  <a:t>No </a:t>
                </a:r>
                <a:r>
                  <a:rPr lang="pt-BR" dirty="0"/>
                  <a:t>final, cada </a:t>
                </a:r>
                <a:r>
                  <a:rPr lang="pt-BR" dirty="0" smtClean="0"/>
                  <a:t>exemplo é </a:t>
                </a:r>
                <a:r>
                  <a:rPr lang="pt-BR" dirty="0"/>
                  <a:t>classificado conforme o </a:t>
                </a:r>
                <a:r>
                  <a:rPr lang="pt-BR" b="1" i="1" dirty="0"/>
                  <a:t>voto majoritário </a:t>
                </a:r>
                <a:r>
                  <a:rPr lang="pt-BR" dirty="0" smtClean="0"/>
                  <a:t>entre os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</a:p>
              <a:p>
                <a:r>
                  <a:rPr lang="pt-BR" dirty="0"/>
                  <a:t>A principal vantagem </a:t>
                </a:r>
                <a:r>
                  <a:rPr lang="pt-BR" dirty="0" smtClean="0"/>
                  <a:t>da abordagem </a:t>
                </a:r>
                <a:r>
                  <a:rPr lang="pt-BR" b="1" i="1" dirty="0" smtClean="0"/>
                  <a:t>Um-Contra-Um </a:t>
                </a:r>
                <a:r>
                  <a:rPr lang="pt-BR" dirty="0" smtClean="0"/>
                  <a:t>é </a:t>
                </a:r>
                <a:r>
                  <a:rPr lang="pt-BR" dirty="0"/>
                  <a:t>que cada </a:t>
                </a:r>
                <a:r>
                  <a:rPr lang="pt-BR" b="1" i="1" dirty="0"/>
                  <a:t>classificador</a:t>
                </a:r>
                <a:r>
                  <a:rPr lang="pt-BR" dirty="0"/>
                  <a:t> precisa ser treinado apenas na parte do conjunto de treinamento para as duas classes que ele deve </a:t>
                </a:r>
                <a:r>
                  <a:rPr lang="pt-BR" dirty="0" smtClean="0"/>
                  <a:t>distinguir.</a:t>
                </a:r>
              </a:p>
              <a:p>
                <a:r>
                  <a:rPr lang="pt-BR" dirty="0" smtClean="0"/>
                  <a:t>A desvantagem é que por exemplo,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 smtClean="0"/>
                  <a:t>, temos que treinar 45 </a:t>
                </a:r>
                <a:r>
                  <a:rPr lang="pt-BR" b="1" i="1" dirty="0" smtClean="0"/>
                  <a:t>classificadores</a:t>
                </a:r>
                <a:r>
                  <a:rPr lang="pt-BR" dirty="0" smtClean="0"/>
                  <a:t>.</a:t>
                </a:r>
                <a:endParaRPr lang="pt-BR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934700" cy="4670425"/>
              </a:xfrm>
              <a:blipFill rotWithShape="0">
                <a:blip r:embed="rId3"/>
                <a:stretch>
                  <a:fillRect l="-1004" t="-2868" r="-390" b="-36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944253" y="6311383"/>
            <a:ext cx="582864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dirty="0">
                <a:solidFill>
                  <a:srgbClr val="00B0F0"/>
                </a:solidFill>
              </a:rPr>
              <a:t>Exemplo: ClassificationOfFourClassesWithOvAandOvO.ipynb</a:t>
            </a:r>
          </a:p>
        </p:txBody>
      </p:sp>
    </p:spTree>
    <p:extLst>
      <p:ext uri="{BB962C8B-B14F-4D97-AF65-F5344CB8AC3E}">
        <p14:creationId xmlns:p14="http://schemas.microsoft.com/office/powerpoint/2010/main" val="280061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Um-Contra-Um</a:t>
            </a:r>
            <a:endParaRPr lang="pt-BR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7649" y="1175881"/>
            <a:ext cx="7196701" cy="5528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41970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Regressão Softmax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57384"/>
            <a:ext cx="11185478" cy="5032375"/>
          </a:xfrm>
        </p:spPr>
        <p:txBody>
          <a:bodyPr>
            <a:normAutofit lnSpcReduction="10000"/>
          </a:bodyPr>
          <a:lstStyle/>
          <a:p>
            <a:r>
              <a:rPr lang="pt-BR" dirty="0"/>
              <a:t>Também conhecida como </a:t>
            </a:r>
            <a:r>
              <a:rPr lang="pt-BR" b="1" i="1" dirty="0"/>
              <a:t>regressão logística multinomial</a:t>
            </a:r>
            <a:r>
              <a:rPr lang="pt-BR" dirty="0"/>
              <a:t>. </a:t>
            </a:r>
            <a:endParaRPr lang="pt-BR" dirty="0" smtClean="0"/>
          </a:p>
          <a:p>
            <a:r>
              <a:rPr lang="pt-BR" dirty="0" smtClean="0"/>
              <a:t>A </a:t>
            </a:r>
            <a:r>
              <a:rPr lang="pt-BR" dirty="0"/>
              <a:t>ideia é ter um </a:t>
            </a:r>
            <a:r>
              <a:rPr lang="pt-BR" b="1" i="1" dirty="0" smtClean="0"/>
              <a:t>único</a:t>
            </a:r>
            <a:r>
              <a:rPr lang="pt-BR" dirty="0" smtClean="0"/>
              <a:t> classificador </a:t>
            </a:r>
            <a:r>
              <a:rPr lang="pt-BR" dirty="0"/>
              <a:t>que classifique mais de 2 classes</a:t>
            </a:r>
            <a:r>
              <a:rPr lang="pt-BR" dirty="0" smtClean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 smtClean="0"/>
              <a:t>Por exemplo, para um problema com 4 classes, teríamos um único classificador, mas com 4 saídas.</a:t>
            </a:r>
            <a:endParaRPr lang="pt-BR" dirty="0"/>
          </a:p>
          <a:p>
            <a:r>
              <a:rPr lang="pt-BR" dirty="0"/>
              <a:t>É importante salientar que ele prediz </a:t>
            </a:r>
            <a:r>
              <a:rPr lang="pt-BR" b="1" i="1" dirty="0"/>
              <a:t>apenas </a:t>
            </a:r>
            <a:r>
              <a:rPr lang="pt-BR" b="1" i="1" dirty="0">
                <a:solidFill>
                  <a:srgbClr val="FF0000"/>
                </a:solidFill>
              </a:rPr>
              <a:t>uma</a:t>
            </a:r>
            <a:r>
              <a:rPr lang="pt-BR" b="1" i="1" dirty="0"/>
              <a:t> classe de cada vez</a:t>
            </a:r>
            <a:r>
              <a:rPr lang="pt-BR" dirty="0"/>
              <a:t>, ou seja, ele é </a:t>
            </a:r>
            <a:r>
              <a:rPr lang="pt-BR" b="1" i="1" dirty="0" smtClean="0"/>
              <a:t>multi-classe</a:t>
            </a:r>
            <a:r>
              <a:rPr lang="pt-BR" dirty="0" smtClean="0"/>
              <a:t> </a:t>
            </a:r>
            <a:r>
              <a:rPr lang="pt-BR" dirty="0"/>
              <a:t>e não </a:t>
            </a:r>
            <a:r>
              <a:rPr lang="pt-BR" b="1" i="1" dirty="0"/>
              <a:t>multi-saída</a:t>
            </a:r>
            <a:r>
              <a:rPr lang="pt-BR" dirty="0"/>
              <a:t>, portanto, ele deve ser usado apenas com </a:t>
            </a:r>
            <a:r>
              <a:rPr lang="pt-BR" b="1" i="1" dirty="0"/>
              <a:t>classes mutuamente exclusivas</a:t>
            </a:r>
            <a:r>
              <a:rPr lang="pt-BR" dirty="0"/>
              <a:t>, como por exemplo diferentes tipos de plantas, dígitos, categorias de notícias, etc. </a:t>
            </a:r>
            <a:endParaRPr lang="pt-BR" dirty="0" smtClean="0"/>
          </a:p>
          <a:p>
            <a:r>
              <a:rPr lang="pt-BR" dirty="0" smtClean="0"/>
              <a:t>Portanto</a:t>
            </a:r>
            <a:r>
              <a:rPr lang="pt-BR" dirty="0"/>
              <a:t>, você não poderia usá-lo para reconhecer várias pessoas em uma foto, por exemplo.</a:t>
            </a:r>
          </a:p>
          <a:p>
            <a:r>
              <a:rPr lang="pt-BR" dirty="0"/>
              <a:t>É uma abordagem mais robusta que as anteriores e que consiste em </a:t>
            </a:r>
            <a:r>
              <a:rPr lang="pt-BR" dirty="0" smtClean="0"/>
              <a:t>criar um modelo </a:t>
            </a:r>
            <a:r>
              <a:rPr lang="pt-BR" dirty="0"/>
              <a:t>em que cada saída representa a </a:t>
            </a:r>
            <a:r>
              <a:rPr lang="pt-BR" b="1" i="1" dirty="0"/>
              <a:t>probabilidade</a:t>
            </a:r>
            <a:r>
              <a:rPr lang="pt-BR" dirty="0"/>
              <a:t> de </a:t>
            </a:r>
            <a:r>
              <a:rPr lang="pt-BR" dirty="0" smtClean="0"/>
              <a:t>um exemplo </a:t>
            </a:r>
            <a:r>
              <a:rPr lang="pt-BR" dirty="0"/>
              <a:t>pertencer a uma classe específica</a:t>
            </a:r>
            <a:r>
              <a:rPr lang="pt-BR" dirty="0" smtClean="0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1380426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917765"/>
          </a:xfrm>
        </p:spPr>
        <p:txBody>
          <a:bodyPr/>
          <a:lstStyle/>
          <a:p>
            <a:r>
              <a:rPr lang="pt-BR" dirty="0"/>
              <a:t>Regressão Softmax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433016"/>
                <a:ext cx="11212774" cy="5424984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pt-BR" dirty="0" smtClean="0"/>
                  <a:t>Isto é feito a partir de uma generalização da </a:t>
                </a:r>
                <a:r>
                  <a:rPr lang="pt-BR" b="1" i="1" dirty="0"/>
                  <a:t>regressão </a:t>
                </a:r>
                <a:r>
                  <a:rPr lang="pt-BR" b="1" i="1" dirty="0" smtClean="0"/>
                  <a:t>logística</a:t>
                </a:r>
                <a:r>
                  <a:rPr lang="pt-BR" dirty="0"/>
                  <a:t> </a:t>
                </a:r>
                <a:r>
                  <a:rPr lang="pt-BR" dirty="0" smtClean="0"/>
                  <a:t>chamada de </a:t>
                </a:r>
                <a:r>
                  <a:rPr lang="pt-BR" b="1" i="1" dirty="0" smtClean="0"/>
                  <a:t>função softmax</a:t>
                </a:r>
                <a:r>
                  <a:rPr lang="pt-BR" dirty="0" smtClean="0"/>
                  <a:t>, a qual </a:t>
                </a:r>
                <a:r>
                  <a:rPr lang="pt-BR" dirty="0"/>
                  <a:t>é definida </a:t>
                </a:r>
                <a:r>
                  <a:rPr lang="pt-BR" dirty="0" smtClean="0"/>
                  <a:t>como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|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pt-BR" b="0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𝑔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  <m:d>
                                    <m:d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sSub>
                                <m:sSub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sub>
                              </m:sSub>
                            </m:sup>
                          </m:sSup>
                        </m:num>
                        <m:den>
                          <m:nary>
                            <m:naryPr>
                              <m:chr m:val="∑"/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sSup>
                                    <m:s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𝒙</m:t>
                                      </m:r>
                                      <m:d>
                                        <m:dPr>
                                          <m:ctrlPr>
                                            <a:rPr lang="pt-BR" b="1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pt-BR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p>
                                  </m:sSup>
                                  <m:sSub>
                                    <m:sSubPr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  <m:t>𝒂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sup>
                              </m:sSup>
                            </m:e>
                          </m:nary>
                        </m:den>
                      </m:f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[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0,1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]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i="1" dirty="0"/>
              </a:p>
              <a:p>
                <a:pPr marL="0" indent="0">
                  <a:buNone/>
                </a:pPr>
                <a:r>
                  <a:rPr lang="pt-BR" dirty="0"/>
                  <a:t>onde</a:t>
                </a:r>
                <a:r>
                  <a:rPr lang="pt-BR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sSubSup>
                                    <m:sSubSup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  <m:sup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sup>
                                  </m:sSub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Sup>
                                          <m:sSubSup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Sup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  <m:sup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𝑞</m:t>
                                            </m:r>
                                          </m:sup>
                                        </m:sSubSup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</m:oMath>
                </a14:m>
                <a:r>
                  <a:rPr lang="pt-BR" i="1" dirty="0"/>
                  <a:t> </a:t>
                </a:r>
                <a:r>
                  <a:rPr lang="pt-BR" dirty="0"/>
                  <a:t>é o </a:t>
                </a:r>
                <a:r>
                  <a:rPr lang="pt-BR" b="1" i="1" dirty="0"/>
                  <a:t>vetor de pesos </a:t>
                </a:r>
                <a:r>
                  <a:rPr lang="pt-BR" dirty="0"/>
                  <a:t>associado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saída do classificador,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p>
                    </m:sSubSup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/>
                  <a:t>função hipótese </a:t>
                </a:r>
                <a:r>
                  <a:rPr lang="pt-BR" dirty="0"/>
                  <a:t>associada à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/>
                  <a:t>-ésima classe e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b>
                        <m:sSubPr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⋯+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𝑞</m:t>
                          </m:r>
                        </m:sup>
                      </m:sSubSup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p>
                          </m:sSubSup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é 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para </a:t>
                </a:r>
                <a:r>
                  <a:rPr lang="pt-BR" dirty="0" smtClean="0"/>
                  <a:t>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pt-BR" dirty="0" smtClean="0"/>
                  <a:t>-ésima classe.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endParaRPr lang="pt-BR" b="1" i="1" dirty="0" smtClean="0">
                  <a:solidFill>
                    <a:srgbClr val="FF0000"/>
                  </a:solidFill>
                </a:endParaRPr>
              </a:p>
              <a:p>
                <a:r>
                  <a:rPr lang="pt-BR" dirty="0">
                    <a:solidFill>
                      <a:srgbClr val="FF0000"/>
                    </a:solidFill>
                  </a:rPr>
                  <a:t>A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função softmax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 </a:t>
                </a:r>
                <a:r>
                  <a:rPr lang="pt-BR" dirty="0">
                    <a:solidFill>
                      <a:srgbClr val="FF0000"/>
                    </a:solidFill>
                  </a:rPr>
                  <a:t>estende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a ideia a do </a:t>
                </a:r>
                <a:r>
                  <a:rPr lang="pt-BR" b="1" i="1" dirty="0" smtClean="0">
                    <a:solidFill>
                      <a:srgbClr val="FF0000"/>
                    </a:solidFill>
                  </a:rPr>
                  <a:t>regressor logístico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ao mundo multi-classes. </a:t>
                </a:r>
              </a:p>
              <a:p>
                <a:r>
                  <a:rPr lang="pt-BR" dirty="0" smtClean="0">
                    <a:solidFill>
                      <a:srgbClr val="FF0000"/>
                    </a:solidFill>
                  </a:rPr>
                  <a:t>Ou </a:t>
                </a:r>
                <a:r>
                  <a:rPr lang="pt-BR" dirty="0">
                    <a:solidFill>
                      <a:srgbClr val="FF0000"/>
                    </a:solidFill>
                  </a:rPr>
                  <a:t>seja,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a função softmax </a:t>
                </a:r>
                <a:r>
                  <a:rPr lang="pt-BR" dirty="0">
                    <a:solidFill>
                      <a:srgbClr val="FF0000"/>
                    </a:solidFill>
                  </a:rPr>
                  <a:t>atribui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probabilidades, no intervalo [0, 1], a </a:t>
                </a:r>
                <a:r>
                  <a:rPr lang="pt-BR" dirty="0">
                    <a:solidFill>
                      <a:srgbClr val="FF0000"/>
                    </a:solidFill>
                  </a:rPr>
                  <a:t>cada classe em um problema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com </a:t>
                </a:r>
                <a:r>
                  <a:rPr lang="pt-BR" dirty="0">
                    <a:solidFill>
                      <a:srgbClr val="FF0000"/>
                    </a:solidFill>
                  </a:rPr>
                  <a:t>várias classes. </a:t>
                </a:r>
                <a:endParaRPr lang="pt-BR" dirty="0" smtClean="0">
                  <a:solidFill>
                    <a:srgbClr val="FF0000"/>
                  </a:solidFill>
                </a:endParaRPr>
              </a:p>
              <a:p>
                <a:r>
                  <a:rPr lang="pt-BR" dirty="0" smtClean="0">
                    <a:solidFill>
                      <a:srgbClr val="FF0000"/>
                    </a:solidFill>
                  </a:rPr>
                  <a:t>Essas </a:t>
                </a:r>
                <a:r>
                  <a:rPr lang="pt-BR" dirty="0">
                    <a:solidFill>
                      <a:srgbClr val="FF0000"/>
                    </a:solidFill>
                  </a:rPr>
                  <a:t>probabilidades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devem </a:t>
                </a:r>
                <a:r>
                  <a:rPr lang="pt-BR" dirty="0">
                    <a:solidFill>
                      <a:srgbClr val="FF0000"/>
                    </a:solidFill>
                  </a:rPr>
                  <a:t>somar </a:t>
                </a:r>
                <a:r>
                  <a:rPr lang="pt-BR" dirty="0" smtClean="0">
                    <a:solidFill>
                      <a:srgbClr val="FF0000"/>
                    </a:solidFill>
                  </a:rPr>
                  <a:t>1.</a:t>
                </a:r>
                <a:endParaRPr lang="pt-BR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433016"/>
                <a:ext cx="11212774" cy="5424984"/>
              </a:xfrm>
              <a:blipFill rotWithShape="0">
                <a:blip r:embed="rId3"/>
                <a:stretch>
                  <a:fillRect l="-815" t="-2135" b="-12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10757095" y="2174405"/>
            <a:ext cx="143490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 smtClean="0"/>
              <a:t>Normaliza o valor da </a:t>
            </a:r>
            <a:r>
              <a:rPr lang="pt-BR" sz="1200" i="1" dirty="0" smtClean="0"/>
              <a:t>q</a:t>
            </a:r>
            <a:r>
              <a:rPr lang="pt-BR" sz="1200" dirty="0" smtClean="0"/>
              <a:t>-ésima saída de tal forma que o somatório das Q saídas seja igual a 1.</a:t>
            </a:r>
            <a:endParaRPr lang="pt-BR" sz="1200" dirty="0"/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9228406" y="2682237"/>
            <a:ext cx="1528689" cy="6236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44894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7079</TotalTime>
  <Words>1271</Words>
  <Application>Microsoft Office PowerPoint</Application>
  <PresentationFormat>Widescreen</PresentationFormat>
  <Paragraphs>151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IV)</vt:lpstr>
      <vt:lpstr>Recapitulando</vt:lpstr>
      <vt:lpstr>Casos multi-classe</vt:lpstr>
      <vt:lpstr>Um-Contra-o-Resto</vt:lpstr>
      <vt:lpstr>Um-Contra-o-Resto</vt:lpstr>
      <vt:lpstr>Um-Contra-Um</vt:lpstr>
      <vt:lpstr>Um-Contra-Um</vt:lpstr>
      <vt:lpstr>Regressão Softmax</vt:lpstr>
      <vt:lpstr>Regressão Softmax</vt:lpstr>
      <vt:lpstr>Regressão Softmax</vt:lpstr>
      <vt:lpstr>Regressão Softmax</vt:lpstr>
      <vt:lpstr>Propriedades da regressão Softmax</vt:lpstr>
      <vt:lpstr>Exemplo: Regressão softmax com SciKit-Learn</vt:lpstr>
      <vt:lpstr>Tarefas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1564</cp:revision>
  <dcterms:created xsi:type="dcterms:W3CDTF">2020-01-20T13:50:05Z</dcterms:created>
  <dcterms:modified xsi:type="dcterms:W3CDTF">2021-07-31T10:12:11Z</dcterms:modified>
</cp:coreProperties>
</file>