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272" r:id="rId9"/>
    <p:sldId id="273" r:id="rId10"/>
    <p:sldId id="294" r:id="rId11"/>
    <p:sldId id="284" r:id="rId12"/>
    <p:sldId id="303" r:id="rId13"/>
    <p:sldId id="285" r:id="rId14"/>
    <p:sldId id="295" r:id="rId15"/>
    <p:sldId id="282" r:id="rId16"/>
    <p:sldId id="304" r:id="rId17"/>
    <p:sldId id="296" r:id="rId18"/>
    <p:sldId id="310" r:id="rId19"/>
    <p:sldId id="301" r:id="rId20"/>
    <p:sldId id="269" r:id="rId21"/>
    <p:sldId id="265" r:id="rId22"/>
    <p:sldId id="271" r:id="rId23"/>
    <p:sldId id="281" r:id="rId24"/>
    <p:sldId id="280" r:id="rId25"/>
    <p:sldId id="274" r:id="rId26"/>
    <p:sldId id="287" r:id="rId27"/>
    <p:sldId id="278" r:id="rId28"/>
    <p:sldId id="291" r:id="rId29"/>
    <p:sldId id="298" r:id="rId30"/>
    <p:sldId id="305" r:id="rId31"/>
    <p:sldId id="306" r:id="rId32"/>
    <p:sldId id="307" r:id="rId33"/>
    <p:sldId id="311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94016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que um </a:t>
            </a:r>
            <a:r>
              <a:rPr lang="pt-BR" b="1" i="1" dirty="0" smtClean="0"/>
              <a:t>classificador linear </a:t>
            </a:r>
            <a:r>
              <a:rPr lang="pt-BR" dirty="0" smtClean="0"/>
              <a:t>funcione corretamente, as duas classes devem ser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Isso significa que as classes devem ser </a:t>
            </a:r>
            <a:r>
              <a:rPr lang="pt-BR" b="1" i="1" dirty="0" smtClean="0"/>
              <a:t>suficientemente separadas </a:t>
            </a:r>
            <a:r>
              <a:rPr lang="pt-BR" dirty="0" smtClean="0"/>
              <a:t>umas das outras para garantir que a </a:t>
            </a:r>
            <a:r>
              <a:rPr lang="pt-BR" b="1" i="1" dirty="0" smtClean="0"/>
              <a:t>superfície de decisão </a:t>
            </a:r>
            <a:r>
              <a:rPr lang="pt-BR" dirty="0" smtClean="0"/>
              <a:t>consista de um </a:t>
            </a:r>
            <a:r>
              <a:rPr lang="pt-BR" b="1" i="1" dirty="0" smtClean="0"/>
              <a:t>hiperplano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en.wikipedia.org/wiki/Activation_function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Exemplo: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75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 smtClean="0"/>
          </a:p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https://colab.research.google.com/github/zz4fap/t320_aprendizado_de_maquina/blob/main/labs/Laboratorio6.ipynb</a:t>
            </a:r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avaliada como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7.pn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34" Type="http://schemas.openxmlformats.org/officeDocument/2006/relationships/image" Target="../media/image4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4.png"/><Relationship Id="rId40" Type="http://schemas.openxmlformats.org/officeDocument/2006/relationships/image" Target="../media/image48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49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</a:t>
                </a:r>
                <a:r>
                  <a:rPr lang="pt-BR" dirty="0" smtClean="0"/>
                  <a:t>rosso </a:t>
                </a:r>
                <a:r>
                  <a:rPr lang="pt-BR" dirty="0"/>
                  <a:t>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 smtClean="0"/>
                  <a:t>As </a:t>
                </a:r>
                <a:r>
                  <a:rPr lang="pt-BR" dirty="0"/>
                  <a:t>premissas do modelo </a:t>
                </a:r>
                <a:r>
                  <a:rPr lang="pt-BR" dirty="0" smtClean="0"/>
                  <a:t>de </a:t>
                </a:r>
                <a:r>
                  <a:rPr lang="pt-BR" dirty="0"/>
                  <a:t>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  <a:p>
                <a:r>
                  <a:rPr lang="pt-BR" dirty="0" smtClean="0"/>
                  <a:t>O modelo </a:t>
                </a:r>
                <a:r>
                  <a:rPr lang="pt-BR" dirty="0"/>
                  <a:t>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unitários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atributos booleanos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vemos que para o disparo </a:t>
                </a:r>
                <a:r>
                  <a:rPr lang="pt-BR" dirty="0" smtClean="0"/>
                  <a:t>ocorrer</a:t>
                </a:r>
                <a:r>
                  <a:rPr lang="pt-BR" dirty="0"/>
                  <a:t>, </a:t>
                </a:r>
                <a:r>
                  <a:rPr lang="pt-BR" dirty="0" smtClean="0"/>
                  <a:t>seu valor deve </a:t>
                </a:r>
                <a:r>
                  <a:rPr lang="pt-BR" dirty="0"/>
                  <a:t>ser </a:t>
                </a:r>
                <a:r>
                  <a:rPr lang="pt-BR" b="1" i="1" dirty="0" smtClean="0"/>
                  <a:t>inibido</a:t>
                </a:r>
                <a:r>
                  <a:rPr lang="pt-BR" dirty="0" smtClean="0"/>
                  <a:t>, </a:t>
                </a:r>
                <a:r>
                  <a:rPr lang="pt-BR" dirty="0"/>
                  <a:t>e assim, </a:t>
                </a:r>
                <a:r>
                  <a:rPr lang="pt-BR" dirty="0" smtClean="0"/>
                  <a:t>o disparo ocorre </a:t>
                </a:r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r="-515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223783"/>
                  </p:ext>
                </p:extLst>
              </p:nvPr>
            </p:nvGraphicFramePr>
            <p:xfrm>
              <a:off x="8424373" y="1362742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37094"/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dirty="0" smtClean="0"/>
                                      <m:t>−</m:t>
                                    </m:r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223783"/>
                  </p:ext>
                </p:extLst>
              </p:nvPr>
            </p:nvGraphicFramePr>
            <p:xfrm>
              <a:off x="8424373" y="1362742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22136"/>
            <a:chOff x="114755" y="4638765"/>
            <a:chExt cx="3142324" cy="152213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20376" y="5853124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=0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76" y="5853124"/>
                  <a:ext cx="47205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642620" y="5413385"/>
              <a:ext cx="20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</a:t>
              </a:r>
              <a:r>
                <a:rPr lang="pt-BR" sz="1200" dirty="0" smtClean="0"/>
                <a:t>inibitória</a:t>
              </a:r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214620" y="6168266"/>
            <a:ext cx="19943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tem seus </a:t>
            </a:r>
            <a:r>
              <a:rPr lang="pt-BR" sz="1100" dirty="0" smtClean="0"/>
              <a:t>valores multiplicados por -1.</a:t>
            </a:r>
            <a:endParaRPr lang="pt-B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21109" y="6153001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109" y="6153001"/>
                <a:ext cx="380232" cy="246221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1974408" y="6613150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408" y="6613150"/>
                <a:ext cx="380232" cy="246221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5673097" y="6156552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97" y="6156552"/>
                <a:ext cx="380232" cy="246221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5733829" y="6584120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29" y="6584120"/>
                <a:ext cx="380232" cy="246221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8540484" y="6163784"/>
                <a:ext cx="32733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484" y="6163784"/>
                <a:ext cx="327334" cy="246221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 smtClean="0"/>
              <a:t>Como veremos a seguir, o </a:t>
            </a:r>
            <a:r>
              <a:rPr lang="pt-BR" dirty="0"/>
              <a:t>modelo </a:t>
            </a:r>
            <a:r>
              <a:rPr lang="pt-BR" dirty="0" smtClean="0"/>
              <a:t>do </a:t>
            </a:r>
            <a:r>
              <a:rPr lang="pt-BR" b="1" dirty="0" smtClean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McCulloch e Pitts.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</a:t>
                </a:r>
                <a:r>
                  <a:rPr lang="pt-BR" dirty="0" smtClean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 a ativação </a:t>
                </a:r>
                <a:r>
                  <a:rPr lang="pt-BR" dirty="0"/>
                  <a:t>exceder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Isso é expresso </a:t>
                </a:r>
                <a:r>
                  <a:rPr lang="pt-BR" dirty="0"/>
                  <a:t>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</a:t>
                </a:r>
                <a:r>
                  <a:rPr lang="pt-BR" dirty="0"/>
                  <a:t>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 smtClean="0"/>
                  <a:t>é </a:t>
                </a:r>
                <a:r>
                  <a:rPr lang="pt-BR" dirty="0"/>
                  <a:t>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 smtClean="0"/>
                  <a:t>superfície de separação linear </a:t>
                </a:r>
                <a:r>
                  <a:rPr lang="pt-BR" dirty="0" smtClean="0"/>
                  <a:t>(</a:t>
                </a:r>
                <a:r>
                  <a:rPr lang="pt-BR" dirty="0"/>
                  <a:t>h</a:t>
                </a:r>
                <a:r>
                  <a:rPr lang="pt-BR" dirty="0" smtClean="0"/>
                  <a:t>iperplano) </a:t>
                </a:r>
                <a:r>
                  <a:rPr lang="pt-BR" dirty="0"/>
                  <a:t>para o qual a </a:t>
                </a:r>
                <a:r>
                  <a:rPr lang="pt-BR" dirty="0" smtClean="0"/>
                  <a:t>igualdade abaixo </a:t>
                </a:r>
                <a:r>
                  <a:rPr lang="pt-BR" dirty="0"/>
                  <a:t>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19168" y="2909691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424615" y="6473661"/>
            <a:ext cx="1494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função discriminante</a:t>
            </a: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1919383" y="6471157"/>
            <a:ext cx="450021" cy="14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blipFill rotWithShape="0">
                <a:blip r:embed="rId10"/>
                <a:stretch>
                  <a:fillRect l="-1433" t="-1761" b="-39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Devido ao fato de que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onde ela é indefinida, não podemos utilizar 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aprendemos anteriormente, usamos a </a:t>
                </a:r>
                <a:r>
                  <a:rPr lang="pt-BR" b="1" i="1" dirty="0"/>
                  <a:t>regra de aprendizado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treinar o modelo.</a:t>
                </a:r>
              </a:p>
              <a:p>
                <a:r>
                  <a:rPr lang="pt-BR" dirty="0" smtClean="0"/>
                  <a:t>É uma regra simples </a:t>
                </a:r>
                <a:r>
                  <a:rPr lang="pt-BR" dirty="0"/>
                  <a:t>e intuitiva de atualização </a:t>
                </a:r>
                <a:r>
                  <a:rPr lang="pt-BR" dirty="0" smtClean="0"/>
                  <a:t>dos pesos do modelo.</a:t>
                </a:r>
              </a:p>
              <a:p>
                <a:r>
                  <a:rPr lang="pt-BR" dirty="0"/>
                  <a:t>N</a:t>
                </a:r>
                <a:r>
                  <a:rPr lang="pt-BR" dirty="0" smtClean="0"/>
                  <a:t>o </a:t>
                </a:r>
                <a:r>
                  <a:rPr lang="pt-BR" dirty="0"/>
                  <a:t>caso do </a:t>
                </a:r>
                <a:r>
                  <a:rPr lang="pt-BR" dirty="0" smtClean="0"/>
                  <a:t>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 hiperplano, a regra converge para uma solução perfeita se as classes forem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Classes </a:t>
                </a:r>
                <a:r>
                  <a:rPr lang="pt-BR" b="1" i="1" dirty="0" smtClean="0"/>
                  <a:t>suficientemente espaçadas </a:t>
                </a:r>
                <a:r>
                  <a:rPr lang="pt-BR" dirty="0" smtClean="0"/>
                  <a:t>e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equação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atualização dos</a:t>
                </a:r>
                <a:r>
                  <a:rPr lang="pt-BR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dirty="0" smtClean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 smtClean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é o vetor de atributos.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491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Idêntica à atualização do gradiente descendente estocástico.</a:t>
            </a:r>
            <a:endParaRPr lang="pt-BR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podemos perceber, o modelo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é idêntico ao </a:t>
                </a:r>
                <a:r>
                  <a:rPr lang="pt-BR" b="1" i="1" dirty="0" smtClean="0"/>
                  <a:t>classificador binário com limiar de decisão 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definição, o perceptron sempre utiliza </a:t>
                </a:r>
                <a:r>
                  <a:rPr lang="pt-BR" b="1" i="1" dirty="0" smtClean="0"/>
                  <a:t>superfícies de separação lineares</a:t>
                </a:r>
                <a:r>
                  <a:rPr lang="pt-BR" dirty="0" smtClean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como sendo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</a:t>
                </a:r>
                <a:r>
                  <a:rPr lang="pt-BR" dirty="0" smtClean="0"/>
                  <a:t>, teoricamente, </a:t>
                </a:r>
                <a:r>
                  <a:rPr lang="pt-BR" dirty="0"/>
                  <a:t>um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único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/>
                  <a:t>A figura ao lado ilustra 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veremos na sequência, podemos </a:t>
                </a:r>
                <a:r>
                  <a:rPr lang="pt-BR" b="1" i="1" dirty="0" smtClean="0"/>
                  <a:t>combinar vários perceptrons</a:t>
                </a:r>
                <a:r>
                  <a:rPr lang="pt-BR" dirty="0" smtClean="0"/>
                  <a:t> para criarmos uma </a:t>
                </a:r>
                <a:r>
                  <a:rPr lang="pt-BR" b="1" i="1" dirty="0" smtClean="0"/>
                  <a:t>superfície de separação </a:t>
                </a:r>
                <a:r>
                  <a:rPr lang="pt-BR" dirty="0" smtClean="0"/>
                  <a:t>que separe dados que não sejam linearmente separáveis sem a necessidade de usarmos </a:t>
                </a:r>
                <a:r>
                  <a:rPr lang="pt-BR" dirty="0"/>
                  <a:t>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com outros formatos (e.g., polinômios).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 r="-1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13378" y="2947444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9670" cy="4913105"/>
          </a:xfrm>
        </p:spPr>
        <p:txBody>
          <a:bodyPr/>
          <a:lstStyle/>
          <a:p>
            <a:r>
              <a:rPr lang="pt-BR" dirty="0" smtClean="0"/>
              <a:t>Por serem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, </a:t>
            </a:r>
            <a:r>
              <a:rPr lang="pt-BR" dirty="0"/>
              <a:t>as lógicas AND e </a:t>
            </a:r>
            <a:r>
              <a:rPr lang="pt-BR" dirty="0" smtClean="0"/>
              <a:t>OR podem ser separadas por um único Perceptron.</a:t>
            </a:r>
          </a:p>
          <a:p>
            <a:r>
              <a:rPr lang="pt-BR" dirty="0" smtClean="0"/>
              <a:t>Porém, a lógica XOR não é linearmente separável e necessita de uma superfície de separação não-linear.</a:t>
            </a:r>
          </a:p>
          <a:p>
            <a:r>
              <a:rPr lang="pt-BR" dirty="0" smtClean="0"/>
              <a:t>Como veremos, a separação da lógica XOR pode ser obtida combinando-se o resultado de duas classificações lineares.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" r="7307"/>
          <a:stretch/>
        </p:blipFill>
        <p:spPr>
          <a:xfrm>
            <a:off x="223951" y="4492484"/>
            <a:ext cx="3473405" cy="2355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307"/>
          <a:stretch/>
        </p:blipFill>
        <p:spPr>
          <a:xfrm>
            <a:off x="4357098" y="4488972"/>
            <a:ext cx="3488635" cy="2359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125"/>
          <a:stretch/>
        </p:blipFill>
        <p:spPr>
          <a:xfrm>
            <a:off x="8505475" y="4488972"/>
            <a:ext cx="3490249" cy="23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A partir </a:t>
            </a:r>
            <a:r>
              <a:rPr lang="pt-BR" dirty="0" smtClean="0"/>
              <a:t>desta aula, </a:t>
            </a:r>
            <a:r>
              <a:rPr lang="pt-BR" dirty="0" smtClean="0"/>
              <a:t>começamos a discutir a respeito de um </a:t>
            </a:r>
            <a:r>
              <a:rPr lang="pt-BR" dirty="0"/>
              <a:t>tópico que parece, inicialmente, não ser relacionado com a disciplina: o cérebro. </a:t>
            </a:r>
          </a:p>
          <a:p>
            <a:r>
              <a:rPr lang="pt-BR" dirty="0"/>
              <a:t>Entretanto, como veremos a seguir, as </a:t>
            </a:r>
            <a:r>
              <a:rPr lang="pt-BR" dirty="0" smtClean="0"/>
              <a:t>ideias </a:t>
            </a:r>
            <a:r>
              <a:rPr lang="pt-BR" dirty="0"/>
              <a:t>que discutimos até agora </a:t>
            </a:r>
            <a:r>
              <a:rPr lang="pt-BR" dirty="0" smtClean="0"/>
              <a:t>serão </a:t>
            </a:r>
            <a:r>
              <a:rPr lang="pt-BR" dirty="0"/>
              <a:t>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</a:t>
            </a:r>
            <a:r>
              <a:rPr lang="pt-BR" dirty="0" smtClean="0"/>
              <a:t>de aprendizagem do </a:t>
            </a:r>
            <a:r>
              <a:rPr lang="pt-BR" dirty="0"/>
              <a:t>cérebro.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</a:t>
            </a:r>
            <a:r>
              <a:rPr lang="pt-BR" dirty="0" smtClean="0"/>
              <a:t>tópico, </a:t>
            </a:r>
            <a:r>
              <a:rPr lang="pt-BR" dirty="0"/>
              <a:t>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 ou neurônios) interconectados</a:t>
            </a:r>
            <a:r>
              <a:rPr lang="pt-BR" dirty="0"/>
              <a:t>, que </a:t>
            </a:r>
            <a:r>
              <a:rPr lang="pt-BR" dirty="0" smtClean="0"/>
              <a:t>geram valores </a:t>
            </a:r>
            <a:r>
              <a:rPr lang="pt-BR" dirty="0"/>
              <a:t>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 smtClean="0"/>
              <a:t>nós</a:t>
            </a:r>
            <a:r>
              <a:rPr lang="pt-BR" dirty="0" smtClean="0"/>
              <a:t> ou </a:t>
            </a:r>
            <a:r>
              <a:rPr lang="pt-BR" b="1" i="1" dirty="0" smtClean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XOR</a:t>
              </a:r>
              <a:endParaRPr lang="pt-B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</a:t>
              </a:r>
              <a:r>
                <a:rPr lang="pt-BR" dirty="0" smtClean="0"/>
                <a:t>1 </a:t>
              </a:r>
              <a:r>
                <a:rPr lang="pt-BR" dirty="0"/>
                <a:t>(nível lógico </a:t>
              </a:r>
              <a:r>
                <a:rPr lang="pt-BR" dirty="0" smtClean="0"/>
                <a:t>1)</a:t>
              </a:r>
              <a:endParaRPr lang="pt-B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</a:t>
              </a:r>
              <a:r>
                <a:rPr lang="pt-BR" dirty="0" smtClean="0"/>
                <a:t>0 </a:t>
              </a:r>
              <a:r>
                <a:rPr lang="pt-BR" dirty="0"/>
                <a:t>(nível lógico </a:t>
              </a:r>
              <a:r>
                <a:rPr lang="pt-BR" dirty="0" smtClean="0"/>
                <a:t>0)</a:t>
              </a:r>
              <a:endParaRPr lang="pt-BR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</a:t>
            </a:r>
            <a:r>
              <a:rPr lang="pt-BR" dirty="0" smtClean="0"/>
              <a:t>Images, Facebook, etc. fazem),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 smtClean="0"/>
              <a:t>átomo </a:t>
            </a:r>
            <a:r>
              <a:rPr lang="pt-BR" b="1" i="1" dirty="0"/>
              <a:t>da </a:t>
            </a:r>
            <a:r>
              <a:rPr lang="pt-BR" b="1" i="1" dirty="0" smtClean="0"/>
              <a:t>vida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</a:t>
            </a:r>
            <a:r>
              <a:rPr lang="pt-BR" dirty="0" smtClean="0"/>
              <a:t>protozoários </a:t>
            </a:r>
            <a:r>
              <a:rPr lang="pt-BR" dirty="0"/>
              <a:t>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684080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 smtClean="0"/>
              <a:t>mecanismos eletroquímicos</a:t>
            </a:r>
            <a:r>
              <a:rPr lang="pt-BR" dirty="0" smtClean="0"/>
              <a:t> característicos</a:t>
            </a:r>
            <a:r>
              <a:rPr lang="pt-BR" dirty="0"/>
              <a:t>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</a:t>
            </a:r>
            <a:r>
              <a:rPr lang="pt-BR" dirty="0" smtClean="0"/>
              <a:t>pontos </a:t>
            </a:r>
            <a:r>
              <a:rPr lang="pt-BR" dirty="0"/>
              <a:t>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8232058" cy="55022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</a:t>
            </a:r>
            <a:r>
              <a:rPr lang="pt-BR" dirty="0" smtClean="0"/>
              <a:t>existem </a:t>
            </a:r>
            <a:r>
              <a:rPr lang="pt-BR" dirty="0"/>
              <a:t>exceções, nós podemos afirmar 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neurônios recebem estímulos elétricos.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</a:t>
            </a:r>
            <a:r>
              <a:rPr lang="pt-BR" dirty="0" smtClean="0"/>
              <a:t>pode se conectar a até 20.000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</a:t>
            </a:r>
            <a:r>
              <a:rPr lang="pt-BR" dirty="0" smtClean="0"/>
              <a:t>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 onde uma proposição é uma sentença declarativa, ou seja, é uma sentença que declara um fato podendo este ser </a:t>
            </a:r>
            <a:r>
              <a:rPr lang="pt-BR" dirty="0" smtClean="0"/>
              <a:t>verdadeiro </a:t>
            </a:r>
            <a:r>
              <a:rPr lang="pt-BR" dirty="0"/>
              <a:t>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</a:t>
            </a:r>
            <a:r>
              <a:rPr lang="pt-BR" b="1" i="1" dirty="0" smtClean="0"/>
              <a:t>lógica proposicional </a:t>
            </a:r>
            <a:r>
              <a:rPr lang="pt-BR" dirty="0" smtClean="0"/>
              <a:t>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12914</TotalTime>
  <Words>2762</Words>
  <Application>Microsoft Office PowerPoint</Application>
  <PresentationFormat>Widescreen</PresentationFormat>
  <Paragraphs>513</Paragraphs>
  <Slides>33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1104</cp:revision>
  <dcterms:created xsi:type="dcterms:W3CDTF">2020-04-06T23:46:10Z</dcterms:created>
  <dcterms:modified xsi:type="dcterms:W3CDTF">2022-04-22T11:45:10Z</dcterms:modified>
</cp:coreProperties>
</file>