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14" r:id="rId3"/>
    <p:sldId id="257" r:id="rId4"/>
    <p:sldId id="282" r:id="rId5"/>
    <p:sldId id="346" r:id="rId6"/>
    <p:sldId id="263" r:id="rId7"/>
    <p:sldId id="298" r:id="rId8"/>
    <p:sldId id="347" r:id="rId9"/>
    <p:sldId id="348" r:id="rId10"/>
    <p:sldId id="329" r:id="rId11"/>
    <p:sldId id="338" r:id="rId12"/>
    <p:sldId id="331" r:id="rId13"/>
    <p:sldId id="332" r:id="rId14"/>
    <p:sldId id="333" r:id="rId15"/>
    <p:sldId id="344" r:id="rId16"/>
    <p:sldId id="345" r:id="rId17"/>
    <p:sldId id="335" r:id="rId18"/>
    <p:sldId id="336" r:id="rId19"/>
    <p:sldId id="342" r:id="rId20"/>
    <p:sldId id="337" r:id="rId21"/>
    <p:sldId id="324" r:id="rId22"/>
    <p:sldId id="306" r:id="rId23"/>
    <p:sldId id="339" r:id="rId24"/>
    <p:sldId id="341" r:id="rId25"/>
    <p:sldId id="343" r:id="rId26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90679" autoAdjust="0"/>
  </p:normalViewPr>
  <p:slideViewPr>
    <p:cSldViewPr snapToGrid="0">
      <p:cViewPr varScale="1">
        <p:scale>
          <a:sx n="105" d="100"/>
          <a:sy n="105" d="100"/>
        </p:scale>
        <p:origin x="846" y="11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29/07/2022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129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 smtClean="0"/>
              <a:t>Exemplo</a:t>
            </a:r>
            <a:r>
              <a:rPr lang="pt-BR" sz="1200" dirty="0" smtClean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Binder: https://</a:t>
            </a:r>
            <a:r>
              <a:rPr lang="pt-BR" sz="1200" b="0" i="0" dirty="0" smtClean="0"/>
              <a:t>mybinder.org/v2/gh/zz4fap/t320_aprendizado_de_maquina/main?filepath=notebooks%2Fclassificação%2F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b="0" i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 smtClean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Colab: </a:t>
            </a:r>
            <a:r>
              <a:rPr lang="pt-BR" sz="1200" dirty="0" smtClean="0"/>
              <a:t>https://colab.research.google.com/github/zz4fap/t320_aprendizado_de_maquina/blob/main/notebooks/</a:t>
            </a:r>
            <a:r>
              <a:rPr lang="pt-BR" sz="1200" b="0" i="0" dirty="0" smtClean="0"/>
              <a:t>classificação</a:t>
            </a:r>
            <a:r>
              <a:rPr lang="pt-BR" sz="1200" dirty="0" smtClean="0"/>
              <a:t>/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dirty="0" smtClean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96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#1</a:t>
            </a:r>
            <a:r>
              <a:rPr lang="pt-BR" sz="1200" dirty="0" smtClean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Motivacão</a:t>
            </a:r>
            <a:r>
              <a:rPr lang="pt-BR" dirty="0" smtClean="0"/>
              <a:t>: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classificacão</a:t>
            </a:r>
            <a:r>
              <a:rPr lang="pt-BR" baseline="0" dirty="0" smtClean="0"/>
              <a:t> de e-mails, detecção de símbolos, classificação de modulações, etc.</a:t>
            </a:r>
            <a:endParaRPr lang="pt-BR" dirty="0" smtClean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86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04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01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As fronteiras de decisão são definidas por funções (lineares ou não) que separam</a:t>
            </a:r>
            <a:r>
              <a:rPr lang="pt-BR" baseline="0" dirty="0" smtClean="0"/>
              <a:t> ou discriminam as classes. Essas funções são normalmente chamadas de funções discriminantes, pois vão discriminar (ou separar) as classes.</a:t>
            </a:r>
            <a:endParaRPr lang="pt-BR" dirty="0" smtClean="0"/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 smtClean="0"/>
              <a:t>fronteira de decisão</a:t>
            </a:r>
            <a:r>
              <a:rPr lang="pt-BR" b="0" i="0" dirty="0" smtClean="0"/>
              <a:t>  é onde </a:t>
            </a:r>
            <a:r>
              <a:rPr lang="pt-BR" dirty="0" smtClean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4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As fronteiras de decisão são definidas por funções (lineares ou não) que separam</a:t>
            </a:r>
            <a:r>
              <a:rPr lang="pt-BR" baseline="0" dirty="0" smtClean="0"/>
              <a:t> ou discriminam as classes. Essas funções são normalmente chamadas de funções discriminantes, pois vão discriminar (ou </a:t>
            </a:r>
            <a:r>
              <a:rPr lang="pt-BR" baseline="0" dirty="0" smtClean="0"/>
              <a:t>seja, separar</a:t>
            </a:r>
            <a:r>
              <a:rPr lang="pt-BR" baseline="0" dirty="0" smtClean="0"/>
              <a:t>) as classes.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09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1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81.png"/><Relationship Id="rId7" Type="http://schemas.openxmlformats.org/officeDocument/2006/relationships/image" Target="../media/image37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291.png"/><Relationship Id="rId4" Type="http://schemas.openxmlformats.org/officeDocument/2006/relationships/image" Target="../media/image29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s://colab.research.google.com/github/zz4fap/t320_aprendizado_de_maquina/blob/main/notebooks/classifica&#231;&#227;o/encontrando_pesos_da_fun&#231;&#227;o_discriminante.ipynb" TargetMode="External"/><Relationship Id="rId10" Type="http://schemas.openxmlformats.org/officeDocument/2006/relationships/image" Target="../media/image40.png"/><Relationship Id="rId4" Type="http://schemas.openxmlformats.org/officeDocument/2006/relationships/image" Target="../media/image31.pn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1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210.png"/><Relationship Id="rId12" Type="http://schemas.openxmlformats.org/officeDocument/2006/relationships/image" Target="../media/image240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51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Relationship Id="rId1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43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ephmisiti/awesome-machine-lear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drive/folders/1IyIIMu1w6POBhrVnw11yqXXy6BjC439j?usp=sharin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22156"/>
            <a:ext cx="10515600" cy="1707243"/>
          </a:xfrm>
        </p:spPr>
        <p:txBody>
          <a:bodyPr>
            <a:normAutofit/>
          </a:bodyPr>
          <a:lstStyle/>
          <a:p>
            <a:r>
              <a:rPr lang="pt-BR" dirty="0" smtClean="0"/>
              <a:t>Reconhecimento de </a:t>
            </a:r>
            <a:r>
              <a:rPr lang="pt-BR" dirty="0" smtClean="0"/>
              <a:t>texto escrito </a:t>
            </a:r>
            <a:r>
              <a:rPr lang="nl-BE" dirty="0" smtClean="0"/>
              <a:t>à</a:t>
            </a:r>
            <a:r>
              <a:rPr lang="pt-BR" dirty="0" smtClean="0"/>
              <a:t> </a:t>
            </a:r>
            <a:r>
              <a:rPr lang="pt-BR" dirty="0" smtClean="0"/>
              <a:t>mão.</a:t>
            </a:r>
          </a:p>
          <a:p>
            <a:r>
              <a:rPr lang="pt-BR" dirty="0" smtClean="0"/>
              <a:t>Classifica</a:t>
            </a:r>
            <a:r>
              <a:rPr lang="pt-BR" dirty="0"/>
              <a:t>ç</a:t>
            </a:r>
            <a:r>
              <a:rPr lang="pt-BR" dirty="0" smtClean="0"/>
              <a:t>ão de texto.</a:t>
            </a:r>
          </a:p>
          <a:p>
            <a:r>
              <a:rPr lang="pt-BR" dirty="0" smtClean="0"/>
              <a:t>Classificação de sentimentos.</a:t>
            </a:r>
            <a:endParaRPr lang="pt-BR" dirty="0"/>
          </a:p>
        </p:txBody>
      </p:sp>
      <p:pic>
        <p:nvPicPr>
          <p:cNvPr id="1026" name="Picture 2" descr="Ana Barros (@anathink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30" y="1992086"/>
            <a:ext cx="3577893" cy="23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zing Text Classification Techniques on Youtube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4211992" y="1992086"/>
            <a:ext cx="4139112" cy="23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timent Fig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173" y="1992086"/>
            <a:ext cx="3337341" cy="23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101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Motivação para tarefas de classificação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708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 de classificação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85215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b="1" dirty="0" smtClean="0"/>
                  <a:t>Problema</a:t>
                </a:r>
                <a:r>
                  <a:rPr lang="pt-BR" dirty="0"/>
                  <a:t>: </a:t>
                </a:r>
                <a:r>
                  <a:rPr lang="pt-BR" dirty="0" smtClean="0"/>
                  <a:t>encontrar uma função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que atribua </a:t>
                </a:r>
                <a:r>
                  <a:rPr lang="pt-BR" dirty="0"/>
                  <a:t>a cada </a:t>
                </a:r>
                <a:r>
                  <a:rPr lang="pt-BR" b="1" i="1" dirty="0"/>
                  <a:t>exemplo de </a:t>
                </a:r>
                <a:r>
                  <a:rPr lang="pt-BR" b="1" i="1" dirty="0" smtClean="0"/>
                  <a:t>entrada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</a:t>
                </a:r>
                <a:r>
                  <a:rPr lang="pt-BR" dirty="0" smtClean="0"/>
                  <a:t>possíveis,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e a qual o exemplo pertence.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 exemplo, a</a:t>
                </a:r>
                <a:r>
                  <a:rPr lang="pt-BR" dirty="0" smtClean="0"/>
                  <a:t>s </a:t>
                </a:r>
                <a:r>
                  <a:rPr lang="pt-BR" dirty="0"/>
                  <a:t>classes podem </a:t>
                </a:r>
                <a:r>
                  <a:rPr lang="pt-BR" dirty="0" smtClean="0"/>
                  <a:t>ser</a:t>
                </a:r>
                <a:endParaRPr lang="pt-BR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Spam e </a:t>
                </a:r>
                <a:r>
                  <a:rPr lang="pt-BR" dirty="0" err="1" smtClean="0"/>
                  <a:t>ham</a:t>
                </a:r>
                <a:r>
                  <a:rPr lang="pt-BR" dirty="0"/>
                  <a:t> </a:t>
                </a:r>
                <a:r>
                  <a:rPr lang="pt-BR" dirty="0" smtClean="0"/>
                  <a:t>(legítimo)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Dígitos de 0 a 9.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Símbolos de uma </a:t>
                </a:r>
                <a:r>
                  <a:rPr lang="pt-BR" dirty="0" smtClean="0"/>
                  <a:t>modulação </a:t>
                </a:r>
                <a:r>
                  <a:rPr lang="pt-BR" dirty="0"/>
                  <a:t>específica.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Objetos (carros, </a:t>
                </a:r>
                <a:r>
                  <a:rPr lang="pt-BR" dirty="0" smtClean="0"/>
                  <a:t>barcos, cães</a:t>
                </a:r>
                <a:r>
                  <a:rPr lang="pt-BR" dirty="0" smtClean="0"/>
                  <a:t>, gatos, </a:t>
                </a:r>
                <a:r>
                  <a:rPr lang="pt-BR" dirty="0"/>
                  <a:t>etc.)</a:t>
                </a:r>
              </a:p>
              <a:p>
                <a:r>
                  <a:rPr lang="pt-BR" dirty="0"/>
                  <a:t>Semelhante ao problema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existe um conjunto de treinamento </a:t>
                </a:r>
                <a:r>
                  <a:rPr lang="pt-BR" dirty="0" smtClean="0"/>
                  <a:t>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 smtClean="0"/>
                  <a:t>pares de </a:t>
                </a:r>
                <a:r>
                  <a:rPr lang="pt-BR" b="1" i="1" dirty="0" smtClean="0"/>
                  <a:t>vetores de atributos </a:t>
                </a:r>
                <a:r>
                  <a:rPr lang="pt-BR" dirty="0" smtClean="0"/>
                  <a:t>e </a:t>
                </a:r>
                <a:r>
                  <a:rPr lang="pt-BR" b="1" i="1" dirty="0"/>
                  <a:t>rótulos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 que é utilizado para treinar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</a:t>
                </a:r>
                <a:r>
                  <a:rPr lang="pt-BR" dirty="0" smtClean="0"/>
                  <a:t>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vetor </a:t>
                </a:r>
                <a:r>
                  <a:rPr lang="pt-BR" dirty="0" smtClean="0"/>
                  <a:t>de atributos, </a:t>
                </a:r>
                <a:r>
                  <a:rPr lang="pt-BR" dirty="0"/>
                  <a:t>o qual é </a:t>
                </a:r>
                <a:r>
                  <a:rPr lang="pt-BR" dirty="0" smtClean="0"/>
                  <a:t>composto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 representa </a:t>
                </a:r>
                <a:r>
                  <a:rPr lang="pt-BR" dirty="0"/>
                  <a:t>o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rótulo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Portanto, como </a:t>
                </a:r>
                <a:r>
                  <a:rPr lang="pt-BR" dirty="0"/>
                  <a:t>vocês </a:t>
                </a:r>
                <a:r>
                  <a:rPr lang="pt-BR" dirty="0" smtClean="0"/>
                  <a:t>já devem </a:t>
                </a:r>
                <a:r>
                  <a:rPr lang="pt-BR" dirty="0"/>
                  <a:t>ter percebido, </a:t>
                </a:r>
                <a:r>
                  <a:rPr lang="pt-BR" b="1" i="1" dirty="0"/>
                  <a:t>classificadores</a:t>
                </a:r>
                <a:r>
                  <a:rPr lang="pt-BR" dirty="0"/>
                  <a:t> são algoritmos de </a:t>
                </a:r>
                <a:r>
                  <a:rPr lang="pt-BR" b="1" i="1" dirty="0"/>
                  <a:t>treinamento supervisionado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85215" cy="5032375"/>
              </a:xfrm>
              <a:blipFill rotWithShape="0">
                <a:blip r:embed="rId3"/>
                <a:stretch>
                  <a:fillRect l="-825" t="-3027" r="-1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3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953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 </a:t>
                </a:r>
                <a:r>
                  <a:rPr lang="pt-BR" b="1" i="1" dirty="0"/>
                  <a:t>saída desejada</a:t>
                </a:r>
                <a:r>
                  <a:rPr lang="pt-BR" dirty="0"/>
                  <a:t> </a:t>
                </a:r>
                <a:r>
                  <a:rPr lang="pt-BR" dirty="0" smtClean="0"/>
                  <a:t>de um classificador para um </a:t>
                </a:r>
                <a:r>
                  <a:rPr lang="pt-BR" b="1" i="1" dirty="0" smtClean="0"/>
                  <a:t>vetor de atributos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b="1" i="1" dirty="0" smtClean="0"/>
                  <a:t> </a:t>
                </a:r>
                <a:r>
                  <a:rPr lang="pt-BR" dirty="0" smtClean="0"/>
                  <a:t>deve ser um valor que identifique a </a:t>
                </a:r>
                <a:r>
                  <a:rPr lang="pt-BR" b="1" i="1" dirty="0" smtClean="0"/>
                  <a:t>classe</a:t>
                </a:r>
                <a:r>
                  <a:rPr lang="pt-BR" dirty="0" smtClean="0"/>
                  <a:t> </a:t>
                </a:r>
                <a:r>
                  <a:rPr lang="pt-BR" dirty="0"/>
                  <a:t>à qual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 pertence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Sendo </a:t>
                </a:r>
                <a:r>
                  <a:rPr lang="pt-BR" dirty="0"/>
                  <a:t>assim, a saída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</a:t>
                </a:r>
                <a:r>
                  <a:rPr lang="pt-BR" dirty="0" smtClean="0"/>
                  <a:t>é </a:t>
                </a:r>
                <a:r>
                  <a:rPr lang="pt-BR" dirty="0"/>
                  <a:t>uma variável </a:t>
                </a:r>
                <a:r>
                  <a:rPr lang="pt-BR" b="1" i="1" dirty="0"/>
                  <a:t>categórica</a:t>
                </a:r>
                <a:r>
                  <a:rPr lang="pt-BR" dirty="0"/>
                  <a:t> (ou seja, </a:t>
                </a:r>
                <a:r>
                  <a:rPr lang="pt-BR" b="1" i="1" dirty="0"/>
                  <a:t>discreta</a:t>
                </a:r>
                <a:r>
                  <a:rPr lang="pt-BR" dirty="0"/>
                  <a:t>).</a:t>
                </a:r>
              </a:p>
              <a:p>
                <a:r>
                  <a:rPr lang="pt-BR" dirty="0" smtClean="0"/>
                  <a:t>Portanto, </a:t>
                </a:r>
                <a:r>
                  <a:rPr lang="pt-BR" dirty="0"/>
                  <a:t>para </a:t>
                </a:r>
                <a:r>
                  <a:rPr lang="pt-BR" dirty="0" smtClean="0"/>
                  <a:t>realizarmos </a:t>
                </a:r>
                <a:r>
                  <a:rPr lang="pt-BR" dirty="0"/>
                  <a:t>o treinamento do </a:t>
                </a:r>
                <a:r>
                  <a:rPr lang="pt-BR" b="1" i="1" dirty="0" smtClean="0"/>
                  <a:t>modelo de classificação</a:t>
                </a:r>
                <a:r>
                  <a:rPr lang="pt-BR" dirty="0" smtClean="0"/>
                  <a:t>, devemos escolher </a:t>
                </a:r>
                <a:r>
                  <a:rPr lang="pt-BR" dirty="0"/>
                  <a:t>uma </a:t>
                </a:r>
                <a:r>
                  <a:rPr lang="pt-BR" b="1" i="1" dirty="0"/>
                  <a:t>representação numérica </a:t>
                </a:r>
                <a:r>
                  <a:rPr lang="pt-BR" dirty="0"/>
                  <a:t>para a </a:t>
                </a:r>
                <a:r>
                  <a:rPr lang="pt-BR" b="1" i="1" dirty="0" smtClean="0"/>
                  <a:t>saída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 </a:t>
                </a:r>
                <a:endParaRPr lang="pt-BR" dirty="0" smtClean="0"/>
              </a:p>
              <a:p>
                <a:r>
                  <a:rPr lang="pt-BR" dirty="0" smtClean="0"/>
                  <a:t>Assim, como veremos a seguir, duas </a:t>
                </a:r>
                <a:r>
                  <a:rPr lang="pt-BR" dirty="0"/>
                  <a:t>opções podem ser </a:t>
                </a:r>
                <a:r>
                  <a:rPr lang="pt-BR" dirty="0" smtClean="0"/>
                  <a:t>adotadas, dependendo se a </a:t>
                </a:r>
                <a:r>
                  <a:rPr lang="pt-BR" dirty="0"/>
                  <a:t>classificação </a:t>
                </a:r>
                <a:r>
                  <a:rPr lang="pt-BR" dirty="0" smtClean="0"/>
                  <a:t>é </a:t>
                </a:r>
                <a:r>
                  <a:rPr lang="pt-BR" b="1" i="1" dirty="0" smtClean="0"/>
                  <a:t>binária</a:t>
                </a:r>
                <a:r>
                  <a:rPr lang="pt-BR" dirty="0" smtClean="0"/>
                  <a:t> ou </a:t>
                </a:r>
                <a:r>
                  <a:rPr lang="pt-BR" b="1" i="1" dirty="0" smtClean="0"/>
                  <a:t>multi-classes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9536" cy="5032376"/>
              </a:xfrm>
              <a:blipFill rotWithShape="0">
                <a:blip r:embed="rId3"/>
                <a:stretch>
                  <a:fillRect l="-930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463439" y="5613149"/>
            <a:ext cx="3889055" cy="805758"/>
            <a:chOff x="4415426" y="5866646"/>
            <a:chExt cx="3889055" cy="805758"/>
          </a:xfrm>
        </p:grpSpPr>
        <p:sp>
          <p:nvSpPr>
            <p:cNvPr id="4" name="Rectangle 3"/>
            <p:cNvSpPr/>
            <p:nvPr/>
          </p:nvSpPr>
          <p:spPr>
            <a:xfrm>
              <a:off x="5323439" y="5866646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Classificador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963439" y="6269525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871581" y="6269525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415426" y="6066753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5426" y="6066753"/>
                  <a:ext cx="64325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7136341" y="6066753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pt-BR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?</m:t>
                          </m:r>
                        </m:sup>
                      </m:sSup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341" y="6066753"/>
                  <a:ext cx="1168140" cy="37555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918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573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 smtClean="0"/>
                  <a:t>Classificação binária</a:t>
                </a:r>
                <a:r>
                  <a:rPr lang="pt-BR" dirty="0" smtClean="0"/>
                  <a:t>: existem apenas duas </a:t>
                </a:r>
                <a:r>
                  <a:rPr lang="pt-BR" dirty="0"/>
                  <a:t>classes possíveis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é chamada de </a:t>
                </a:r>
                <a:r>
                  <a:rPr lang="pt-BR" b="1" i="1" dirty="0" smtClean="0"/>
                  <a:t>classe negativa </a:t>
                </a:r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a </a:t>
                </a:r>
                <a:r>
                  <a:rPr lang="pt-BR" b="1" i="1" dirty="0" smtClean="0"/>
                  <a:t>classe positiva</a:t>
                </a:r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Portanto, nesse caso, podemos utilizar </a:t>
                </a:r>
                <a:r>
                  <a:rPr lang="pt-BR" b="1" i="1" dirty="0"/>
                  <a:t>uma única </a:t>
                </a:r>
                <a:r>
                  <a:rPr lang="pt-BR" b="1" i="1" dirty="0" smtClean="0"/>
                  <a:t>saída escalar binária </a:t>
                </a:r>
                <a:r>
                  <a:rPr lang="pt-BR" dirty="0" smtClean="0"/>
                  <a:t>para </a:t>
                </a:r>
                <a:r>
                  <a:rPr lang="pt-BR" dirty="0"/>
                  <a:t>indicar a </a:t>
                </a:r>
                <a:r>
                  <a:rPr lang="pt-BR" b="1" i="1" dirty="0"/>
                  <a:t>classe</a:t>
                </a:r>
                <a:r>
                  <a:rPr lang="pt-BR" dirty="0"/>
                  <a:t> correspondente ao </a:t>
                </a:r>
                <a:r>
                  <a:rPr lang="pt-BR" b="1" i="1" dirty="0" smtClean="0"/>
                  <a:t>vetor de atributos de </a:t>
                </a:r>
                <a:r>
                  <a:rPr lang="pt-BR" b="1" i="1" dirty="0" smtClean="0"/>
                  <a:t>entrada</a:t>
                </a:r>
                <a:r>
                  <a:rPr lang="pt-BR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dirty="0" smtClean="0"/>
              </a:p>
              <a:p>
                <a:r>
                  <a:rPr lang="pt-BR" dirty="0" smtClean="0"/>
                  <a:t>Assim,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 smtClean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Também </a:t>
                </a:r>
                <a:r>
                  <a:rPr lang="pt-BR" dirty="0"/>
                  <a:t>é possível </a:t>
                </a:r>
                <a:r>
                  <a:rPr lang="pt-BR" dirty="0" smtClean="0"/>
                  <a:t>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 smtClean="0"/>
                  <a:t> para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,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  <a:blipFill rotWithShape="0">
                <a:blip r:embed="rId2"/>
                <a:stretch>
                  <a:fillRect l="-990" t="-1937" r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1625"/>
            <a:ext cx="10515600" cy="808355"/>
          </a:xfrm>
        </p:spPr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1404"/>
                <a:ext cx="11192435" cy="5638460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b="1" dirty="0" smtClean="0"/>
                  <a:t>Classificação multi-classes</a:t>
                </a:r>
                <a:r>
                  <a:rPr lang="pt-BR" dirty="0" smtClean="0"/>
                  <a:t>: existem mais de 2 classes possíveis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Geralmente, nesse caso, o classificador terá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saídas.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Uma </a:t>
                </a:r>
                <a:r>
                  <a:rPr lang="pt-BR" dirty="0"/>
                  <a:t>estratégia bastante </a:t>
                </a:r>
                <a:r>
                  <a:rPr lang="pt-BR" dirty="0" smtClean="0"/>
                  <a:t>utilizada para representar estas classes </a:t>
                </a:r>
                <a:r>
                  <a:rPr lang="pt-BR" dirty="0"/>
                  <a:t>é conhecida como </a:t>
                </a:r>
                <a:r>
                  <a:rPr lang="pt-BR" dirty="0" smtClean="0"/>
                  <a:t>codificação </a:t>
                </a:r>
                <a:r>
                  <a:rPr lang="pt-BR" b="1" i="1" dirty="0" smtClean="0"/>
                  <a:t>one-hot</a:t>
                </a:r>
                <a:r>
                  <a:rPr lang="pt-BR" dirty="0" smtClean="0"/>
                  <a:t>. </a:t>
                </a:r>
              </a:p>
              <a:p>
                <a:r>
                  <a:rPr lang="pt-BR" b="1" i="1" dirty="0" smtClean="0"/>
                  <a:t>Codificação one-hot</a:t>
                </a:r>
                <a:r>
                  <a:rPr lang="pt-BR" dirty="0" smtClean="0"/>
                  <a:t>: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utiliza uma representação </a:t>
                </a:r>
                <a:r>
                  <a:rPr lang="pt-BR" b="1" i="1" dirty="0" smtClean="0"/>
                  <a:t>vetorial</a:t>
                </a:r>
                <a:r>
                  <a:rPr lang="pt-BR" dirty="0" smtClean="0"/>
                  <a:t> </a:t>
                </a:r>
                <a:r>
                  <a:rPr lang="pt-BR" b="1" i="1" dirty="0"/>
                  <a:t>binária</a:t>
                </a:r>
                <a:r>
                  <a:rPr lang="pt-BR" dirty="0"/>
                  <a:t> </a:t>
                </a:r>
                <a:r>
                  <a:rPr lang="pt-BR" dirty="0" smtClean="0"/>
                  <a:t>para as saídas.</a:t>
                </a:r>
              </a:p>
              <a:p>
                <a:pPr lvl="1"/>
                <a:r>
                  <a:rPr lang="pt-BR" dirty="0" smtClean="0"/>
                  <a:t>Ou seja, as saídas são vetores com o valor 1 no elemento representando a classe do exemplo de entrada e 0 nos demais elementos.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Nesse </a:t>
                </a:r>
                <a:r>
                  <a:rPr lang="pt-BR" dirty="0"/>
                  <a:t>caso,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dirty="0" smtClean="0"/>
                  <a:t>possui </a:t>
                </a:r>
                <a:r>
                  <a:rPr lang="pt-BR" b="1" i="1" dirty="0" smtClean="0"/>
                  <a:t>múltiplas </a:t>
                </a:r>
                <a:r>
                  <a:rPr lang="pt-BR" b="1" i="1" dirty="0"/>
                  <a:t>saídas</a:t>
                </a:r>
                <a:r>
                  <a:rPr lang="pt-BR" dirty="0"/>
                  <a:t>, cada </a:t>
                </a:r>
                <a:r>
                  <a:rPr lang="pt-BR" dirty="0" smtClean="0"/>
                  <a:t>uma representando </a:t>
                </a:r>
                <a:r>
                  <a:rPr lang="pt-BR" dirty="0"/>
                  <a:t>uma classe específica.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</a:t>
                </a:r>
                <a:r>
                  <a:rPr lang="pt-BR" dirty="0" smtClean="0"/>
                  <a:t>imaginemos um classificador de notícias com quatro </a:t>
                </a:r>
                <a:r>
                  <a:rPr lang="pt-BR" dirty="0"/>
                  <a:t>classes </a:t>
                </a:r>
                <a:r>
                  <a:rPr lang="pt-BR" dirty="0" smtClean="0"/>
                  <a:t>possíveis: </a:t>
                </a:r>
                <a:r>
                  <a:rPr lang="pt-BR" i="1" dirty="0" smtClean="0"/>
                  <a:t>esportes</a:t>
                </a:r>
                <a:r>
                  <a:rPr lang="pt-BR" dirty="0" smtClean="0"/>
                  <a:t>, </a:t>
                </a:r>
                <a:r>
                  <a:rPr lang="pt-BR" i="1" dirty="0"/>
                  <a:t>política</a:t>
                </a:r>
                <a:r>
                  <a:rPr lang="pt-BR" dirty="0"/>
                  <a:t>, </a:t>
                </a:r>
                <a:r>
                  <a:rPr lang="pt-BR" i="1" dirty="0"/>
                  <a:t>ciências</a:t>
                </a:r>
                <a:r>
                  <a:rPr lang="pt-BR" dirty="0"/>
                  <a:t> e </a:t>
                </a:r>
                <a:r>
                  <a:rPr lang="pt-BR" i="1" dirty="0"/>
                  <a:t>variedades</a:t>
                </a:r>
                <a:r>
                  <a:rPr lang="pt-BR" dirty="0" smtClean="0"/>
                  <a:t>. Como seria a representação com codificação </a:t>
                </a:r>
                <a:r>
                  <a:rPr lang="pt-BR" b="1" i="1" dirty="0" smtClean="0"/>
                  <a:t>one-hot</a:t>
                </a:r>
                <a:r>
                  <a:rPr lang="pt-BR" dirty="0" smtClean="0"/>
                  <a:t>?</a:t>
                </a:r>
              </a:p>
              <a:p>
                <a:pPr marL="457200" lvl="1" indent="0">
                  <a:buNone/>
                </a:pPr>
                <a:endParaRPr lang="pt-BR" sz="17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esporte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:     </m:t>
                                </m:r>
                                <m:sSup>
                                  <m:sSupPr>
                                    <m:ctrlP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pol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í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tica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:       </m:t>
                                </m:r>
                                <m:sSup>
                                  <m:sSupPr>
                                    <m:ctrlP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ci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ê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ncias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variedades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1404"/>
                <a:ext cx="11192435" cy="5638460"/>
              </a:xfrm>
              <a:blipFill rotWithShape="0">
                <a:blip r:embed="rId2"/>
                <a:stretch>
                  <a:fillRect l="-871" t="-16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8010415" y="5505524"/>
                <a:ext cx="3701334" cy="10177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000" dirty="0" smtClean="0"/>
                  <a:t>Assim, 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sz="2000" dirty="0" smtClean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sz="2000" dirty="0" smtClean="0"/>
                  <a:t>.</a:t>
                </a:r>
                <a:endParaRPr lang="pt-BR" sz="20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415" y="5505524"/>
                <a:ext cx="3701334" cy="1017715"/>
              </a:xfrm>
              <a:prstGeom prst="rect">
                <a:avLst/>
              </a:prstGeom>
              <a:blipFill rotWithShape="0">
                <a:blip r:embed="rId3"/>
                <a:stretch>
                  <a:fillRect l="-1647" t="-2395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8206634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Antes, usávamos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para aproximar um </a:t>
                </a:r>
                <a:r>
                  <a:rPr lang="pt-BR" b="1" i="1" dirty="0"/>
                  <a:t>modelo gerador</a:t>
                </a:r>
                <a:r>
                  <a:rPr lang="pt-BR" dirty="0"/>
                  <a:t>, agora, as usaremos para separar classes.</a:t>
                </a:r>
              </a:p>
              <a:p>
                <a:r>
                  <a:rPr lang="pt-BR" dirty="0"/>
                  <a:t>Para facilitar o entendimento, vamos imaginar o </a:t>
                </a:r>
                <a:r>
                  <a:rPr lang="pt-BR" b="1" i="1" dirty="0"/>
                  <a:t>espaço </a:t>
                </a:r>
                <a:r>
                  <a:rPr lang="pt-BR" b="1" i="1" dirty="0" smtClean="0"/>
                  <a:t>bi-dimensional</a:t>
                </a:r>
                <a:r>
                  <a:rPr lang="pt-BR" dirty="0" smtClean="0"/>
                  <a:t>,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 smtClean="0"/>
                  <a:t>, criado pelos </a:t>
                </a:r>
                <a:r>
                  <a:rPr lang="pt-BR" b="1" i="1" dirty="0" smtClean="0"/>
                  <a:t>atributos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e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Esse espaço pode ser dividido em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=1,…,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pt-BR" dirty="0"/>
                  <a:t>, onde cada </a:t>
                </a:r>
                <a:r>
                  <a:rPr lang="pt-BR" b="1" i="1" dirty="0"/>
                  <a:t>região</a:t>
                </a:r>
                <a:r>
                  <a:rPr lang="pt-BR" dirty="0"/>
                  <a:t> corresponde a uma classe.</a:t>
                </a:r>
              </a:p>
              <a:p>
                <a:r>
                  <a:rPr lang="pt-BR" dirty="0"/>
                  <a:t>As regiões de decisão são separadas por </a:t>
                </a:r>
                <a:r>
                  <a:rPr lang="pt-BR" b="1" i="1" dirty="0"/>
                  <a:t>fronteiras de decisão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corresponde a uma </a:t>
                </a:r>
                <a:r>
                  <a:rPr lang="pt-BR" b="1" i="1" dirty="0"/>
                  <a:t>superfície </a:t>
                </a:r>
                <a:r>
                  <a:rPr lang="pt-BR" dirty="0" smtClean="0"/>
                  <a:t>(também chamada </a:t>
                </a:r>
                <a:r>
                  <a:rPr lang="pt-BR" dirty="0"/>
                  <a:t>de </a:t>
                </a:r>
                <a:r>
                  <a:rPr lang="pt-BR" b="1" i="1" dirty="0" smtClean="0"/>
                  <a:t>superfície </a:t>
                </a:r>
                <a:r>
                  <a:rPr lang="pt-BR" b="1" i="1" dirty="0"/>
                  <a:t>de separação</a:t>
                </a:r>
                <a:r>
                  <a:rPr lang="pt-BR" dirty="0"/>
                  <a:t>)</a:t>
                </a:r>
                <a:r>
                  <a:rPr lang="pt-BR" b="1" i="1" dirty="0"/>
                  <a:t> </a:t>
                </a:r>
                <a:r>
                  <a:rPr lang="pt-BR" dirty="0"/>
                  <a:t>no </a:t>
                </a:r>
                <a:r>
                  <a:rPr lang="pt-BR" b="1" i="1" dirty="0"/>
                  <a:t>espaço de atributos </a:t>
                </a:r>
                <a:r>
                  <a:rPr lang="pt-BR" dirty="0" smtClean="0"/>
                  <a:t>que separe as classes de forma ótima.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8206634" cy="5032375"/>
              </a:xfrm>
              <a:blipFill rotWithShape="0">
                <a:blip r:embed="rId3"/>
                <a:stretch>
                  <a:fillRect l="-1189" t="-1816" r="-2080" b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8763754" y="2808639"/>
            <a:ext cx="3322622" cy="25595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36590" y="5585071"/>
            <a:ext cx="1874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Fronteira de decisão</a:t>
            </a:r>
            <a:endParaRPr lang="pt-BR" sz="1400" dirty="0"/>
          </a:p>
        </p:txBody>
      </p:sp>
      <p:cxnSp>
        <p:nvCxnSpPr>
          <p:cNvPr id="9" name="Curved Connector 8"/>
          <p:cNvCxnSpPr>
            <a:endCxn id="7" idx="0"/>
          </p:cNvCxnSpPr>
          <p:nvPr/>
        </p:nvCxnSpPr>
        <p:spPr>
          <a:xfrm rot="5400000">
            <a:off x="10757110" y="4943863"/>
            <a:ext cx="657723" cy="62469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8028432" y="3191256"/>
            <a:ext cx="822960" cy="3474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61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7588" cy="3045345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As </a:t>
            </a:r>
            <a:r>
              <a:rPr lang="pt-BR" b="1" i="1" dirty="0"/>
              <a:t>superfícies de decisão</a:t>
            </a:r>
            <a:r>
              <a:rPr lang="pt-BR" dirty="0"/>
              <a:t> podem ser </a:t>
            </a:r>
            <a:r>
              <a:rPr lang="pt-BR" b="1" i="1" dirty="0"/>
              <a:t>lineares</a:t>
            </a:r>
            <a:r>
              <a:rPr lang="pt-BR" dirty="0"/>
              <a:t> (e.g., retas e planos) ou </a:t>
            </a:r>
            <a:r>
              <a:rPr lang="pt-BR" b="1" i="1" dirty="0"/>
              <a:t>não-lineares</a:t>
            </a:r>
            <a:r>
              <a:rPr lang="pt-BR" dirty="0"/>
              <a:t> (e.g., círculos).</a:t>
            </a:r>
          </a:p>
          <a:p>
            <a:r>
              <a:rPr lang="pt-BR" dirty="0"/>
              <a:t>As </a:t>
            </a:r>
            <a:r>
              <a:rPr lang="pt-BR" b="1" i="1" dirty="0"/>
              <a:t>superfícies de decisão </a:t>
            </a:r>
            <a:r>
              <a:rPr lang="pt-BR" dirty="0"/>
              <a:t>são definidas por </a:t>
            </a:r>
            <a:r>
              <a:rPr lang="pt-BR" b="1" i="1" dirty="0"/>
              <a:t>funções</a:t>
            </a:r>
            <a:r>
              <a:rPr lang="pt-BR" dirty="0"/>
              <a:t> (lineares ou não) que separam as classes. </a:t>
            </a:r>
          </a:p>
          <a:p>
            <a:r>
              <a:rPr lang="pt-BR" dirty="0"/>
              <a:t>Essas funções são normalmente chamadas de </a:t>
            </a:r>
            <a:r>
              <a:rPr lang="pt-BR" b="1" i="1" dirty="0"/>
              <a:t>funções discriminantes</a:t>
            </a:r>
            <a:r>
              <a:rPr lang="pt-BR" dirty="0"/>
              <a:t>, pois separam as classes.</a:t>
            </a:r>
          </a:p>
          <a:p>
            <a:r>
              <a:rPr lang="pt-BR" dirty="0"/>
              <a:t>As figuras mostram </a:t>
            </a:r>
            <a:r>
              <a:rPr lang="pt-BR" b="1" i="1" dirty="0"/>
              <a:t>regiões de decisão </a:t>
            </a:r>
            <a:r>
              <a:rPr lang="pt-BR" dirty="0"/>
              <a:t>em problemas de classificação </a:t>
            </a:r>
            <a:r>
              <a:rPr lang="pt-BR" b="1" i="1" dirty="0"/>
              <a:t>binária</a:t>
            </a:r>
            <a:r>
              <a:rPr lang="pt-BR" dirty="0"/>
              <a:t> e </a:t>
            </a:r>
            <a:r>
              <a:rPr lang="pt-BR" b="1" i="1" dirty="0"/>
              <a:t>multi-classes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1014411" y="4856687"/>
            <a:ext cx="2578071" cy="1985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3773" r="7252"/>
          <a:stretch/>
        </p:blipFill>
        <p:spPr>
          <a:xfrm>
            <a:off x="9425163" y="4842399"/>
            <a:ext cx="2590625" cy="1981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" t="3260" r="7500" b="1927"/>
          <a:stretch/>
        </p:blipFill>
        <p:spPr>
          <a:xfrm>
            <a:off x="5223462" y="4834394"/>
            <a:ext cx="2570720" cy="19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31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653"/>
            <a:ext cx="10515600" cy="1144303"/>
          </a:xfrm>
        </p:spPr>
        <p:txBody>
          <a:bodyPr/>
          <a:lstStyle/>
          <a:p>
            <a:r>
              <a:rPr lang="pt-BR" dirty="0" smtClean="0"/>
              <a:t>Funções discriminantes lineares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377011"/>
                <a:ext cx="8647386" cy="548098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Em geral, 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pode ser escrita </a:t>
                </a:r>
                <a:r>
                  <a:rPr lang="pt-BR" dirty="0" smtClean="0"/>
                  <a:t>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q</a:t>
                </a:r>
                <a:r>
                  <a:rPr lang="pt-BR" dirty="0" smtClean="0"/>
                  <a:t>ue nada mais é do que uma </a:t>
                </a:r>
                <a:r>
                  <a:rPr lang="pt-BR" b="1" i="1" dirty="0" smtClean="0"/>
                  <a:t>combinação linear dos pesos</a:t>
                </a:r>
                <a:r>
                  <a:rPr lang="pt-BR" dirty="0" smtClean="0"/>
                  <a:t>, assim como nós </a:t>
                </a:r>
                <a:r>
                  <a:rPr lang="pt-BR" dirty="0" smtClean="0"/>
                  <a:t>vimos em regressão </a:t>
                </a:r>
                <a:r>
                  <a:rPr lang="pt-BR" dirty="0" smtClean="0"/>
                  <a:t>linear.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também pode ser vista como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que separa as classes.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pode ser 1 ponto em 1D, uma reta em 2D, um plano em 3D,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(</a:t>
                </a:r>
                <a:r>
                  <a:rPr lang="pt-BR" b="1" i="1" dirty="0" smtClean="0"/>
                  <a:t>bias</a:t>
                </a:r>
                <a:r>
                  <a:rPr lang="pt-BR" dirty="0" smtClean="0"/>
                  <a:t>) dá o deslocamento com relação à origem.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 o restante dos pesos determina a orientação do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ideia aqui é encontrar os pesos da </a:t>
                </a:r>
                <a:r>
                  <a:rPr lang="pt-BR" b="1" i="1" dirty="0" smtClean="0"/>
                  <a:t>função discriminante </a:t>
                </a:r>
                <a:r>
                  <a:rPr lang="pt-BR" dirty="0" smtClean="0"/>
                  <a:t>de tal forma 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OBS.: Como vimos anteriormente, podemos ter também </a:t>
                </a:r>
                <a:r>
                  <a:rPr lang="pt-BR" b="1" i="1" dirty="0" smtClean="0"/>
                  <a:t>funções discriminates não-lineares em relação aos atributos</a:t>
                </a:r>
                <a:r>
                  <a:rPr lang="pt-BR" dirty="0" smtClean="0"/>
                  <a:t>, e.g.,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 smtClean="0"/>
                  <a:t> (eq. de um círculo centrado na </a:t>
                </a:r>
                <a:r>
                  <a:rPr lang="pt-BR" dirty="0" smtClean="0"/>
                  <a:t>origem, onde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377011"/>
                <a:ext cx="8647386" cy="5480989"/>
              </a:xfrm>
              <a:blipFill rotWithShape="0">
                <a:blip r:embed="rId3"/>
                <a:stretch>
                  <a:fillRect l="-846" t="-2336" r="-1339" b="-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9350220" y="1869331"/>
            <a:ext cx="2841780" cy="32637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11540" y="5485591"/>
            <a:ext cx="3385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00" dirty="0" smtClean="0"/>
              <a:t>Indeterminação: empate </a:t>
            </a:r>
            <a:r>
              <a:rPr lang="pt-BR" sz="1400" dirty="0"/>
              <a:t>entre </a:t>
            </a:r>
            <a:r>
              <a:rPr lang="pt-BR" sz="1400" dirty="0" smtClean="0"/>
              <a:t>as classes.</a:t>
            </a:r>
            <a:endParaRPr lang="pt-BR" sz="1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278983" y="5625355"/>
            <a:ext cx="579422" cy="141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</p:spPr>
            <p:txBody>
              <a:bodyPr/>
              <a:lstStyle/>
              <a:p>
                <a:r>
                  <a:rPr lang="pt-BR" dirty="0" smtClean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  <a:blipFill rotWithShape="0">
                <a:blip r:embed="rId2"/>
                <a:stretch>
                  <a:fillRect l="-2202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455395"/>
                <a:ext cx="10970054" cy="235906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Analisem a figura.</a:t>
                </a:r>
              </a:p>
              <a:p>
                <a:r>
                  <a:rPr lang="pt-BR" dirty="0" smtClean="0"/>
                  <a:t>Temos 2 classes, 2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e queremos encontrar uma </a:t>
                </a:r>
                <a:r>
                  <a:rPr lang="pt-BR" b="1" i="1" dirty="0" smtClean="0"/>
                  <a:t>função discriminate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que as separe.</a:t>
                </a:r>
              </a:p>
              <a:p>
                <a:r>
                  <a:rPr lang="pt-BR" dirty="0" smtClean="0"/>
                  <a:t>Qual formato deve ter esta </a:t>
                </a:r>
                <a:r>
                  <a:rPr lang="pt-BR" b="1" i="1" dirty="0" smtClean="0"/>
                  <a:t>função discriminante</a:t>
                </a:r>
                <a:r>
                  <a:rPr lang="pt-BR" dirty="0" smtClean="0"/>
                  <a:t>?</a:t>
                </a:r>
              </a:p>
              <a:p>
                <a:pPr lvl="1"/>
                <a:r>
                  <a:rPr lang="pt-BR" dirty="0" smtClean="0"/>
                  <a:t>O formato mais simples (navalha de Occam) é o de uma reta.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455395"/>
                <a:ext cx="10970054" cy="2359064"/>
              </a:xfrm>
              <a:blipFill rotWithShape="0">
                <a:blip r:embed="rId3"/>
                <a:stretch>
                  <a:fillRect l="-944" t="-4393" r="-444" b="-23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5050802" y="1345320"/>
            <a:ext cx="3579851" cy="3073148"/>
            <a:chOff x="4781484" y="1471556"/>
            <a:chExt cx="3579851" cy="3073148"/>
          </a:xfrm>
        </p:grpSpPr>
        <p:sp>
          <p:nvSpPr>
            <p:cNvPr id="80" name="Oval 79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Isosceles Triangle 80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Oval 81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83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84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Oval 85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Isosceles Triangle 86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Isosceles Triangle 87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Isosceles Triangle 89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Isosceles Triangle 90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Rectangle 98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TextBox 103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113" name="Rectangle 112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ctangle 113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ctangle 114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ctangle 115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ctangle 116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ctangle 117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ctangle 118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ctangle 119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ctangle 120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ctangle 121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Rectangle 123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ctangle 124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Rectangle 125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ctangle 126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Isosceles Triangle 127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Isosceles Triangle 128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Isosceles Triangle 129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Isosceles Triangle 130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Isosceles Triangle 131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Oval 132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631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</p:spPr>
            <p:txBody>
              <a:bodyPr/>
              <a:lstStyle/>
              <a:p>
                <a:r>
                  <a:rPr lang="pt-BR" dirty="0" smtClean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  <a:blipFill rotWithShape="0">
                <a:blip r:embed="rId2"/>
                <a:stretch>
                  <a:fillRect l="-2202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113939"/>
                <a:ext cx="11121572" cy="2700520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Visualmente, traçamos uma reta em uma posição que separe as classes da melhor forma possível.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função discriminante </a:t>
                </a:r>
                <a:r>
                  <a:rPr lang="pt-BR" dirty="0" smtClean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Agora que definimos uma função e sua posição no gráfico, precisamos encontrar 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e as </a:t>
                </a:r>
                <a:r>
                  <a:rPr lang="pt-BR" b="1" i="1" dirty="0" smtClean="0"/>
                  <a:t>regiões de decisão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113939"/>
                <a:ext cx="11121572" cy="2700520"/>
              </a:xfrm>
              <a:blipFill rotWithShape="0">
                <a:blip r:embed="rId3"/>
                <a:stretch>
                  <a:fillRect l="-932" t="-3837" b="-45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934687" y="1084333"/>
            <a:ext cx="3773884" cy="3073148"/>
            <a:chOff x="4781484" y="1471556"/>
            <a:chExt cx="3773884" cy="3073148"/>
          </a:xfrm>
        </p:grpSpPr>
        <p:sp>
          <p:nvSpPr>
            <p:cNvPr id="6" name="Oval 5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/>
                <p:cNvSpPr/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/>
                <p:cNvSpPr/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ctangle 5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ctangle 6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ctangle 6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ctangle 6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ctangle 6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ctangle 6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ctangle 6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ctangle 6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ctangle 6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ctangle 6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reeform 72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098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disciplina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66695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Continuação de </a:t>
            </a:r>
            <a:r>
              <a:rPr lang="pt-BR" b="1" i="1" dirty="0" smtClean="0"/>
              <a:t>T319 </a:t>
            </a:r>
            <a:r>
              <a:rPr lang="pt-BR" b="1" i="1" dirty="0"/>
              <a:t>- Introdução ao Aprendizado de Máquina </a:t>
            </a:r>
            <a:r>
              <a:rPr lang="pt-BR" b="1" i="1" dirty="0" smtClean="0"/>
              <a:t>I</a:t>
            </a:r>
            <a:r>
              <a:rPr lang="pt-BR" dirty="0" smtClean="0"/>
              <a:t>.</a:t>
            </a:r>
          </a:p>
          <a:p>
            <a:r>
              <a:rPr lang="pt-BR" b="1" i="1" dirty="0" smtClean="0"/>
              <a:t>Curso introdutório</a:t>
            </a:r>
            <a:r>
              <a:rPr lang="pt-BR" dirty="0" smtClean="0"/>
              <a:t> onde veremos os conceitos básicos de funcionamento dos seguintes algoritmos de </a:t>
            </a:r>
            <a:r>
              <a:rPr lang="pt-BR" b="1" i="1" dirty="0" smtClean="0"/>
              <a:t>machine </a:t>
            </a:r>
            <a:r>
              <a:rPr lang="pt-BR" b="1" i="1" dirty="0"/>
              <a:t>learning</a:t>
            </a:r>
            <a:r>
              <a:rPr lang="pt-BR" dirty="0"/>
              <a:t> </a:t>
            </a:r>
            <a:r>
              <a:rPr lang="pt-BR" dirty="0" smtClean="0"/>
              <a:t>(ML):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Regressão Softmax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Redes 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Clustering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k</a:t>
            </a:r>
            <a:r>
              <a:rPr lang="pt-BR" dirty="0" smtClean="0"/>
              <a:t>-Means</a:t>
            </a:r>
          </a:p>
          <a:p>
            <a:r>
              <a:rPr lang="pt-BR" dirty="0" smtClean="0"/>
              <a:t>O curso terá sempre uma parte </a:t>
            </a:r>
            <a:r>
              <a:rPr lang="pt-BR" b="1" i="1" dirty="0" smtClean="0"/>
              <a:t>expositiva</a:t>
            </a:r>
            <a:r>
              <a:rPr lang="pt-BR" dirty="0" smtClean="0"/>
              <a:t> e outra </a:t>
            </a:r>
            <a:r>
              <a:rPr lang="pt-BR" b="1" i="1" dirty="0" smtClean="0"/>
              <a:t>prática</a:t>
            </a:r>
            <a:r>
              <a:rPr lang="pt-BR" dirty="0" smtClean="0"/>
              <a:t> para fixação dos conceitos introduzidos.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 Quizzes e exercícios envolvendo o uso dos algoritmos discutidos.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  <a:blipFill rotWithShape="0">
                <a:blip r:embed="rId3"/>
                <a:stretch>
                  <a:fillRect l="-2166" t="-13303" b="-20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323043"/>
                <a:ext cx="10970053" cy="248195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Temos 3 incógnitas e 3 equações: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/2</a:t>
                </a:r>
              </a:p>
              <a:p>
                <a:r>
                  <a:rPr lang="pt-BR" dirty="0" smtClean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/>
                  <a:t>, então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323043"/>
                <a:ext cx="10970053" cy="2481955"/>
              </a:xfrm>
              <a:blipFill rotWithShape="0">
                <a:blip r:embed="rId4"/>
                <a:stretch>
                  <a:fillRect l="-944" t="-54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7416584" y="6452761"/>
            <a:ext cx="4746651" cy="31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dirty="0" smtClean="0">
                <a:hlinkClick r:id="rId5"/>
              </a:rPr>
              <a:t>Exemplo: encontrando_pesos_da_função_discriminante.ipynb</a:t>
            </a:r>
            <a:endParaRPr lang="pt-BR" sz="1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4862110" y="1249895"/>
            <a:ext cx="4154411" cy="3073148"/>
            <a:chOff x="4781484" y="1471556"/>
            <a:chExt cx="4154411" cy="3073148"/>
          </a:xfrm>
        </p:grpSpPr>
        <p:sp>
          <p:nvSpPr>
            <p:cNvPr id="193" name="Oval 192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Isosceles Triangle 193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Oval 194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195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Oval 196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Oval 197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198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Isosceles Triangle 202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Isosceles Triangle 205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Rectangle 206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Rectangle 209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225" name="Rectangle 224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ctangle 225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ctangle 226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ctangle 227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ctangle 228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ctangle 229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ctangle 230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ctangle 231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ctangle 232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ctangle 233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ctangle 234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ctangle 235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ctangle 236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ctangle 237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ctangle 238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Isosceles Triangle 239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Isosceles Triangle 240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Isosceles Triangle 242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Oval 244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Freeform 246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543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#1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16866" y="1705666"/>
            <a:ext cx="3738422" cy="2613547"/>
            <a:chOff x="4316866" y="1705666"/>
            <a:chExt cx="3738422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5543230" y="1767152"/>
              <a:ext cx="217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c</a:t>
              </a:r>
              <a:r>
                <a:rPr lang="pt-BR" sz="1400" dirty="0" smtClean="0"/>
                <a:t>lassificação não-linear</a:t>
              </a:r>
            </a:p>
            <a:p>
              <a:pPr algn="ctr"/>
              <a:r>
                <a:rPr lang="pt-BR" sz="1400" dirty="0" smtClean="0"/>
                <a:t>(com relação aos atributos)</a:t>
              </a:r>
              <a:endParaRPr lang="pt-BR" sz="14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095" y="1705666"/>
            <a:ext cx="3740834" cy="2602233"/>
            <a:chOff x="545095" y="1705666"/>
            <a:chExt cx="3740834" cy="26022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38795" y="209456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26095" y="410366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556622" y="363591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80851" y="24542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7578" y="2295525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483239" y="336178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785444" y="343906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2005592" y="362732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806729" y="375227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642072" y="310868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947587" y="317737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33251" y="260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47501" y="26892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666576" y="29283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019007" y="250400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71938" y="22891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185095" y="27632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885651" y="27590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2358353" y="1862348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</a:t>
              </a:r>
              <a:r>
                <a:rPr lang="pt-BR" sz="1400" dirty="0" smtClean="0"/>
                <a:t>lassificação linear</a:t>
              </a:r>
              <a:endParaRPr lang="pt-BR" sz="14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39181" y="1705666"/>
            <a:ext cx="3819432" cy="2613547"/>
            <a:chOff x="7939181" y="1705666"/>
            <a:chExt cx="3743199" cy="2570483"/>
          </a:xfrm>
        </p:grpSpPr>
        <p:grpSp>
          <p:nvGrpSpPr>
            <p:cNvPr id="49" name="Group 48"/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/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/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9780977" y="1859869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</a:t>
              </a:r>
              <a:r>
                <a:rPr lang="pt-BR" sz="1400" dirty="0" smtClean="0"/>
                <a:t>lassificação linear</a:t>
              </a:r>
              <a:endParaRPr lang="pt-BR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630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85525" y="1463116"/>
            <a:ext cx="3740834" cy="3838933"/>
            <a:chOff x="3985525" y="1463116"/>
            <a:chExt cx="3740834" cy="38389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 smtClean="0"/>
                    <a:t>Superfície </a:t>
                  </a:r>
                  <a:r>
                    <a:rPr lang="pt-BR" b="0" dirty="0" smtClean="0"/>
                    <a:t>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endCxn id="28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48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86453" y="1664905"/>
            <a:ext cx="4154411" cy="3073148"/>
            <a:chOff x="4781484" y="1471556"/>
            <a:chExt cx="4154411" cy="3073148"/>
          </a:xfrm>
        </p:grpSpPr>
        <p:sp>
          <p:nvSpPr>
            <p:cNvPr id="5" name="Oval 4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58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0019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</a:t>
            </a:r>
            <a:r>
              <a:rPr lang="pt-BR" dirty="0"/>
              <a:t>do </a:t>
            </a:r>
            <a:r>
              <a:rPr lang="pt-BR" dirty="0" smtClean="0"/>
              <a:t>curso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O objetivo principal do curso é apresentar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os conceitos fundamentais da teoria do aprendizado de máquina.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conjunto de </a:t>
            </a:r>
            <a:r>
              <a:rPr lang="pt-BR" dirty="0" smtClean="0"/>
              <a:t>ferramentas (ou seja, algoritmos) de </a:t>
            </a:r>
            <a:r>
              <a:rPr lang="pt-BR" dirty="0"/>
              <a:t>aprendizado de </a:t>
            </a:r>
            <a:r>
              <a:rPr lang="pt-BR" dirty="0" smtClean="0"/>
              <a:t>máquina para solução de problemas.</a:t>
            </a:r>
            <a:endParaRPr lang="pt-BR" dirty="0"/>
          </a:p>
          <a:p>
            <a:r>
              <a:rPr lang="pt-BR" dirty="0" smtClean="0"/>
              <a:t>Ao </a:t>
            </a:r>
            <a:r>
              <a:rPr lang="pt-BR" dirty="0"/>
              <a:t>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</a:t>
            </a:r>
            <a:r>
              <a:rPr lang="pt-BR" dirty="0" smtClean="0"/>
              <a:t>de </a:t>
            </a:r>
            <a:r>
              <a:rPr lang="pt-BR" dirty="0"/>
              <a:t>ML para a resolução de </a:t>
            </a:r>
            <a:r>
              <a:rPr lang="pt-BR" dirty="0" smtClean="0"/>
              <a:t>problemas.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Analisar e entender novos algoritmos </a:t>
            </a:r>
            <a:r>
              <a:rPr lang="pt-BR" dirty="0" smtClean="0"/>
              <a:t>de </a:t>
            </a:r>
            <a:r>
              <a:rPr lang="pt-BR" dirty="0"/>
              <a:t>ML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Criar projetos que envolvam ML.</a:t>
            </a:r>
            <a:endParaRPr lang="pt-BR" dirty="0"/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="" xmlns:a16="http://schemas.microsoft.com/office/drawing/2014/main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Critérios de Avaliação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006"/>
            <a:ext cx="8001000" cy="5343994"/>
          </a:xfrm>
        </p:spPr>
        <p:txBody>
          <a:bodyPr>
            <a:normAutofit/>
          </a:bodyPr>
          <a:lstStyle/>
          <a:p>
            <a:r>
              <a:rPr lang="pt-BR" dirty="0" smtClean="0"/>
              <a:t>2 trabalhos com peso de 85%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Envolvendo questões teóricas e/ou práticas.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smtClean="0">
                <a:solidFill>
                  <a:srgbClr val="00B050"/>
                </a:solidFill>
              </a:rPr>
              <a:t>Uma parte de cada trabalho será feita presencialmente</a:t>
            </a:r>
            <a:r>
              <a:rPr lang="pt-BR" dirty="0" smtClean="0"/>
              <a:t>.</a:t>
            </a:r>
          </a:p>
          <a:p>
            <a:r>
              <a:rPr lang="pt-BR" dirty="0" smtClean="0"/>
              <a:t>2 conjuntos de exercícios (quizzes e laboratórios) com peso de 15%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 sempre ser entregues até a próxima aula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Podem ser resolvidos em grupo, mas entregas devem ser individuais.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Exercícios serão atribuídos </a:t>
            </a:r>
            <a:r>
              <a:rPr lang="pt-BR" dirty="0" smtClean="0"/>
              <a:t>através </a:t>
            </a:r>
            <a:r>
              <a:rPr lang="pt-BR" dirty="0"/>
              <a:t>de tarefas do MS Teams</a:t>
            </a:r>
            <a:r>
              <a:rPr lang="pt-BR" dirty="0" smtClean="0"/>
              <a:t>.</a:t>
            </a:r>
          </a:p>
          <a:p>
            <a:r>
              <a:rPr lang="pt-BR" b="1" dirty="0" smtClean="0"/>
              <a:t>Frequência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Gerada automaticamente pelo Teams.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Por </a:t>
            </a:r>
            <a:r>
              <a:rPr lang="pt-BR" dirty="0"/>
              <a:t>favor, acompanhem </a:t>
            </a:r>
            <a:r>
              <a:rPr lang="pt-BR" dirty="0" smtClean="0"/>
              <a:t>a frequência no </a:t>
            </a:r>
            <a:r>
              <a:rPr lang="pt-BR" dirty="0"/>
              <a:t>portal.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950" y="889403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8822" y="3016815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5075330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1975" y="76200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42175"/>
              </p:ext>
            </p:extLst>
          </p:nvPr>
        </p:nvGraphicFramePr>
        <p:xfrm>
          <a:off x="838200" y="1558925"/>
          <a:ext cx="11049001" cy="4874395"/>
        </p:xfrm>
        <a:graphic>
          <a:graphicData uri="http://schemas.openxmlformats.org/drawingml/2006/table">
            <a:tbl>
              <a:tblPr/>
              <a:tblGrid>
                <a:gridCol w="967543"/>
                <a:gridCol w="1252623"/>
                <a:gridCol w="1028015"/>
                <a:gridCol w="1485744"/>
                <a:gridCol w="6315076"/>
              </a:tblGrid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Aula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Data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 smtClean="0">
                          <a:effectLst/>
                        </a:rPr>
                        <a:t>Dia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 smtClean="0">
                          <a:effectLst/>
                        </a:rPr>
                        <a:t>Horário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 smtClean="0">
                          <a:effectLst/>
                        </a:rPr>
                        <a:t>Atividade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30/7/2022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>
                          <a:effectLst/>
                        </a:rPr>
                        <a:t>Sábado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>
                          <a:effectLst/>
                        </a:rPr>
                        <a:t>08:00 às 09:40</a:t>
                      </a: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6/8/2022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 smtClean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13/8/2022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4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20/8/2022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1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27/8/2022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3/9/2022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7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10/9/2022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8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17/9/2022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  <a:effectLst/>
                        </a:rPr>
                        <a:t>I (</a:t>
                      </a:r>
                      <a:r>
                        <a:rPr lang="en-US" sz="1400" b="1" dirty="0" err="1" smtClean="0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 smtClean="0">
                          <a:solidFill>
                            <a:srgbClr val="00B050"/>
                          </a:solidFill>
                          <a:effectLst/>
                        </a:rPr>
                        <a:t> I – Parte I)</a:t>
                      </a:r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9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24/9/2022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1/10/2022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11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8/10/2022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15/10/2022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13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22/10/2022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14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29/10/2022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15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5/11/2022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16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12/11/2022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  <a:effectLst/>
                        </a:rPr>
                        <a:t>II (</a:t>
                      </a:r>
                      <a:r>
                        <a:rPr lang="en-US" sz="1400" b="1" dirty="0" err="1" smtClean="0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 smtClean="0">
                          <a:solidFill>
                            <a:srgbClr val="00B050"/>
                          </a:solidFill>
                          <a:effectLst/>
                        </a:rPr>
                        <a:t> II – Parte I)</a:t>
                      </a:r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17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19/11/2022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pt-BR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18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26/11/2022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19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3/12/2022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20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10/12/2022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4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126492" cy="520908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 smtClean="0"/>
              <a:t>[</a:t>
            </a:r>
            <a:r>
              <a:rPr lang="pt-BR" dirty="0"/>
              <a:t>1</a:t>
            </a:r>
            <a:r>
              <a:rPr lang="pt-BR" dirty="0" smtClean="0"/>
              <a:t>] </a:t>
            </a:r>
            <a:r>
              <a:rPr lang="pt-BR" dirty="0"/>
              <a:t>Stuart Russell and Peter Norvig, “</a:t>
            </a:r>
            <a:r>
              <a:rPr lang="pt-BR" i="1" dirty="0"/>
              <a:t>Artificial Intelligence: A Modern Approach</a:t>
            </a:r>
            <a:r>
              <a:rPr lang="pt-BR" dirty="0"/>
              <a:t>,” Prentice Hall Series in Artificial Intelligence, 3rd ed., 2015.</a:t>
            </a:r>
          </a:p>
          <a:p>
            <a:pPr marL="0" indent="0">
              <a:buNone/>
            </a:pPr>
            <a:r>
              <a:rPr lang="pt-BR" dirty="0" smtClean="0"/>
              <a:t>[2] </a:t>
            </a:r>
            <a:r>
              <a:rPr lang="pt-BR" dirty="0"/>
              <a:t>Aurélien Géron, “</a:t>
            </a:r>
            <a:r>
              <a:rPr lang="pt-BR" i="1" dirty="0"/>
              <a:t>Hands-On Machine Learning with Scikit-Learn and TensorFlow: Concepts, Tools, and Techniques to Build Intelligent Systems</a:t>
            </a:r>
            <a:r>
              <a:rPr lang="pt-BR" dirty="0"/>
              <a:t>”, 1st ed., O'Reilly Media, 2017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[3] </a:t>
            </a:r>
            <a:r>
              <a:rPr lang="pt-BR" dirty="0"/>
              <a:t>Joseph Misiti, “</a:t>
            </a:r>
            <a:r>
              <a:rPr lang="pt-BR" i="1" dirty="0"/>
              <a:t>Awesome Machine-Learning</a:t>
            </a:r>
            <a:r>
              <a:rPr lang="pt-BR" dirty="0"/>
              <a:t>,” on-line data base with several free and/or open-source books (</a:t>
            </a:r>
            <a:r>
              <a:rPr lang="pt-BR" dirty="0">
                <a:hlinkClick r:id="rId3"/>
              </a:rPr>
              <a:t>https://github.com/josephmisiti/awesome-machine-learning</a:t>
            </a:r>
            <a:r>
              <a:rPr lang="pt-BR" dirty="0" smtClean="0"/>
              <a:t>).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[4] </a:t>
            </a:r>
            <a:r>
              <a:rPr lang="pt-BR" dirty="0"/>
              <a:t>Andriy Burkov, “</a:t>
            </a:r>
            <a:r>
              <a:rPr lang="pt-BR" i="1" dirty="0"/>
              <a:t>The Hundred-Page Machine-Learning Book</a:t>
            </a:r>
            <a:r>
              <a:rPr lang="pt-BR" dirty="0"/>
              <a:t>,” Andriy Burkov 2019.  </a:t>
            </a:r>
          </a:p>
          <a:p>
            <a:pPr marL="0" indent="0">
              <a:buNone/>
            </a:pPr>
            <a:r>
              <a:rPr lang="pt-BR" dirty="0" smtClean="0"/>
              <a:t>[5] </a:t>
            </a:r>
            <a:r>
              <a:rPr lang="pt-BR" dirty="0"/>
              <a:t>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 dirty="0" smtClean="0"/>
              <a:t>[6] </a:t>
            </a:r>
            <a:r>
              <a:rPr lang="pt-BR" dirty="0"/>
              <a:t>S. Haykin, “</a:t>
            </a:r>
            <a:r>
              <a:rPr lang="pt-BR" i="1" dirty="0"/>
              <a:t>Neural Networks and Learning Machines</a:t>
            </a:r>
            <a:r>
              <a:rPr lang="pt-BR" dirty="0"/>
              <a:t>,” Prentice Hall, 3ª ed., 2008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[</a:t>
            </a:r>
            <a:r>
              <a:rPr lang="pt-BR" dirty="0"/>
              <a:t>7</a:t>
            </a:r>
            <a:r>
              <a:rPr lang="pt-BR" dirty="0" smtClean="0"/>
              <a:t>] Coleção de livros: </a:t>
            </a:r>
            <a:r>
              <a:rPr lang="pt-BR" dirty="0" smtClean="0">
                <a:hlinkClick r:id="rId4"/>
              </a:rPr>
              <a:t>https</a:t>
            </a:r>
            <a:r>
              <a:rPr lang="pt-BR" dirty="0">
                <a:hlinkClick r:id="rId4"/>
              </a:rPr>
              <a:t>://</a:t>
            </a:r>
            <a:r>
              <a:rPr lang="pt-BR" dirty="0" smtClean="0">
                <a:hlinkClick r:id="rId4"/>
              </a:rPr>
              <a:t>drive.google.com/drive/folders/1IyIIMu1w6POBhrVnw11yqXXy6BjC439j?usp=sharing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95496" cy="5032376"/>
          </a:xfrm>
        </p:spPr>
        <p:txBody>
          <a:bodyPr/>
          <a:lstStyle/>
          <a:p>
            <a:r>
              <a:rPr lang="en-US" dirty="0" err="1" smtClean="0"/>
              <a:t>Entregas</a:t>
            </a:r>
            <a:r>
              <a:rPr lang="en-US" dirty="0" smtClean="0"/>
              <a:t> de </a:t>
            </a:r>
            <a:r>
              <a:rPr lang="en-US" dirty="0" err="1" smtClean="0"/>
              <a:t>exercícios</a:t>
            </a:r>
            <a:r>
              <a:rPr lang="en-US" dirty="0" smtClean="0"/>
              <a:t> (</a:t>
            </a:r>
            <a:r>
              <a:rPr lang="en-US" dirty="0" err="1" smtClean="0"/>
              <a:t>laboratórios</a:t>
            </a:r>
            <a:r>
              <a:rPr lang="en-US" dirty="0" smtClean="0"/>
              <a:t> e quizzes)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feitas</a:t>
            </a:r>
            <a:r>
              <a:rPr lang="en-US" dirty="0" smtClean="0"/>
              <a:t> no MS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 smtClean="0"/>
              <a:t>datas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horários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entrega</a:t>
            </a:r>
            <a:r>
              <a:rPr lang="en-US" dirty="0" smtClean="0"/>
              <a:t>.</a:t>
            </a:r>
          </a:p>
          <a:p>
            <a:r>
              <a:rPr lang="pt-BR" dirty="0" smtClean="0"/>
              <a:t>Todo material do curso será disponibilizado no MS Teams e no GitHub: </a:t>
            </a:r>
            <a:endParaRPr lang="pt-BR" dirty="0"/>
          </a:p>
          <a:p>
            <a:pPr lvl="1"/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github.com/zz4fap/t320_aprendizado_de_maquina</a:t>
            </a:r>
            <a:endParaRPr lang="pt-BR" dirty="0" smtClean="0"/>
          </a:p>
          <a:p>
            <a:r>
              <a:rPr lang="pt-BR" dirty="0" smtClean="0"/>
              <a:t>Horários de Atendimento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Professor: </a:t>
            </a:r>
            <a:r>
              <a:rPr lang="pt-BR" dirty="0" smtClean="0"/>
              <a:t>quintas</a:t>
            </a:r>
            <a:r>
              <a:rPr lang="pt-BR" dirty="0" smtClean="0"/>
              <a:t>-feiras </a:t>
            </a:r>
            <a:r>
              <a:rPr lang="pt-BR" dirty="0" smtClean="0"/>
              <a:t>das </a:t>
            </a:r>
            <a:r>
              <a:rPr lang="pt-BR" dirty="0" smtClean="0"/>
              <a:t>18</a:t>
            </a:r>
            <a:r>
              <a:rPr lang="pt-BR" dirty="0" smtClean="0"/>
              <a:t>:00 </a:t>
            </a:r>
            <a:r>
              <a:rPr lang="pt-BR" dirty="0" smtClean="0"/>
              <a:t>às </a:t>
            </a:r>
            <a:r>
              <a:rPr lang="pt-BR" dirty="0" smtClean="0"/>
              <a:t>19</a:t>
            </a:r>
            <a:r>
              <a:rPr lang="pt-BR" dirty="0" smtClean="0"/>
              <a:t>:00 </a:t>
            </a:r>
            <a:r>
              <a:rPr lang="pt-BR" dirty="0" smtClean="0"/>
              <a:t>e sextas-feiras das </a:t>
            </a:r>
            <a:r>
              <a:rPr lang="pt-BR" dirty="0" smtClean="0"/>
              <a:t>16:00 </a:t>
            </a:r>
            <a:r>
              <a:rPr lang="pt-BR" dirty="0" smtClean="0"/>
              <a:t>às </a:t>
            </a:r>
            <a:r>
              <a:rPr lang="pt-BR" dirty="0" smtClean="0"/>
              <a:t>17:00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Monitor (</a:t>
            </a:r>
            <a:r>
              <a:rPr lang="pt-BR" dirty="0" err="1" smtClean="0"/>
              <a:t>Maycol</a:t>
            </a:r>
            <a:r>
              <a:rPr lang="pt-BR" dirty="0" smtClean="0"/>
              <a:t> teles</a:t>
            </a:r>
            <a:r>
              <a:rPr lang="pt-BR" dirty="0"/>
              <a:t>: </a:t>
            </a:r>
            <a:r>
              <a:rPr lang="pt-BR" b="1" dirty="0"/>
              <a:t>maycol.teles@ges.inatel.br</a:t>
            </a:r>
            <a:r>
              <a:rPr lang="pt-BR" dirty="0"/>
              <a:t>): </a:t>
            </a:r>
            <a:r>
              <a:rPr lang="pt-BR" dirty="0" smtClean="0"/>
              <a:t>quartas-feiras das 18:30 às 19:30.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Atendimento remoto via MS Teams.</a:t>
            </a:r>
          </a:p>
        </p:txBody>
      </p:sp>
    </p:spTree>
    <p:extLst>
      <p:ext uri="{BB962C8B-B14F-4D97-AF65-F5344CB8AC3E}">
        <p14:creationId xmlns:p14="http://schemas.microsoft.com/office/powerpoint/2010/main" val="8490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Classificação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Tarefa (ou problema) de aprendizado supervisionado.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As saídas esperadas são conhecidas.</a:t>
                </a:r>
              </a:p>
              <a:p>
                <a:r>
                  <a:rPr lang="pt-BR" dirty="0" smtClean="0"/>
                  <a:t>Envolve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</a:t>
                </a:r>
                <a:r>
                  <a:rPr lang="pt-BR" dirty="0" smtClean="0"/>
                  <a:t>mapeie </a:t>
                </a:r>
                <a:r>
                  <a:rPr lang="pt-BR" dirty="0"/>
                  <a:t>os atributos de entrada </a:t>
                </a:r>
                <a:r>
                  <a:rPr lang="pt-BR" dirty="0"/>
                  <a:t>em </a:t>
                </a:r>
                <a:r>
                  <a:rPr lang="pt-BR" b="1" i="1" dirty="0" smtClean="0"/>
                  <a:t>valores </a:t>
                </a:r>
                <a:r>
                  <a:rPr lang="pt-BR" b="1" i="1" dirty="0"/>
                  <a:t>discretos</a:t>
                </a:r>
                <a:r>
                  <a:rPr lang="pt-BR" dirty="0"/>
                  <a:t>, </a:t>
                </a:r>
                <a:r>
                  <a:rPr lang="pt-BR" dirty="0"/>
                  <a:t>ou seja, em classes.</a:t>
                </a:r>
                <a:endParaRPr lang="en-US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3" t="33761" r="47008" b="10621"/>
          <a:stretch/>
        </p:blipFill>
        <p:spPr bwMode="auto">
          <a:xfrm>
            <a:off x="7031891" y="3774326"/>
            <a:ext cx="2549237" cy="253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7" t="33424" r="5087" b="12524"/>
          <a:stretch/>
        </p:blipFill>
        <p:spPr bwMode="auto">
          <a:xfrm>
            <a:off x="1671781" y="3763638"/>
            <a:ext cx="2538080" cy="246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1671781" y="6229747"/>
                <a:ext cx="2538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i="1" dirty="0" err="1" smtClean="0"/>
                  <a:t>aproxima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os</a:t>
                </a:r>
                <a:r>
                  <a:rPr lang="en-US" dirty="0" smtClean="0"/>
                  <a:t> dados.</a:t>
                </a:r>
                <a:endParaRPr lang="en-US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781" y="6229747"/>
                <a:ext cx="253808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19" t="-9836" r="-19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7031891" y="6311900"/>
                <a:ext cx="2549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i="1" dirty="0" smtClean="0"/>
                  <a:t>separa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os</a:t>
                </a:r>
                <a:r>
                  <a:rPr lang="en-US" dirty="0" smtClean="0"/>
                  <a:t> dados.</a:t>
                </a:r>
                <a:endParaRPr lang="en-US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891" y="6311900"/>
                <a:ext cx="2549237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7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para tarefas de classificação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734961"/>
            <a:ext cx="10515600" cy="2009871"/>
          </a:xfrm>
        </p:spPr>
        <p:txBody>
          <a:bodyPr/>
          <a:lstStyle/>
          <a:p>
            <a:r>
              <a:rPr lang="pt-BR" dirty="0"/>
              <a:t>Classificação de </a:t>
            </a:r>
            <a:r>
              <a:rPr lang="pt-BR" dirty="0" err="1"/>
              <a:t>emails</a:t>
            </a:r>
            <a:r>
              <a:rPr lang="pt-BR" dirty="0"/>
              <a:t> entre SPAM e HAM (legítimo).</a:t>
            </a:r>
          </a:p>
          <a:p>
            <a:r>
              <a:rPr lang="pt-BR" dirty="0"/>
              <a:t>Classificação de objetos.</a:t>
            </a:r>
          </a:p>
          <a:p>
            <a:r>
              <a:rPr lang="pt-BR" dirty="0"/>
              <a:t>Detecção ou classificação de símbolos.</a:t>
            </a:r>
          </a:p>
          <a:p>
            <a:r>
              <a:rPr lang="pt-BR" dirty="0"/>
              <a:t>Classificação de modulações (QPSK, AM, FM, etc</a:t>
            </a:r>
            <a:r>
              <a:rPr lang="pt-BR" dirty="0" smtClean="0"/>
              <a:t>.)</a:t>
            </a:r>
            <a:r>
              <a:rPr lang="en-US" dirty="0" smtClean="0"/>
              <a:t>.</a:t>
            </a:r>
            <a:endParaRPr lang="pt-BR" dirty="0"/>
          </a:p>
        </p:txBody>
      </p:sp>
      <p:pic>
        <p:nvPicPr>
          <p:cNvPr id="4" name="Picture 5" descr="Image result for supervised learning">
            <a:extLst>
              <a:ext uri="{FF2B5EF4-FFF2-40B4-BE49-F238E27FC236}">
                <a16:creationId xmlns="" xmlns:a16="http://schemas.microsoft.com/office/drawing/2014/main" id="{2520F4EA-1E3E-4F3B-97C0-DF47861D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12" y="2332180"/>
            <a:ext cx="4096017" cy="1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 rotWithShape="1">
          <a:blip r:embed="rId4"/>
          <a:srcRect l="6494" t="4277" r="8205" b="4390"/>
          <a:stretch/>
        </p:blipFill>
        <p:spPr>
          <a:xfrm>
            <a:off x="8379518" y="1306960"/>
            <a:ext cx="3611553" cy="3360751"/>
          </a:xfrm>
          <a:prstGeom prst="rect">
            <a:avLst/>
          </a:prstGeom>
        </p:spPr>
      </p:pic>
      <p:pic>
        <p:nvPicPr>
          <p:cNvPr id="6" name="Picture 2" descr="Measure Classification Performance: New in Wolfram Languag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89" y="1690688"/>
            <a:ext cx="2879696" cy="2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74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6894</TotalTime>
  <Words>1492</Words>
  <Application>Microsoft Office PowerPoint</Application>
  <PresentationFormat>Widescreen</PresentationFormat>
  <Paragraphs>326</Paragraphs>
  <Slides>25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Critérios de Avaliação</vt:lpstr>
      <vt:lpstr>Cronograma</vt:lpstr>
      <vt:lpstr>Referências</vt:lpstr>
      <vt:lpstr>Avisos</vt:lpstr>
      <vt:lpstr>Classificação</vt:lpstr>
      <vt:lpstr>Motivação para tarefas de classificação</vt:lpstr>
      <vt:lpstr>Apresentação do PowerPoint</vt:lpstr>
      <vt:lpstr>Definição do problema de classificação</vt:lpstr>
      <vt:lpstr>Representação da saída desejada</vt:lpstr>
      <vt:lpstr>Representação da saída desejada</vt:lpstr>
      <vt:lpstr>Representação da saída desejada</vt:lpstr>
      <vt:lpstr>Fronteiras de decisão de um classificador</vt:lpstr>
      <vt:lpstr>Fronteiras de decisão de um classificador</vt:lpstr>
      <vt:lpstr>Funções discriminantes lineares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Tarefas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1702</cp:revision>
  <dcterms:created xsi:type="dcterms:W3CDTF">2020-01-20T13:50:05Z</dcterms:created>
  <dcterms:modified xsi:type="dcterms:W3CDTF">2022-07-30T02:08:47Z</dcterms:modified>
</cp:coreProperties>
</file>