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24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área sob a curva ROC é uma medida da qualidade do classificador.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ClassificationMetrics.ipynb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53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</a:t>
            </a:r>
            <a:r>
              <a:rPr lang="pt-BR" sz="1200" b="1" dirty="0" smtClean="0"/>
              <a:t>#5:</a:t>
            </a:r>
            <a:r>
              <a:rPr lang="pt-BR" sz="1200" dirty="0" smtClean="0"/>
              <a:t> </a:t>
            </a:r>
            <a:r>
              <a:rPr lang="pt-BR" sz="1200" dirty="0" smtClean="0"/>
              <a:t>https://</a:t>
            </a:r>
            <a:r>
              <a:rPr lang="pt-BR" sz="1200" dirty="0" smtClean="0"/>
              <a:t>mybinder.org/v2/gh/zz4fap/t320_aprendizado_de_maquina/main?filepath=labs%2FLaboratorio5.ipynb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%2F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</a:t>
            </a:r>
            <a:r>
              <a:rPr lang="pt-BR" b="1" i="1" dirty="0" smtClean="0"/>
              <a:t>Parte V</a:t>
            </a:r>
            <a:r>
              <a:rPr lang="pt-BR" b="1" i="1" dirty="0" smtClean="0"/>
              <a:t>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0182"/>
                <a:ext cx="11129211" cy="55478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Observações importantes </a:t>
                </a:r>
                <a:r>
                  <a:rPr lang="pt-BR" b="1" dirty="0"/>
                  <a:t>quanto a matriz de </a:t>
                </a:r>
                <a:r>
                  <a:rPr lang="pt-BR" b="1" dirty="0" smtClean="0"/>
                  <a:t>confusão (continuação)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pode ser </a:t>
                </a:r>
                <a:r>
                  <a:rPr lang="pt-BR" dirty="0" smtClean="0"/>
                  <a:t>entendida como </a:t>
                </a:r>
                <a:r>
                  <a:rPr lang="pt-BR" dirty="0"/>
                  <a:t>uma medida da qualidade de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, </a:t>
                </a:r>
                <a:r>
                  <a:rPr lang="pt-BR" dirty="0"/>
                  <a:t>enquanto a </a:t>
                </a:r>
                <a:r>
                  <a:rPr lang="pt-BR" b="1" i="1" dirty="0"/>
                  <a:t>sensibilidade</a:t>
                </a:r>
                <a:r>
                  <a:rPr lang="pt-BR" dirty="0"/>
                  <a:t>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dá uma noção de sua </a:t>
                </a:r>
                <a:r>
                  <a:rPr lang="pt-BR" dirty="0" smtClean="0"/>
                  <a:t>completude (perfeição).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 </a:t>
                </a:r>
                <a:r>
                  <a:rPr lang="pt-BR" dirty="0"/>
                  <a:t>valor de </a:t>
                </a:r>
                <a:r>
                  <a:rPr lang="pt-BR" b="1" i="1" dirty="0"/>
                  <a:t>precisão</a:t>
                </a:r>
                <a:r>
                  <a:rPr lang="pt-BR" dirty="0"/>
                  <a:t> </a:t>
                </a:r>
                <a:r>
                  <a:rPr lang="pt-BR" dirty="0" smtClean="0"/>
                  <a:t>= 1 significa </a:t>
                </a:r>
                <a:r>
                  <a:rPr lang="pt-BR" dirty="0"/>
                  <a:t>que, para uma determinada classe, cada </a:t>
                </a:r>
                <a:r>
                  <a:rPr lang="pt-BR" dirty="0" smtClean="0"/>
                  <a:t>exemplo classificado </a:t>
                </a:r>
                <a:r>
                  <a:rPr lang="pt-BR" dirty="0"/>
                  <a:t>como sendo pertencente a esta classe realmente pertence </a:t>
                </a:r>
                <a:r>
                  <a:rPr lang="pt-BR" dirty="0" smtClean="0"/>
                  <a:t>a ela, ou seja, o número de </a:t>
                </a:r>
                <a:r>
                  <a:rPr lang="pt-BR" b="1" i="1" dirty="0" smtClean="0"/>
                  <a:t>falsos positivos </a:t>
                </a:r>
                <a:r>
                  <a:rPr lang="pt-BR" dirty="0" smtClean="0"/>
                  <a:t>é igual a 0. </a:t>
                </a:r>
                <a:r>
                  <a:rPr lang="pt-BR" dirty="0"/>
                  <a:t>Entretanto, </a:t>
                </a:r>
                <a:r>
                  <a:rPr lang="pt-BR" dirty="0" smtClean="0"/>
                  <a:t>essa métrica não </a:t>
                </a:r>
                <a:r>
                  <a:rPr lang="pt-BR" dirty="0"/>
                  <a:t>dá informações a respeito de </a:t>
                </a:r>
                <a:r>
                  <a:rPr lang="pt-BR" dirty="0" smtClean="0"/>
                  <a:t>quantos exemplos desta </a:t>
                </a:r>
                <a:r>
                  <a:rPr lang="pt-BR" dirty="0"/>
                  <a:t>classe foram </a:t>
                </a:r>
                <a:r>
                  <a:rPr lang="pt-BR" dirty="0" smtClean="0"/>
                  <a:t>classificados </a:t>
                </a:r>
                <a:r>
                  <a:rPr lang="pt-BR" dirty="0"/>
                  <a:t>de forma incorreta </a:t>
                </a:r>
                <a:r>
                  <a:rPr lang="pt-BR" dirty="0" smtClean="0"/>
                  <a:t>(ou seja</a:t>
                </a:r>
                <a:r>
                  <a:rPr lang="pt-BR" dirty="0"/>
                  <a:t>, quantidade de </a:t>
                </a:r>
                <a:r>
                  <a:rPr lang="pt-BR" b="1" i="1" dirty="0" smtClean="0"/>
                  <a:t>falsos negativos</a:t>
                </a:r>
                <a:r>
                  <a:rPr lang="pt-BR" dirty="0" smtClean="0"/>
                  <a:t>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um valor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recall </a:t>
                </a:r>
                <a:r>
                  <a:rPr lang="pt-BR" dirty="0" smtClean="0"/>
                  <a:t>= 1 </a:t>
                </a:r>
                <a:r>
                  <a:rPr lang="pt-BR" dirty="0"/>
                  <a:t>indica que todos os exemplos da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foram classificados como sendo pertencentes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ou seja, o número de </a:t>
                </a:r>
                <a:r>
                  <a:rPr lang="pt-BR" b="1" i="1" dirty="0"/>
                  <a:t>falsos </a:t>
                </a:r>
                <a:r>
                  <a:rPr lang="pt-BR" b="1" i="1" dirty="0" smtClean="0"/>
                  <a:t>negativos </a:t>
                </a:r>
                <a:r>
                  <a:rPr lang="pt-BR" dirty="0" smtClean="0"/>
                  <a:t>é </a:t>
                </a:r>
                <a:r>
                  <a:rPr lang="pt-BR" dirty="0"/>
                  <a:t>igual a 0. Porém, </a:t>
                </a:r>
                <a:r>
                  <a:rPr lang="pt-BR" dirty="0" smtClean="0"/>
                  <a:t>essa métrica não </a:t>
                </a:r>
                <a:r>
                  <a:rPr lang="pt-BR" dirty="0"/>
                  <a:t>traz informações a respeito de quantos </a:t>
                </a:r>
                <a:r>
                  <a:rPr lang="pt-BR" dirty="0" smtClean="0"/>
                  <a:t>exemplos associados </a:t>
                </a:r>
                <a:r>
                  <a:rPr lang="pt-BR" dirty="0"/>
                  <a:t>a outras classes foram classificados como sendo pertencentes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(ou seja, </a:t>
                </a:r>
                <a:r>
                  <a:rPr lang="pt-BR" dirty="0" smtClean="0"/>
                  <a:t>quantidade de </a:t>
                </a:r>
                <a:r>
                  <a:rPr lang="pt-BR" b="1" i="1" dirty="0" smtClean="0"/>
                  <a:t>falsos positivos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elas precisam ser analisadas em conjunto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0182"/>
                <a:ext cx="11129211" cy="5547818"/>
              </a:xfrm>
              <a:blipFill rotWithShape="0">
                <a:blip r:embed="rId3"/>
                <a:stretch>
                  <a:fillRect l="-1151" t="-2527" r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7894" y="3526631"/>
                <a:ext cx="942694" cy="557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94" y="3526631"/>
                <a:ext cx="942694" cy="5574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299411" y="3080084"/>
            <a:ext cx="1925052" cy="725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5452" y="5051005"/>
                <a:ext cx="965136" cy="557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160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2" y="5051005"/>
                <a:ext cx="965136" cy="5574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>
            <a:off x="1180588" y="4588043"/>
            <a:ext cx="3872675" cy="741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0990943" cy="516731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Pontuação-F</a:t>
                </a:r>
                <a:endParaRPr lang="pt-BR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medidas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costumam ser </a:t>
                </a:r>
                <a:r>
                  <a:rPr lang="pt-BR" dirty="0" smtClean="0"/>
                  <a:t>analisadas conjuntamente através de uma métrica que combina ambas medidas,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/>
                  <a:t>), </a:t>
                </a:r>
                <a:r>
                  <a:rPr lang="pt-BR" dirty="0" smtClean="0"/>
                  <a:t>denotada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combina as duas </a:t>
                </a:r>
                <a:r>
                  <a:rPr lang="pt-BR" dirty="0" smtClean="0"/>
                  <a:t>medidas através </a:t>
                </a:r>
                <a:r>
                  <a:rPr lang="pt-BR" dirty="0"/>
                  <a:t>de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0990943" cy="5167312"/>
              </a:xfrm>
              <a:blipFill rotWithShape="0">
                <a:blip r:embed="rId3"/>
                <a:stretch>
                  <a:fillRect l="-943" t="-2361" r="-1442" b="-31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01"/>
            <a:ext cx="10515600" cy="836885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9965"/>
            <a:ext cx="6653463" cy="5453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Curva Característica Operacional do Receptor (ROC)</a:t>
            </a:r>
          </a:p>
          <a:p>
            <a:r>
              <a:rPr lang="pt-BR" dirty="0" smtClean="0"/>
              <a:t>É um gráfico, conforme </a:t>
            </a:r>
            <a:r>
              <a:rPr lang="pt-BR" dirty="0"/>
              <a:t>mostrado na figura ao lado, </a:t>
            </a:r>
            <a:r>
              <a:rPr lang="pt-BR" dirty="0" smtClean="0"/>
              <a:t>que ilustra a performance de um </a:t>
            </a:r>
            <a:r>
              <a:rPr lang="pt-BR" dirty="0"/>
              <a:t>classificador binário conforme </a:t>
            </a:r>
            <a:r>
              <a:rPr lang="pt-BR" dirty="0" smtClean="0"/>
              <a:t>seu limiar de </a:t>
            </a:r>
            <a:r>
              <a:rPr lang="pt-BR" dirty="0"/>
              <a:t>discriminação 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 a </a:t>
            </a:r>
            <a:r>
              <a:rPr lang="pt-BR" b="1" i="1" dirty="0"/>
              <a:t>taxa de </a:t>
            </a:r>
            <a:r>
              <a:rPr lang="pt-BR" b="1" i="1" dirty="0" smtClean="0"/>
              <a:t>verdadeiros positivos</a:t>
            </a:r>
            <a:r>
              <a:rPr lang="pt-BR" dirty="0"/>
              <a:t> </a:t>
            </a:r>
            <a:r>
              <a:rPr lang="pt-BR" dirty="0" smtClean="0"/>
              <a:t>(i.e., </a:t>
            </a:r>
            <a:r>
              <a:rPr lang="pt-BR" b="1" i="1" dirty="0" smtClean="0"/>
              <a:t>recall</a:t>
            </a:r>
            <a:r>
              <a:rPr lang="pt-BR" dirty="0" smtClean="0"/>
              <a:t>),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(i.e., 1 -</a:t>
            </a:r>
            <a:r>
              <a:rPr lang="pt-BR" dirty="0"/>
              <a:t> </a:t>
            </a:r>
            <a:r>
              <a:rPr lang="pt-BR" dirty="0" smtClean="0"/>
              <a:t>Especificidade</a:t>
            </a:r>
            <a:r>
              <a:rPr lang="pt-BR" dirty="0"/>
              <a:t>) para várias configurações de </a:t>
            </a:r>
            <a:r>
              <a:rPr lang="pt-BR" dirty="0" smtClean="0"/>
              <a:t>limiar de discriminação.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diagonal, 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/>
              <a:t>. </a:t>
            </a:r>
            <a:r>
              <a:rPr lang="pt-BR" dirty="0" smtClean="0"/>
              <a:t>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classificador perfeito produziria um ponto no canto superior esquerdo ou coordenada (0,1) da curva ROC, representando 100% de sensibilidade </a:t>
            </a:r>
            <a:r>
              <a:rPr lang="pt-BR" dirty="0" smtClean="0"/>
              <a:t>(ou seja, sem </a:t>
            </a:r>
            <a:r>
              <a:rPr lang="pt-BR" dirty="0"/>
              <a:t>falsos negativos) e 100% de especificidade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491662" y="2302336"/>
            <a:ext cx="46112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99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Normalmente,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9950" cy="4351338"/>
              </a:xfrm>
              <a:blipFill rotWithShape="0">
                <a:blip r:embed="rId2"/>
                <a:stretch>
                  <a:fillRect l="-995" t="-2801" r="-1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Curva Característica </a:t>
            </a:r>
            <a:r>
              <a:rPr lang="pt-BR" b="1" dirty="0"/>
              <a:t>Operacional do Receptor (ROC</a:t>
            </a:r>
            <a:r>
              <a:rPr lang="pt-BR" b="1" dirty="0" smtClean="0"/>
              <a:t>)</a:t>
            </a:r>
            <a:endParaRPr lang="pt-BR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/>
              <a:t>exibidas na 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dirty="0"/>
              <a:t>A </a:t>
            </a:r>
            <a:r>
              <a:rPr lang="pt-BR" dirty="0" smtClean="0"/>
              <a:t>ASC é outra métrica da qualidade de um classificador e </a:t>
            </a:r>
            <a:r>
              <a:rPr lang="pt-BR" dirty="0"/>
              <a:t>é um número entre 0 e 1. Quanto maior a </a:t>
            </a:r>
            <a:r>
              <a:rPr lang="pt-BR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modelo.</a:t>
            </a:r>
            <a:endParaRPr lang="pt-BR" dirty="0" smtClean="0"/>
          </a:p>
          <a:p>
            <a:r>
              <a:rPr lang="pt-BR" dirty="0" smtClean="0"/>
              <a:t>Neste exemplo, </a:t>
            </a:r>
            <a:r>
              <a:rPr lang="pt-BR" dirty="0"/>
              <a:t>o classificador A seria o de melhor </a:t>
            </a:r>
            <a:r>
              <a:rPr lang="pt-BR" dirty="0" smtClean="0"/>
              <a:t>desempenho, pois tem maior </a:t>
            </a:r>
            <a:r>
              <a:rPr lang="pt-BR" b="1" i="1" dirty="0" smtClean="0"/>
              <a:t>área sob a curva ROC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desbalanceamento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multi-classes, devemos utilizar as estratégias </a:t>
            </a:r>
            <a:r>
              <a:rPr lang="pt-BR" b="1" i="1" dirty="0" smtClean="0"/>
              <a:t>um-contra-todos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906463"/>
          </a:xfrm>
        </p:spPr>
        <p:txBody>
          <a:bodyPr/>
          <a:lstStyle/>
          <a:p>
            <a:r>
              <a:rPr lang="pt-BR" dirty="0" smtClean="0"/>
              <a:t>Exemplo: Métricas com SciKit-Learn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38200" y="1130439"/>
            <a:ext cx="510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datasets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make_blobs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logistic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LogisticRegression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preprocessing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label_binarize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confusion_matrix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accuracy_score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auc, 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f1_score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roc_auc_score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metrics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classification_report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precision_score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recall_score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make 3-class dataset for classification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centers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[[-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make_blobs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n_samples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centers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centers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23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Add column with ones regarding x0.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fr-FR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fr-F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fr-F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LogisticRegression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object for multi-class case.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it-IT" sz="10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0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sz="1000" smtClean="0">
                <a:solidFill>
                  <a:srgbClr val="000000"/>
                </a:solidFill>
                <a:highlight>
                  <a:srgbClr val="FFFFFF"/>
                </a:highlight>
              </a:rPr>
              <a:t>LogisticRegression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it-IT" sz="1000" smtClean="0">
                <a:solidFill>
                  <a:srgbClr val="000000"/>
                </a:solidFill>
                <a:highlight>
                  <a:srgbClr val="FFFFFF"/>
                </a:highlight>
              </a:rPr>
              <a:t>max_iter</a:t>
            </a:r>
            <a:r>
              <a:rPr lang="it-IT" sz="1000" b="1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000" smtClean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it-IT" sz="1000" dirty="0">
                <a:solidFill>
                  <a:srgbClr val="000000"/>
                </a:solidFill>
                <a:highlight>
                  <a:srgbClr val="FFFFFF"/>
                </a:highlight>
              </a:rPr>
              <a:t> multi_class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000" dirty="0">
                <a:solidFill>
                  <a:srgbClr val="808080"/>
                </a:solidFill>
                <a:highlight>
                  <a:srgbClr val="FFFFFF"/>
                </a:highlight>
              </a:rPr>
              <a:t>'multinomial</a:t>
            </a:r>
            <a:r>
              <a:rPr lang="it-IT" sz="10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it-IT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Train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y_train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Plot the confusion matrix.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confusion_matrix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Getting the probabilities for each class.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y_prob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predict_proba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x_test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Binarize the test targets.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y_test_bin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label_binarize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classes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n-U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Calculating ROC curve and ROC AUC only for class 0.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fpr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_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roc_curve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y_test_bin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y_prob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[:,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roc_auc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auc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fpr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tpr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Claculate metrics.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classification_report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accuracy_score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precision_score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average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recall_score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average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f1_score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average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None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t="10938" r="10208" b="2500"/>
          <a:stretch/>
        </p:blipFill>
        <p:spPr>
          <a:xfrm>
            <a:off x="8047703" y="1130439"/>
            <a:ext cx="1620911" cy="1620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10312" r="9271" b="1563"/>
          <a:stretch/>
        </p:blipFill>
        <p:spPr>
          <a:xfrm>
            <a:off x="5943600" y="1130439"/>
            <a:ext cx="1638154" cy="1620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11562" r="9270" b="7500"/>
          <a:stretch/>
        </p:blipFill>
        <p:spPr>
          <a:xfrm>
            <a:off x="10131435" y="1130439"/>
            <a:ext cx="1664719" cy="16209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3" t="6360" r="9180"/>
          <a:stretch/>
        </p:blipFill>
        <p:spPr>
          <a:xfrm>
            <a:off x="5943600" y="2863674"/>
            <a:ext cx="5852554" cy="2369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9" r="9288"/>
          <a:stretch/>
        </p:blipFill>
        <p:spPr>
          <a:xfrm>
            <a:off x="7734021" y="5232761"/>
            <a:ext cx="2271712" cy="157171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3404" y="2215748"/>
            <a:ext cx="1117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Cria 3 classes distintas.</a:t>
            </a:r>
            <a:endParaRPr lang="pt-BR" sz="12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471990" y="2386013"/>
            <a:ext cx="287184" cy="121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5358" y="2710850"/>
            <a:ext cx="151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Divide base de dados em treinamento e teste.</a:t>
            </a:r>
            <a:endParaRPr lang="pt-BR" sz="12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471990" y="3034015"/>
            <a:ext cx="353856" cy="47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9145" y="3794436"/>
            <a:ext cx="151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Cria objeto da classe LogisticRegression para múltiplas classes.</a:t>
            </a:r>
            <a:endParaRPr lang="pt-BR" sz="12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4057647" y="3794436"/>
            <a:ext cx="448410" cy="182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06496" y="3810143"/>
            <a:ext cx="151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Treinamento e predição do classificador.</a:t>
            </a:r>
            <a:endParaRPr lang="pt-BR" sz="1200" b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267226" y="3929209"/>
            <a:ext cx="678349" cy="47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563225" y="4085976"/>
            <a:ext cx="387279" cy="123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70268" y="4641140"/>
            <a:ext cx="1514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Cria matriz de confusão.</a:t>
            </a:r>
            <a:endParaRPr lang="pt-BR" sz="1200" b="1" dirty="0"/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 flipV="1">
            <a:off x="2756864" y="4641140"/>
            <a:ext cx="1113404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32754" y="5213821"/>
            <a:ext cx="151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Curva ROC.</a:t>
            </a:r>
            <a:endParaRPr lang="pt-BR" sz="1200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63723" y="5392407"/>
            <a:ext cx="547550" cy="14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7859" y="5647900"/>
            <a:ext cx="1291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Calcula várias métricas.</a:t>
            </a:r>
            <a:endParaRPr lang="pt-BR" sz="1200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3190309" y="5771211"/>
            <a:ext cx="547550" cy="141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37859" y="6387053"/>
            <a:ext cx="362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ClassificationMetrics.ipynb</a:t>
            </a:r>
          </a:p>
        </p:txBody>
      </p:sp>
    </p:spTree>
    <p:extLst>
      <p:ext uri="{BB962C8B-B14F-4D97-AF65-F5344CB8AC3E}">
        <p14:creationId xmlns:p14="http://schemas.microsoft.com/office/powerpoint/2010/main" val="34013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</a:t>
            </a:r>
            <a:r>
              <a:rPr lang="pt-BR" i="1" dirty="0" smtClean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da </a:t>
            </a:r>
            <a:r>
              <a:rPr lang="pt-BR" dirty="0" smtClean="0"/>
              <a:t>classificação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 smtClean="0"/>
              <a:t>A seguir, nós vamos estudar algumas métricas de classificação:</a:t>
            </a:r>
          </a:p>
          <a:p>
            <a:r>
              <a:rPr lang="pt-BR" sz="3200" dirty="0"/>
              <a:t>Taxa de erro e acurácia</a:t>
            </a:r>
          </a:p>
          <a:p>
            <a:r>
              <a:rPr lang="pt-BR" sz="3200" dirty="0"/>
              <a:t>Matrix de c</a:t>
            </a:r>
            <a:r>
              <a:rPr lang="pt-BR" sz="3200" dirty="0" smtClean="0"/>
              <a:t>onfusão</a:t>
            </a:r>
          </a:p>
          <a:p>
            <a:r>
              <a:rPr lang="pt-BR" sz="3200" dirty="0" smtClean="0"/>
              <a:t>Pontuação-F (F-score)</a:t>
            </a:r>
          </a:p>
          <a:p>
            <a:r>
              <a:rPr lang="pt-BR" sz="3200" dirty="0"/>
              <a:t>Curva Característica Operacional do Receptor (ROC</a:t>
            </a:r>
            <a:r>
              <a:rPr lang="pt-BR" sz="3200" dirty="0" smtClean="0"/>
              <a:t>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da </a:t>
            </a:r>
            <a:r>
              <a:rPr lang="pt-BR" dirty="0" smtClean="0"/>
              <a:t>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intuitivamente</a:t>
                </a:r>
                <a:r>
                  <a:rPr lang="pt-BR" dirty="0"/>
                  <a:t>, 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porcentagem de </a:t>
                </a:r>
                <a:r>
                  <a:rPr lang="pt-BR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dirty="0" smtClean="0"/>
                  <a:t>validação.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delta de Kronecker.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definida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148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848059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56072"/>
                <a:ext cx="11161295" cy="534578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Matriz de Confusão</a:t>
                </a:r>
                <a:endParaRPr lang="pt-BR" sz="32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confundindo </a:t>
                </a:r>
                <a:r>
                  <a:rPr lang="pt-BR" sz="3200" dirty="0" smtClean="0"/>
                  <a:t>classes </a:t>
                </a:r>
                <a:r>
                  <a:rPr lang="pt-BR" sz="3200" dirty="0"/>
                  <a:t>(ou seja, geralmente rotulando incorretamente uma como a outra</a:t>
                </a:r>
                <a:r>
                  <a:rPr lang="pt-BR" sz="3200" dirty="0" smtClean="0"/>
                  <a:t>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3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3200" dirty="0" smtClean="0"/>
              </a:p>
              <a:p>
                <a:pPr marL="0" indent="0">
                  <a:buNone/>
                </a:pPr>
                <a:r>
                  <a:rPr lang="pt-BR" sz="3200" dirty="0"/>
                  <a:t>o</a:t>
                </a:r>
                <a:r>
                  <a:rPr lang="pt-BR" sz="3200" dirty="0" smtClean="0"/>
                  <a:t>nde o </a:t>
                </a:r>
                <a:r>
                  <a:rPr lang="pt-BR" sz="3200" dirty="0"/>
                  <a:t>elemento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3200" dirty="0" smtClean="0"/>
                  <a:t> </a:t>
                </a:r>
                <a:r>
                  <a:rPr lang="pt-BR" sz="3200" dirty="0"/>
                  <a:t>indica quantos padrões da </a:t>
                </a:r>
                <a:r>
                  <a:rPr lang="pt-BR" sz="3200" dirty="0" smtClean="0"/>
                  <a:t>classe 1 </a:t>
                </a:r>
                <a:r>
                  <a:rPr lang="pt-BR" sz="3200" dirty="0"/>
                  <a:t>foram </a:t>
                </a:r>
                <a:r>
                  <a:rPr lang="pt-BR" sz="3200" dirty="0" smtClean="0"/>
                  <a:t>atribuídos à classe 2. Portanto, 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, nos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da matriz representa os exemplos que foram classificados como pertencentes a uma dada classe, enquanto cada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nesta </a:t>
                </a:r>
                <a:r>
                  <a:rPr lang="pt-BR" sz="3200" dirty="0" smtClean="0"/>
                  <a:t>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56072"/>
                <a:ext cx="11161295" cy="5345780"/>
              </a:xfrm>
              <a:blipFill rotWithShape="0">
                <a:blip r:embed="rId3"/>
                <a:stretch>
                  <a:fillRect l="-655" t="-2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165559" y="314425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670758" y="3021613"/>
            <a:ext cx="2683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Exemplos classificados como pertencentes à classe 1.</a:t>
            </a:r>
            <a:endParaRPr lang="pt-BR" sz="1600" dirty="0"/>
          </a:p>
        </p:txBody>
      </p:sp>
      <p:sp>
        <p:nvSpPr>
          <p:cNvPr id="6" name="Oval 5"/>
          <p:cNvSpPr/>
          <p:nvPr/>
        </p:nvSpPr>
        <p:spPr>
          <a:xfrm rot="5400000">
            <a:off x="4835532" y="3600294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213558" y="320754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7767" y="3965251"/>
            <a:ext cx="234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Quantidade de exemplos pertencentes à classe 1.</a:t>
            </a:r>
            <a:endParaRPr lang="pt-BR" sz="1600" dirty="0"/>
          </a:p>
        </p:txBody>
      </p:sp>
      <p:sp>
        <p:nvSpPr>
          <p:cNvPr id="9" name="Freeform 8"/>
          <p:cNvSpPr/>
          <p:nvPr/>
        </p:nvSpPr>
        <p:spPr>
          <a:xfrm>
            <a:off x="4411579" y="417094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063514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063514" cy="3562350"/>
              </a:xfrm>
              <a:blipFill rotWithShape="0">
                <a:blip r:embed="rId2"/>
                <a:stretch>
                  <a:fillRect l="-662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199" y="1872343"/>
                <a:ext cx="3109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72343"/>
                <a:ext cx="310969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6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100" b="1" dirty="0" smtClean="0"/>
                  <a:t>Matriz </a:t>
                </a:r>
                <a:r>
                  <a:rPr lang="pt-BR" sz="3100" b="1" dirty="0"/>
                  <a:t>de </a:t>
                </a:r>
                <a:r>
                  <a:rPr lang="pt-BR" sz="3100" b="1" dirty="0" smtClean="0"/>
                  <a:t>Confusão</a:t>
                </a:r>
                <a:endParaRPr lang="pt-BR" sz="31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endParaRPr lang="pt-BR" dirty="0" smtClean="0"/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981" t="-28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16731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Precisão</a:t>
                </a:r>
                <a:endParaRPr lang="pt-BR" dirty="0" smtClean="0"/>
              </a:p>
              <a:p>
                <a:r>
                  <a:rPr lang="pt-BR" dirty="0"/>
                  <a:t>Corresponde 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todos os exemplos atribuídos à classe positiva </a:t>
                </a:r>
                <a:r>
                  <a:rPr lang="pt-BR" dirty="0" smtClean="0"/>
                  <a:t>(+).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b="1" dirty="0"/>
                  <a:t>Sensibilidade </a:t>
                </a:r>
                <a:r>
                  <a:rPr lang="pt-BR" b="1" dirty="0" smtClean="0"/>
                  <a:t>(ou recall</a:t>
                </a:r>
                <a:r>
                  <a:rPr lang="pt-BR" b="1" dirty="0"/>
                  <a:t>) </a:t>
                </a:r>
                <a:endParaRPr lang="pt-BR" b="1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Corresponde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b="1" dirty="0"/>
                  <a:t>Especificidade </a:t>
                </a:r>
                <a:endParaRPr lang="pt-BR" b="1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Corresponde à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167312"/>
              </a:xfrm>
              <a:blipFill rotWithShape="0">
                <a:blip r:embed="rId2"/>
                <a:stretch>
                  <a:fillRect l="-925" t="-3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da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Observações importantes quanto a </a:t>
                </a:r>
                <a:r>
                  <a:rPr lang="pt-BR" b="1" dirty="0"/>
                  <a:t>matriz de confusão </a:t>
                </a:r>
                <a:endParaRPr lang="pt-BR" b="1" dirty="0" smtClean="0"/>
              </a:p>
              <a:p>
                <a:r>
                  <a:rPr lang="pt-BR" dirty="0"/>
                  <a:t>É 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4415" r="-1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41068" y="4586278"/>
          <a:ext cx="3747356" cy="2009900"/>
        </p:xfrm>
        <a:graphic>
          <a:graphicData uri="http://schemas.openxmlformats.org/drawingml/2006/table">
            <a:tbl>
              <a:tblPr/>
              <a:tblGrid>
                <a:gridCol w="640919"/>
                <a:gridCol w="577404"/>
                <a:gridCol w="843011"/>
                <a:gridCol w="843011"/>
                <a:gridCol w="843011"/>
              </a:tblGrid>
              <a:tr h="42786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42656" y="4552403"/>
          <a:ext cx="3747356" cy="2009900"/>
        </p:xfrm>
        <a:graphic>
          <a:graphicData uri="http://schemas.openxmlformats.org/drawingml/2006/table">
            <a:tbl>
              <a:tblPr/>
              <a:tblGrid>
                <a:gridCol w="640919"/>
                <a:gridCol w="577404"/>
                <a:gridCol w="843011"/>
                <a:gridCol w="843011"/>
                <a:gridCol w="843011"/>
              </a:tblGrid>
              <a:tr h="42786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144244" y="4552403"/>
          <a:ext cx="3747356" cy="2009900"/>
        </p:xfrm>
        <a:graphic>
          <a:graphicData uri="http://schemas.openxmlformats.org/drawingml/2006/table">
            <a:tbl>
              <a:tblPr/>
              <a:tblGrid>
                <a:gridCol w="640919"/>
                <a:gridCol w="577404"/>
                <a:gridCol w="843011"/>
                <a:gridCol w="843011"/>
                <a:gridCol w="843011"/>
              </a:tblGrid>
              <a:tr h="42786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19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822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9261</TotalTime>
  <Words>1685</Words>
  <Application>Microsoft Office PowerPoint</Application>
  <PresentationFormat>Widescreen</PresentationFormat>
  <Paragraphs>252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Métricas de avaliação da classificação</vt:lpstr>
      <vt:lpstr>Exemplo: Métricas com SciKit-Learn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1587</cp:revision>
  <dcterms:created xsi:type="dcterms:W3CDTF">2020-01-20T13:50:05Z</dcterms:created>
  <dcterms:modified xsi:type="dcterms:W3CDTF">2021-08-01T22:53:28Z</dcterms:modified>
</cp:coreProperties>
</file>