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00" r:id="rId2"/>
    <p:sldId id="292" r:id="rId3"/>
    <p:sldId id="290" r:id="rId4"/>
    <p:sldId id="325" r:id="rId5"/>
    <p:sldId id="277" r:id="rId6"/>
    <p:sldId id="258" r:id="rId7"/>
    <p:sldId id="326" r:id="rId8"/>
    <p:sldId id="308" r:id="rId9"/>
    <p:sldId id="327" r:id="rId10"/>
    <p:sldId id="309" r:id="rId11"/>
    <p:sldId id="328" r:id="rId12"/>
    <p:sldId id="320" r:id="rId13"/>
    <p:sldId id="329" r:id="rId14"/>
    <p:sldId id="273" r:id="rId15"/>
    <p:sldId id="330" r:id="rId16"/>
    <p:sldId id="294" r:id="rId17"/>
    <p:sldId id="331" r:id="rId18"/>
    <p:sldId id="332" r:id="rId19"/>
    <p:sldId id="284" r:id="rId20"/>
    <p:sldId id="333" r:id="rId21"/>
    <p:sldId id="313" r:id="rId22"/>
    <p:sldId id="303" r:id="rId23"/>
    <p:sldId id="285" r:id="rId24"/>
    <p:sldId id="295" r:id="rId25"/>
    <p:sldId id="334" r:id="rId26"/>
    <p:sldId id="314" r:id="rId27"/>
    <p:sldId id="335" r:id="rId28"/>
    <p:sldId id="336" r:id="rId29"/>
    <p:sldId id="304" r:id="rId30"/>
    <p:sldId id="337" r:id="rId31"/>
    <p:sldId id="321" r:id="rId32"/>
    <p:sldId id="323" r:id="rId33"/>
    <p:sldId id="317" r:id="rId34"/>
    <p:sldId id="324" r:id="rId35"/>
    <p:sldId id="301" r:id="rId36"/>
    <p:sldId id="269" r:id="rId37"/>
    <p:sldId id="265" r:id="rId38"/>
    <p:sldId id="271" r:id="rId39"/>
    <p:sldId id="312" r:id="rId40"/>
    <p:sldId id="281" r:id="rId41"/>
    <p:sldId id="280" r:id="rId42"/>
    <p:sldId id="274" r:id="rId43"/>
    <p:sldId id="287" r:id="rId44"/>
    <p:sldId id="278" r:id="rId45"/>
    <p:sldId id="291" r:id="rId46"/>
    <p:sldId id="298" r:id="rId47"/>
    <p:sldId id="316" r:id="rId48"/>
    <p:sldId id="305" r:id="rId49"/>
    <p:sldId id="306" r:id="rId50"/>
    <p:sldId id="307" r:id="rId51"/>
    <p:sldId id="311" r:id="rId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3662" autoAdjust="0"/>
  </p:normalViewPr>
  <p:slideViewPr>
    <p:cSldViewPr snapToGrid="0">
      <p:cViewPr varScale="1">
        <p:scale>
          <a:sx n="92" d="100"/>
          <a:sy n="92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53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45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70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472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892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91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009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9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36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137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676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30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52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735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90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967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47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01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27/04/2024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92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30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1.png"/><Relationship Id="rId31" Type="http://schemas.openxmlformats.org/officeDocument/2006/relationships/image" Target="../media/image41.png"/><Relationship Id="rId4" Type="http://schemas.openxmlformats.org/officeDocument/2006/relationships/image" Target="../media/image172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4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6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4.png"/><Relationship Id="rId9" Type="http://schemas.openxmlformats.org/officeDocument/2006/relationships/image" Target="../media/image1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7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4.png"/><Relationship Id="rId4" Type="http://schemas.openxmlformats.org/officeDocument/2006/relationships/image" Target="../media/image570.png"/><Relationship Id="rId9" Type="http://schemas.openxmlformats.org/officeDocument/2006/relationships/image" Target="../media/image1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54.png"/><Relationship Id="rId9" Type="http://schemas.openxmlformats.org/officeDocument/2006/relationships/image" Target="../media/image1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61.png"/><Relationship Id="rId9" Type="http://schemas.openxmlformats.org/officeDocument/2006/relationships/image" Target="../media/image19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54.png"/><Relationship Id="rId9" Type="http://schemas.openxmlformats.org/officeDocument/2006/relationships/image" Target="../media/image19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9" Type="http://schemas.openxmlformats.org/officeDocument/2006/relationships/image" Target="../media/image1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1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2.png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eg"/><Relationship Id="rId5" Type="http://schemas.openxmlformats.org/officeDocument/2006/relationships/image" Target="../media/image74.jpe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0.png"/><Relationship Id="rId18" Type="http://schemas.openxmlformats.org/officeDocument/2006/relationships/image" Target="../media/image730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0.png"/><Relationship Id="rId12" Type="http://schemas.openxmlformats.org/officeDocument/2006/relationships/image" Target="../media/image23.png"/><Relationship Id="rId17" Type="http://schemas.openxmlformats.org/officeDocument/2006/relationships/image" Target="../media/image720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1.png"/><Relationship Id="rId23" Type="http://schemas.openxmlformats.org/officeDocument/2006/relationships/image" Target="../media/image76.png"/><Relationship Id="rId10" Type="http://schemas.openxmlformats.org/officeDocument/2006/relationships/image" Target="../media/image670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0.png"/><Relationship Id="rId14" Type="http://schemas.openxmlformats.org/officeDocument/2006/relationships/image" Target="../media/image700.png"/><Relationship Id="rId22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7294418" y="1171362"/>
            <a:ext cx="4700155" cy="269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6154881" cy="5372100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</p:txBody>
      </p:sp>
      <p:pic>
        <p:nvPicPr>
          <p:cNvPr id="2050" name="Picture 2" descr="Sinapses: Partes, Funções e Tipos de sinapses - Psicoativo ⋆ Universo da  Psicolog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56" y="4339086"/>
            <a:ext cx="4005768" cy="23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6154881" cy="5372100"/>
          </a:xfrm>
        </p:spPr>
        <p:txBody>
          <a:bodyPr>
            <a:normAutofit/>
          </a:bodyPr>
          <a:lstStyle/>
          <a:p>
            <a:r>
              <a:rPr lang="pt-BR" dirty="0"/>
              <a:t>Ou seja, os neurônios se comunicam uns com os outros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Sinapses podem ser </a:t>
            </a:r>
            <a:r>
              <a:rPr lang="pt-BR" b="1" i="1" dirty="0">
                <a:solidFill>
                  <a:srgbClr val="00B050"/>
                </a:solidFill>
              </a:rPr>
              <a:t>químicas</a:t>
            </a:r>
            <a:r>
              <a:rPr lang="pt-BR" dirty="0"/>
              <a:t>, as mais comuns, ou </a:t>
            </a:r>
            <a:r>
              <a:rPr lang="pt-BR" b="1" i="1" dirty="0">
                <a:solidFill>
                  <a:srgbClr val="00B050"/>
                </a:solidFill>
              </a:rPr>
              <a:t>elétricas</a:t>
            </a:r>
            <a:r>
              <a:rPr lang="pt-BR" dirty="0"/>
              <a:t>, muito pouco comuns.</a:t>
            </a:r>
          </a:p>
          <a:p>
            <a:r>
              <a:rPr lang="pt-BR" dirty="0"/>
              <a:t>As figuras ao lado mostram o esquema de um </a:t>
            </a:r>
            <a:r>
              <a:rPr lang="pt-BR" b="1" i="1" dirty="0"/>
              <a:t>neurônio</a:t>
            </a:r>
            <a:r>
              <a:rPr lang="pt-BR" dirty="0"/>
              <a:t> e uma sinapse química.</a:t>
            </a:r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:a16="http://schemas.microsoft.com/office/drawing/2014/main" id="{9D5AAAE5-865B-B63A-445B-6BDB4F7C7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7294418" y="1171362"/>
            <a:ext cx="4700155" cy="269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inapses: Partes, Funções e Tipos de sinapses - Psicoativo ⋆ Universo da  Psicologia">
            <a:extLst>
              <a:ext uri="{FF2B5EF4-FFF2-40B4-BE49-F238E27FC236}">
                <a16:creationId xmlns:a16="http://schemas.microsoft.com/office/drawing/2014/main" id="{E1BA6783-881D-8410-8939-14EE1C23B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56" y="4339086"/>
            <a:ext cx="4005768" cy="23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1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606167" y="1918933"/>
            <a:ext cx="4558115" cy="43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0" y="1714500"/>
            <a:ext cx="6411191" cy="5143499"/>
          </a:xfrm>
        </p:spPr>
        <p:txBody>
          <a:bodyPr>
            <a:normAutofit/>
          </a:bodyPr>
          <a:lstStyle/>
          <a:p>
            <a:r>
              <a:rPr lang="pt-BR" dirty="0"/>
              <a:t>Em termos bem simples, mas lembrando de que existem exceções, 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através dos </a:t>
            </a:r>
            <a:r>
              <a:rPr lang="pt-BR" b="1" i="1" dirty="0">
                <a:solidFill>
                  <a:srgbClr val="00B050"/>
                </a:solidFill>
              </a:rPr>
              <a:t>dendritos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 no </a:t>
            </a:r>
            <a:r>
              <a:rPr lang="pt-BR" b="1" i="1" dirty="0">
                <a:solidFill>
                  <a:srgbClr val="00B050"/>
                </a:solidFill>
              </a:rPr>
              <a:t>corpo celular</a:t>
            </a:r>
            <a:r>
              <a:rPr lang="pt-BR" dirty="0"/>
              <a:t> (i.e., 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soma dos estímulos exceder um certo </a:t>
            </a:r>
            <a:r>
              <a:rPr lang="pt-BR" b="1" i="1" dirty="0"/>
              <a:t>limiar de ativação</a:t>
            </a:r>
            <a:r>
              <a:rPr lang="pt-BR" dirty="0"/>
              <a:t>, o </a:t>
            </a:r>
            <a:r>
              <a:rPr lang="pt-BR" b="1" i="1" dirty="0"/>
              <a:t>neurônio</a:t>
            </a:r>
            <a:r>
              <a:rPr lang="pt-BR" dirty="0"/>
              <a:t> gera um pulso (ou </a:t>
            </a:r>
            <a:r>
              <a:rPr lang="pt-BR" b="1" i="1" dirty="0"/>
              <a:t>potencial de ação</a:t>
            </a:r>
            <a:r>
              <a:rPr lang="pt-BR" dirty="0"/>
              <a:t>) que é enviado pelos </a:t>
            </a:r>
            <a:r>
              <a:rPr lang="pt-BR" b="1" i="1" dirty="0">
                <a:solidFill>
                  <a:srgbClr val="00B050"/>
                </a:solidFill>
              </a:rPr>
              <a:t>terminais do axônio</a:t>
            </a:r>
            <a:r>
              <a:rPr lang="pt-BR" dirty="0"/>
              <a:t> a outros neurônios.</a:t>
            </a:r>
          </a:p>
        </p:txBody>
      </p:sp>
    </p:spTree>
    <p:extLst>
      <p:ext uri="{BB962C8B-B14F-4D97-AF65-F5344CB8AC3E}">
        <p14:creationId xmlns:p14="http://schemas.microsoft.com/office/powerpoint/2010/main" val="230147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9918" y="1643486"/>
            <a:ext cx="6421582" cy="5214513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Os 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>
                <a:solidFill>
                  <a:srgbClr val="00B050"/>
                </a:solidFill>
              </a:rPr>
              <a:t>neurônio</a:t>
            </a:r>
            <a:r>
              <a:rPr lang="pt-BR" dirty="0"/>
              <a:t> será considerado como um </a:t>
            </a:r>
            <a:r>
              <a:rPr lang="pt-BR" b="1" i="1" dirty="0">
                <a:solidFill>
                  <a:srgbClr val="00B050"/>
                </a:solidFill>
              </a:rPr>
              <a:t>sistema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b="1" i="1" dirty="0">
                <a:solidFill>
                  <a:srgbClr val="00B050"/>
                </a:solidFill>
              </a:rPr>
              <a:t>com várias entradas e uma ou mais saídas</a:t>
            </a:r>
            <a:r>
              <a:rPr lang="pt-BR" dirty="0"/>
              <a:t> onde a comunicação entre neurônios é feita através de </a:t>
            </a:r>
            <a:r>
              <a:rPr lang="pt-BR" b="1" i="1" dirty="0">
                <a:solidFill>
                  <a:srgbClr val="7030A0"/>
                </a:solidFill>
              </a:rPr>
              <a:t>sinais elétricos</a:t>
            </a:r>
            <a:r>
              <a:rPr lang="pt-BR" dirty="0"/>
              <a:t>.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F91D743-9F6A-D1CA-0A3C-90258E6AFA71}"/>
              </a:ext>
            </a:extLst>
          </p:cNvPr>
          <p:cNvGrpSpPr/>
          <p:nvPr/>
        </p:nvGrpSpPr>
        <p:grpSpPr>
          <a:xfrm>
            <a:off x="742499" y="1643486"/>
            <a:ext cx="4837419" cy="4435195"/>
            <a:chOff x="8813801" y="3399551"/>
            <a:chExt cx="3661965" cy="3299957"/>
          </a:xfrm>
        </p:grpSpPr>
        <p:pic>
          <p:nvPicPr>
            <p:cNvPr id="6" name="Picture 2" descr="Qual a função da bainha de mielina dos neurônios? - Anatomia 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3801" y="3399551"/>
              <a:ext cx="3270174" cy="2129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65"/>
            <a:stretch/>
          </p:blipFill>
          <p:spPr>
            <a:xfrm>
              <a:off x="8908503" y="5849066"/>
              <a:ext cx="3175472" cy="850442"/>
            </a:xfrm>
            <a:prstGeom prst="rect">
              <a:avLst/>
            </a:prstGeom>
          </p:spPr>
        </p:pic>
        <p:sp>
          <p:nvSpPr>
            <p:cNvPr id="7" name="Seta para a direita 6"/>
            <p:cNvSpPr/>
            <p:nvPr/>
          </p:nvSpPr>
          <p:spPr>
            <a:xfrm rot="5400000">
              <a:off x="10386616" y="5336179"/>
              <a:ext cx="381000" cy="5715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0735866" y="5394792"/>
              <a:ext cx="1739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Modelo Matemático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03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1572087"/>
            <a:ext cx="7187084" cy="5285913"/>
          </a:xfrm>
        </p:spPr>
        <p:txBody>
          <a:bodyPr>
            <a:normAutofit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científico o primeiro </a:t>
            </a:r>
            <a:r>
              <a:rPr lang="pt-BR" b="1" i="1" dirty="0"/>
              <a:t>modelo computacional </a:t>
            </a:r>
            <a:r>
              <a:rPr lang="pt-BR" dirty="0"/>
              <a:t>de um neurônio.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58" y="2272855"/>
            <a:ext cx="3133942" cy="330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0701" y="5610427"/>
            <a:ext cx="32142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2087"/>
            <a:ext cx="11149484" cy="5285913"/>
          </a:xfrm>
        </p:spPr>
        <p:txBody>
          <a:bodyPr>
            <a:normAutofit lnSpcReduction="10000"/>
          </a:bodyPr>
          <a:lstStyle/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/>
              <a:t>afirmação </a:t>
            </a:r>
            <a:r>
              <a:rPr lang="pt-BR" dirty="0"/>
              <a:t>sobre um fato, podendo este ser verdadeiro ou falso.</a:t>
            </a:r>
          </a:p>
          <a:p>
            <a:r>
              <a:rPr lang="pt-BR" dirty="0"/>
              <a:t>O artigo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>
                <a:solidFill>
                  <a:srgbClr val="7030A0"/>
                </a:solidFill>
              </a:rPr>
              <a:t>lógica proposicional pode ser processada por um neurônio</a:t>
            </a:r>
            <a:r>
              <a:rPr lang="pt-BR" dirty="0"/>
              <a:t>.</a:t>
            </a:r>
          </a:p>
          <a:p>
            <a:r>
              <a:rPr lang="pt-BR" dirty="0"/>
              <a:t>Existe uma correspondência direta entre a lógica proposicional e a lógica Booleana.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Podemos 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ou 1 = 1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e 0   = 0</a:t>
            </a:r>
          </a:p>
          <a:p>
            <a:r>
              <a:rPr lang="pt-BR" dirty="0"/>
              <a:t>A partir desta correspondência, a relação com a computação foi direta e natural.</a:t>
            </a:r>
          </a:p>
        </p:txBody>
      </p:sp>
    </p:spTree>
    <p:extLst>
      <p:ext uri="{BB962C8B-B14F-4D97-AF65-F5344CB8AC3E}">
        <p14:creationId xmlns:p14="http://schemas.microsoft.com/office/powerpoint/2010/main" val="3698238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694218" y="1787236"/>
                <a:ext cx="6286500" cy="507076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apresenta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proposto por McCulloch e </a:t>
                </a:r>
                <a:r>
                  <a:rPr lang="pt-BR" dirty="0" err="1"/>
                  <a:t>Pitts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chamado de modelo de </a:t>
                </a:r>
                <a:r>
                  <a:rPr lang="pt-BR" dirty="0" err="1"/>
                  <a:t>McCulloch</a:t>
                </a:r>
                <a:r>
                  <a:rPr lang="pt-BR" dirty="0"/>
                  <a:t> e </a:t>
                </a:r>
                <a:r>
                  <a:rPr lang="pt-BR" dirty="0" err="1"/>
                  <a:t>Pitts</a:t>
                </a:r>
                <a:r>
                  <a:rPr lang="pt-BR" dirty="0"/>
                  <a:t> (M-P).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soma </a:t>
                </a:r>
                <a:r>
                  <a:rPr lang="pt-BR" dirty="0"/>
                  <a:t>de suas entradas,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excede o </a:t>
                </a:r>
                <a:r>
                  <a:rPr lang="pt-BR" b="1" i="1" dirty="0"/>
                  <a:t>limiar de ativação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da 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modelo estabelece algumas premissas.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218" y="1787236"/>
                <a:ext cx="6286500" cy="5070764"/>
              </a:xfrm>
              <a:blipFill>
                <a:blip r:embed="rId3"/>
                <a:stretch>
                  <a:fillRect l="-1746" t="-1923" r="-1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95021" y="4466022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21" y="4466022"/>
                <a:ext cx="3877116" cy="987193"/>
              </a:xfrm>
              <a:prstGeom prst="rect">
                <a:avLst/>
              </a:prstGeom>
              <a:blipFill>
                <a:blip r:embed="rId4"/>
                <a:stretch>
                  <a:fillRect l="-1258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5" y="2427811"/>
            <a:ext cx="4433322" cy="15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977245" y="1514901"/>
                <a:ext cx="7055427" cy="534309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 premissas desse modelo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chamados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booleanos</a:t>
                </a:r>
                <a:r>
                  <a:rPr lang="pt-BR" dirty="0"/>
                  <a:t>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multiplicadas por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pesos com magnitudes unitárias </a:t>
                </a:r>
                <a:r>
                  <a:rPr lang="pt-BR" dirty="0"/>
                  <a:t>(+/- 1) 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tudo ou nada</a:t>
                </a:r>
                <a:r>
                  <a:rPr lang="pt-BR" dirty="0"/>
                  <a:t>”, ou seja, um processo binário (0 ou 1).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disparo variável</a:t>
                </a:r>
                <a:r>
                  <a:rPr lang="pt-BR" b="1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7245" y="1514901"/>
                <a:ext cx="7055427" cy="5343099"/>
              </a:xfrm>
              <a:blipFill>
                <a:blip r:embed="rId3"/>
                <a:stretch>
                  <a:fillRect l="-1554" t="-1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1052E406-5293-9AAD-A1FC-9CA592045A4D}"/>
              </a:ext>
            </a:extLst>
          </p:cNvPr>
          <p:cNvGrpSpPr/>
          <p:nvPr/>
        </p:nvGrpSpPr>
        <p:grpSpPr>
          <a:xfrm>
            <a:off x="746300" y="2973499"/>
            <a:ext cx="3993932" cy="1969823"/>
            <a:chOff x="7978373" y="4760736"/>
            <a:chExt cx="3993932" cy="19698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373" y="4760736"/>
              <a:ext cx="3993932" cy="196982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14113" y="5209611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59352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09755" y="1514901"/>
            <a:ext cx="6722917" cy="5343099"/>
          </a:xfrm>
        </p:spPr>
        <p:txBody>
          <a:bodyPr>
            <a:normAutofit/>
          </a:bodyPr>
          <a:lstStyle/>
          <a:p>
            <a:r>
              <a:rPr lang="pt-BR" dirty="0"/>
              <a:t>Portanto, o modelo do </a:t>
            </a:r>
            <a:r>
              <a:rPr lang="pt-BR" b="1" i="1" dirty="0"/>
              <a:t>neurônio</a:t>
            </a:r>
            <a:r>
              <a:rPr lang="pt-BR" dirty="0"/>
              <a:t> de McCulloch e Pitts nada mais é do que um </a:t>
            </a:r>
            <a:r>
              <a:rPr lang="pt-BR" b="1" i="1" dirty="0"/>
              <a:t>classificador linear com limiar de decisão rígido, ponto de disparo variável, pesos unitários</a:t>
            </a:r>
            <a:r>
              <a:rPr lang="pt-BR" dirty="0"/>
              <a:t> e </a:t>
            </a:r>
            <a:r>
              <a:rPr lang="pt-BR" b="1" i="1" dirty="0"/>
              <a:t>atributos booleanos</a:t>
            </a:r>
            <a:r>
              <a:rPr lang="pt-BR" dirty="0"/>
              <a:t>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052E406-5293-9AAD-A1FC-9CA592045A4D}"/>
              </a:ext>
            </a:extLst>
          </p:cNvPr>
          <p:cNvGrpSpPr/>
          <p:nvPr/>
        </p:nvGrpSpPr>
        <p:grpSpPr>
          <a:xfrm>
            <a:off x="580046" y="2807245"/>
            <a:ext cx="3993932" cy="1969823"/>
            <a:chOff x="7978373" y="4760736"/>
            <a:chExt cx="3993932" cy="19698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373" y="4760736"/>
              <a:ext cx="3993932" cy="196982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14113" y="5209611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1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>
            <a:normAutofit/>
          </a:bodyPr>
          <a:lstStyle/>
          <a:p>
            <a:r>
              <a:rPr lang="pt-BR" dirty="0"/>
              <a:t>Exemplos de portas lógicas com o modelo M-P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vemos que para o disparo ocorrer, seu valor deve ser </a:t>
                </a:r>
                <a:r>
                  <a:rPr lang="pt-BR" b="1" i="1" dirty="0"/>
                  <a:t>negado</a:t>
                </a:r>
                <a:r>
                  <a:rPr lang="pt-BR" dirty="0"/>
                  <a:t> (i.e., multiplicado por -1), 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960" t="-1802" r="-2720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328277" y="6167312"/>
            <a:ext cx="184292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multiplicados por -1.</a:t>
            </a:r>
          </a:p>
        </p:txBody>
      </p:sp>
      <p:grpSp>
        <p:nvGrpSpPr>
          <p:cNvPr id="96" name="Group 5">
            <a:extLst>
              <a:ext uri="{FF2B5EF4-FFF2-40B4-BE49-F238E27FC236}">
                <a16:creationId xmlns:a16="http://schemas.microsoft.com/office/drawing/2014/main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30207"/>
            <a:chOff x="114755" y="4638765"/>
            <a:chExt cx="3142324" cy="1530207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:a16="http://schemas.microsoft.com/office/drawing/2014/main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:a16="http://schemas.microsoft.com/office/drawing/2014/main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 0</a:t>
                  </a:r>
                </a:p>
              </p:txBody>
            </p:sp>
          </mc:Choice>
          <mc:Fallback xmlns="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487FCC0-1721-4A90-ADCC-BA759BEBA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t="-3922" r="-2381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">
              <a:extLst>
                <a:ext uri="{FF2B5EF4-FFF2-40B4-BE49-F238E27FC236}">
                  <a16:creationId xmlns:a16="http://schemas.microsoft.com/office/drawing/2014/main" id="{0039D694-FDBD-4E37-84A8-15AA7DF0700A}"/>
                </a:ext>
              </a:extLst>
            </p:cNvPr>
            <p:cNvCxnSpPr/>
            <p:nvPr/>
          </p:nvCxnSpPr>
          <p:spPr>
            <a:xfrm>
              <a:off x="642607" y="5413385"/>
              <a:ext cx="19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:a16="http://schemas.microsoft.com/office/drawing/2014/main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:a16="http://schemas.microsoft.com/office/drawing/2014/main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:a16="http://schemas.microsoft.com/office/drawing/2014/main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:a16="http://schemas.microsoft.com/office/drawing/2014/main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3" name="Retângulo 32"/>
          <p:cNvSpPr/>
          <p:nvPr/>
        </p:nvSpPr>
        <p:spPr>
          <a:xfrm>
            <a:off x="8562064" y="6170917"/>
            <a:ext cx="3000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entenderemos como as ideias que discutimos até agora serão úteis na construção de </a:t>
            </a:r>
            <a:r>
              <a:rPr lang="pt-BR" b="1" i="1" dirty="0"/>
              <a:t>modelos matemáticos que aproximam a atividade de aprendizagem do cérebro</a:t>
            </a:r>
            <a:r>
              <a:rPr lang="pt-BR" dirty="0"/>
              <a:t>. </a:t>
            </a:r>
          </a:p>
          <a:p>
            <a:r>
              <a:rPr lang="pt-BR" dirty="0"/>
              <a:t>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Portanto, neste 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91E98C-0745-D718-F290-558E233A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345"/>
            <a:ext cx="10515600" cy="3828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Todos esses exemplos podem ser interpretados como problemas de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86782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0424" cy="1325563"/>
          </a:xfrm>
        </p:spPr>
        <p:txBody>
          <a:bodyPr/>
          <a:lstStyle/>
          <a:p>
            <a:r>
              <a:rPr lang="pt-BR" dirty="0"/>
              <a:t>Exemplos de portas lógicas com o modelo M-P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28937"/>
            <a:ext cx="10900423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Resposta</a:t>
            </a:r>
            <a:r>
              <a:rPr lang="en-US" dirty="0"/>
              <a:t>: com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M-P,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um </a:t>
            </a:r>
            <a:r>
              <a:rPr lang="en-US" b="1" i="1" dirty="0" err="1"/>
              <a:t>limiar</a:t>
            </a:r>
            <a:r>
              <a:rPr lang="en-US" b="1" i="1" dirty="0"/>
              <a:t> de </a:t>
            </a:r>
            <a:r>
              <a:rPr lang="en-US" b="1" i="1" dirty="0" err="1"/>
              <a:t>ativação</a:t>
            </a:r>
            <a:r>
              <a:rPr lang="en-US" b="1" i="1" dirty="0"/>
              <a:t> </a:t>
            </a:r>
            <a:r>
              <a:rPr lang="en-US" dirty="0"/>
              <a:t>que </a:t>
            </a:r>
            <a:r>
              <a:rPr lang="en-US" dirty="0" err="1"/>
              <a:t>resolva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</a:t>
            </a:r>
            <a:r>
              <a:rPr lang="en-US" dirty="0" err="1"/>
              <a:t>adiante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separável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M-P </a:t>
            </a:r>
            <a:r>
              <a:rPr lang="en-US" dirty="0" err="1"/>
              <a:t>só</a:t>
            </a:r>
            <a:r>
              <a:rPr lang="en-US" dirty="0"/>
              <a:t> resolve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separáveis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pt-BR" dirty="0"/>
                  <a:t>Qual deve ser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para a porta lógica XOR? </a:t>
                </a:r>
              </a:p>
            </p:txBody>
          </p:sp>
        </mc:Choice>
        <mc:Fallback xmlns="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 rotWithShape="0">
                <a:blip r:embed="rId6"/>
                <a:stretch>
                  <a:fillRect l="-1007" t="-5797" r="-1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1071236" y="2288157"/>
            <a:ext cx="220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Sem entradas inibitórias.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entradas inibitórias.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2&lt;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96"/>
            <a:ext cx="6865565" cy="50091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1958, Frank Rosenblatt, propôs um novo </a:t>
            </a:r>
            <a:r>
              <a:rPr lang="pt-BR" b="1" i="1" dirty="0"/>
              <a:t>modelo computacional mais geral</a:t>
            </a:r>
            <a:r>
              <a:rPr lang="pt-BR" dirty="0"/>
              <a:t> 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.</a:t>
            </a:r>
          </a:p>
          <a:p>
            <a:r>
              <a:rPr lang="pt-BR" dirty="0"/>
              <a:t>O modelo criado por ele foi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/>
              <a:t>O </a:t>
            </a:r>
            <a:r>
              <a:rPr lang="pt-BR" b="1" i="1" dirty="0"/>
              <a:t>perceptron</a:t>
            </a:r>
            <a:r>
              <a:rPr lang="pt-BR" dirty="0"/>
              <a:t> é um modelo para </a:t>
            </a:r>
            <a:r>
              <a:rPr lang="pt-BR" b="1" i="1" dirty="0"/>
              <a:t>aprendizado supervisionado</a:t>
            </a:r>
            <a:r>
              <a:rPr lang="pt-BR" dirty="0"/>
              <a:t> de </a:t>
            </a:r>
            <a:r>
              <a:rPr lang="pt-BR" b="1" i="1" dirty="0"/>
              <a:t>classificadores binários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ou seja </a:t>
            </a:r>
            <a:r>
              <a:rPr lang="pt-BR" b="1" i="1" dirty="0"/>
              <a:t>problemas com duas classes</a:t>
            </a:r>
            <a:r>
              <a:rPr lang="pt-BR" dirty="0"/>
              <a:t>.</a:t>
            </a:r>
          </a:p>
          <a:p>
            <a:r>
              <a:rPr lang="pt-BR" dirty="0"/>
              <a:t>Assim como o modelo de M-P, o </a:t>
            </a:r>
            <a:r>
              <a:rPr lang="pt-BR" b="1" i="1" dirty="0"/>
              <a:t>perceptron</a:t>
            </a:r>
            <a:r>
              <a:rPr lang="pt-BR" dirty="0"/>
              <a:t> só é capaz de classificar padrões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/>
              <a:t>perceptron</a:t>
            </a:r>
            <a:r>
              <a:rPr lang="pt-BR" dirty="0"/>
              <a:t> também não resolve o problema da classificação XOR.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39" y="357736"/>
            <a:ext cx="2231461" cy="29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537609" y="3210718"/>
            <a:ext cx="158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Frank </a:t>
            </a:r>
            <a:r>
              <a:rPr lang="pt-BR" sz="1600" dirty="0" err="1"/>
              <a:t>Rosenblatt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8308" y="1555752"/>
            <a:ext cx="6146710" cy="5302247"/>
          </a:xfrm>
        </p:spPr>
        <p:txBody>
          <a:bodyPr>
            <a:normAutofit/>
          </a:bodyPr>
          <a:lstStyle/>
          <a:p>
            <a:r>
              <a:rPr lang="pt-BR" dirty="0"/>
              <a:t>Esse novo modelo supera algumas das limitações do modelo de M-P: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Introdução do conceito de </a:t>
            </a:r>
            <a:r>
              <a:rPr lang="pt-BR" b="1" i="1" dirty="0"/>
              <a:t>pesos sinápticos com valores reais </a:t>
            </a:r>
            <a:r>
              <a:rPr lang="pt-BR" dirty="0"/>
              <a:t>para as entradas (ou </a:t>
            </a:r>
            <a:r>
              <a:rPr lang="pt-BR" b="1" i="1" dirty="0"/>
              <a:t>sinapses</a:t>
            </a:r>
            <a:r>
              <a:rPr lang="pt-BR" dirty="0"/>
              <a:t>).</a:t>
            </a:r>
            <a:endParaRPr lang="pt-BR" b="1" i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Pesos dão uma medida de importância dos sinapses (i.e., atributos).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um método para que o modelo </a:t>
            </a:r>
            <a:r>
              <a:rPr lang="pt-BR" b="1" i="1" dirty="0">
                <a:solidFill>
                  <a:srgbClr val="7030A0"/>
                </a:solidFill>
              </a:rPr>
              <a:t>aprenda os pesos e o ponto de ativação</a:t>
            </a:r>
            <a:r>
              <a:rPr lang="pt-BR" dirty="0"/>
              <a:t>, que passa a ser um peso também.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21101" y="4892896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peso de 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01" y="4892896"/>
                <a:ext cx="3877116" cy="1818190"/>
              </a:xfrm>
              <a:prstGeom prst="rect">
                <a:avLst/>
              </a:prstGeom>
              <a:blipFill>
                <a:blip r:embed="rId3"/>
                <a:stretch>
                  <a:fillRect l="-1258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D194B161-A8AE-1E47-BF8E-8BD43DF63DA4}"/>
              </a:ext>
            </a:extLst>
          </p:cNvPr>
          <p:cNvGrpSpPr/>
          <p:nvPr/>
        </p:nvGrpSpPr>
        <p:grpSpPr>
          <a:xfrm>
            <a:off x="4938704" y="5160783"/>
            <a:ext cx="3594194" cy="1550303"/>
            <a:chOff x="1301464" y="5105958"/>
            <a:chExt cx="3594194" cy="1550303"/>
          </a:xfrm>
        </p:grpSpPr>
        <p:grpSp>
          <p:nvGrpSpPr>
            <p:cNvPr id="7" name="Group 6"/>
            <p:cNvGrpSpPr/>
            <p:nvPr/>
          </p:nvGrpSpPr>
          <p:grpSpPr>
            <a:xfrm>
              <a:off x="1301464" y="5105958"/>
              <a:ext cx="3142324" cy="1550303"/>
              <a:chOff x="511819" y="4987108"/>
              <a:chExt cx="3142324" cy="1550303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1038293" y="5156782"/>
                <a:ext cx="0" cy="108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511819" y="6236782"/>
                <a:ext cx="252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039821" y="5761728"/>
                <a:ext cx="20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876228" y="6229634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228" y="6229634"/>
                    <a:ext cx="324128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038292" y="4987108"/>
                    <a:ext cx="1047979" cy="40498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292" y="4987108"/>
                    <a:ext cx="1047979" cy="40498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946898" y="6044968"/>
                    <a:ext cx="7072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6898" y="6044968"/>
                    <a:ext cx="70724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761832" y="5607839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832" y="5607839"/>
                    <a:ext cx="324128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ectangle 14"/>
            <p:cNvSpPr/>
            <p:nvPr/>
          </p:nvSpPr>
          <p:spPr>
            <a:xfrm>
              <a:off x="2837466" y="5458300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3" y="2098450"/>
            <a:ext cx="5393604" cy="22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6645827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Além disso, as entradas não são mais limitadas a valores booleanos, como no caso do modelo de M-P,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suportando 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diferença que aqui ela não mais depende do 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a transição ou ativação sempre ocorre em 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6645827" cy="5167311"/>
              </a:xfrm>
              <a:blipFill>
                <a:blip r:embed="rId3"/>
                <a:stretch>
                  <a:fillRect l="-1651" t="-1887" r="-2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415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585491" y="4929313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10121493" y="5281655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29" y="1114245"/>
            <a:ext cx="3869771" cy="16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52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665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causada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 de entrada </a:t>
                </a:r>
                <a:r>
                  <a:rPr lang="pt-BR" dirty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exceder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o </a:t>
                </a:r>
                <a:r>
                  <a:rPr lang="pt-BR" b="1" i="1" dirty="0"/>
                  <a:t>disparo</a:t>
                </a:r>
                <a:r>
                  <a:rPr lang="pt-BR" dirty="0"/>
                  <a:t> ocorre.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é expresso por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6655" cy="5032376"/>
              </a:xfrm>
              <a:blipFill>
                <a:blip r:embed="rId3"/>
                <a:stretch>
                  <a:fillRect l="-99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92" y="3960994"/>
            <a:ext cx="5816287" cy="243606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590468" y="4576353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5358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134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abaixo tem a transição para o valor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de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pela combinação linear,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ativação com transição fixa em zero</a:t>
                </a:r>
                <a:r>
                  <a:rPr lang="pt-BR" dirty="0"/>
                  <a:t>, pois, agora, ajusta-se o limiar de ativação indiretamente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1345" cy="5032376"/>
              </a:xfrm>
              <a:blipFill>
                <a:blip r:embed="rId3"/>
                <a:stretch>
                  <a:fillRect l="-93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/>
          <p:cNvGrpSpPr/>
          <p:nvPr/>
        </p:nvGrpSpPr>
        <p:grpSpPr>
          <a:xfrm>
            <a:off x="1491004" y="4815342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6"/>
              <p:cNvSpPr txBox="1"/>
              <p:nvPr/>
            </p:nvSpPr>
            <p:spPr>
              <a:xfrm>
                <a:off x="5247181" y="4483351"/>
                <a:ext cx="6702361" cy="20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 que tenhamos a saída do perceptron,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igual a 1, então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exemplo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81" y="4483351"/>
                <a:ext cx="6702361" cy="2009524"/>
              </a:xfrm>
              <a:prstGeom prst="rect">
                <a:avLst/>
              </a:prstGeom>
              <a:blipFill>
                <a:blip r:embed="rId10"/>
                <a:stretch>
                  <a:fillRect l="-819" t="-151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01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4251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podemos ver,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do </a:t>
                </a:r>
                <a:r>
                  <a:rPr lang="pt-BR" b="1" i="1" dirty="0"/>
                  <a:t>perceptron</a:t>
                </a:r>
                <a:r>
                  <a:rPr lang="pt-BR" dirty="0"/>
                  <a:t> tem a forma de um </a:t>
                </a:r>
                <a:r>
                  <a:rPr lang="pt-BR" b="1" i="1" dirty="0"/>
                  <a:t>hiperplano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atributo de bias com valor constante igual a 1.</a:t>
                </a:r>
              </a:p>
              <a:p>
                <a:r>
                  <a:rPr lang="pt-BR" dirty="0"/>
                  <a:t>Portanto, como já sabemos, este tipo de função</a:t>
                </a:r>
                <a:r>
                  <a:rPr lang="pt-BR" b="1" i="1" dirty="0"/>
                  <a:t>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 </a:t>
                </a:r>
                <a:r>
                  <a:rPr lang="pt-BR" dirty="0"/>
                  <a:t>onde as classes são separadas por uma </a:t>
                </a:r>
                <a:r>
                  <a:rPr lang="pt-BR" b="1" i="1" dirty="0"/>
                  <a:t>superfície de separação linear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42518" cy="5032376"/>
              </a:xfrm>
              <a:blipFill>
                <a:blip r:embed="rId3"/>
                <a:stretch>
                  <a:fillRect l="-1149" t="-1937" r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594" y="4754693"/>
            <a:ext cx="4895085" cy="205023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879751" y="5203372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tângulo 13"/>
          <p:cNvSpPr/>
          <p:nvPr/>
        </p:nvSpPr>
        <p:spPr>
          <a:xfrm>
            <a:off x="7958174" y="2858023"/>
            <a:ext cx="2163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combinação linear das entradas</a:t>
            </a:r>
          </a:p>
        </p:txBody>
      </p:sp>
    </p:spTree>
    <p:extLst>
      <p:ext uri="{BB962C8B-B14F-4D97-AF65-F5344CB8AC3E}">
        <p14:creationId xmlns:p14="http://schemas.microsoft.com/office/powerpoint/2010/main" val="63218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Devido ao fato da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pontos,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nós não 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</a:t>
                </a:r>
                <a:r>
                  <a:rPr lang="pt-BR" b="1" i="1" dirty="0"/>
                  <a:t>simples e intuitiva </a:t>
                </a:r>
                <a:r>
                  <a:rPr lang="pt-BR" dirty="0"/>
                  <a:t>para atualização dos pesos do modelo.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>
                <a:blip r:embed="rId3"/>
                <a:stretch>
                  <a:fillRect l="-982" t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>
            <a:extLst>
              <a:ext uri="{FF2B5EF4-FFF2-40B4-BE49-F238E27FC236}">
                <a16:creationId xmlns:a16="http://schemas.microsoft.com/office/drawing/2014/main" id="{3015D60B-A9A8-B47C-EC59-E420297DA671}"/>
              </a:ext>
            </a:extLst>
          </p:cNvPr>
          <p:cNvGrpSpPr/>
          <p:nvPr/>
        </p:nvGrpSpPr>
        <p:grpSpPr>
          <a:xfrm>
            <a:off x="4000500" y="4686300"/>
            <a:ext cx="3666662" cy="1891145"/>
            <a:chOff x="511819" y="4987108"/>
            <a:chExt cx="3142324" cy="155030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EDAE7C-9117-2BCE-4FF6-4072C41540E3}"/>
                </a:ext>
              </a:extLst>
            </p:cNvPr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52D8C-8156-8629-91FE-6190A3A784E7}"/>
                </a:ext>
              </a:extLst>
            </p:cNvPr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0D90C9-4FB6-86DD-19D0-4B61D8B74219}"/>
                </a:ext>
              </a:extLst>
            </p:cNvPr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FAB809A-F3C6-DBA6-A5FE-76B922FF44D8}"/>
                    </a:ext>
                  </a:extLst>
                </p:cNvPr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AD2F44B-D8A8-08C2-3DAD-9959FD8B5794}"/>
                    </a:ext>
                  </a:extLst>
                </p:cNvPr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41CEFF1-6186-EC70-931C-CED50CE16180}"/>
                    </a:ext>
                  </a:extLst>
                </p:cNvPr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4F72519-E71A-A2D8-C367-6FFDDAE6445D}"/>
                    </a:ext>
                  </a:extLst>
                </p:cNvPr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7170" y="1825624"/>
            <a:ext cx="6664329" cy="5032376"/>
          </a:xfrm>
        </p:spPr>
        <p:txBody>
          <a:bodyPr>
            <a:normAutofit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B025606-6130-364B-352B-AFD97404E716}"/>
              </a:ext>
            </a:extLst>
          </p:cNvPr>
          <p:cNvGrpSpPr/>
          <p:nvPr/>
        </p:nvGrpSpPr>
        <p:grpSpPr>
          <a:xfrm>
            <a:off x="1243446" y="1939924"/>
            <a:ext cx="3548180" cy="4096280"/>
            <a:chOff x="8643820" y="1380761"/>
            <a:chExt cx="3548180" cy="4096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820" y="2380005"/>
              <a:ext cx="3548180" cy="30970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837880" y="1380761"/>
              <a:ext cx="116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neurônios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10295080" y="1750093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0417910" y="1758156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021947" y="2347391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9444966" y="2804287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28"/>
            <p:cNvSpPr/>
            <p:nvPr/>
          </p:nvSpPr>
          <p:spPr>
            <a:xfrm>
              <a:off x="10677574" y="2804286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49141" y="4436839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por definição, é um </a:t>
                </a:r>
                <a:r>
                  <a:rPr lang="pt-BR" b="1" i="1" dirty="0"/>
                  <a:t>hiperplano</a:t>
                </a:r>
                <a:r>
                  <a:rPr lang="pt-BR" dirty="0"/>
                  <a:t>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>
                <a:blip r:embed="rId3"/>
                <a:stretch>
                  <a:fillRect l="-1146" t="-1939" r="-9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49004" y="3718355"/>
            <a:ext cx="257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Equação idêntica a da atualização do gradiente descendente estocástico.</a:t>
            </a:r>
          </a:p>
        </p:txBody>
      </p:sp>
      <p:cxnSp>
        <p:nvCxnSpPr>
          <p:cNvPr id="6" name="Straight Arrow Connector 5"/>
          <p:cNvCxnSpPr>
            <a:cxnSpLocks/>
            <a:stCxn id="4" idx="1"/>
          </p:cNvCxnSpPr>
          <p:nvPr/>
        </p:nvCxnSpPr>
        <p:spPr>
          <a:xfrm flipH="1">
            <a:off x="8052955" y="3949188"/>
            <a:ext cx="996049" cy="186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59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percebemos, 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</a:t>
                </a:r>
                <a:r>
                  <a:rPr lang="pt-BR" b="1" i="1" dirty="0"/>
                  <a:t>perceptron</a:t>
                </a:r>
                <a:r>
                  <a:rPr lang="pt-BR" dirty="0"/>
                  <a:t>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sem transformação dos atributos</a:t>
                </a:r>
                <a:r>
                  <a:rPr lang="pt-BR" dirty="0"/>
                  <a:t>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  <a:blipFill>
                <a:blip r:embed="rId3"/>
                <a:stretch>
                  <a:fillRect l="-1544" t="-2061" r="-2487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253837" y="2202644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1163" r="-1852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347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6465" y="1838725"/>
                <a:ext cx="7065818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os resultados de vários perceptrons</a:t>
                </a:r>
                <a:r>
                  <a:rPr lang="pt-BR" dirty="0"/>
                  <a:t> para criar </a:t>
                </a:r>
                <a:r>
                  <a:rPr lang="pt-BR" b="1" i="1" dirty="0"/>
                  <a:t>superfícies de separação </a:t>
                </a:r>
                <a:r>
                  <a:rPr lang="pt-BR" dirty="0"/>
                  <a:t>que separem dados que não sejam linearmente separáveis sem a necessidade de </a:t>
                </a:r>
                <a:r>
                  <a:rPr lang="pt-BR" b="1" i="1" dirty="0"/>
                  <a:t>transformar os atributos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não precisamos usar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polinômios) que não sejam o de um hiperplano.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465" y="1838725"/>
                <a:ext cx="7065818" cy="5032923"/>
              </a:xfrm>
              <a:blipFill>
                <a:blip r:embed="rId3"/>
                <a:stretch>
                  <a:fillRect l="-1553" t="-2061" r="-2675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419784" y="2223426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2353" r="-1852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25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524" cy="5032376"/>
          </a:xfrm>
        </p:spPr>
        <p:txBody>
          <a:bodyPr>
            <a:normAutofit/>
          </a:bodyPr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perceptron.</a:t>
            </a:r>
          </a:p>
          <a:p>
            <a:r>
              <a:rPr lang="pt-BR" dirty="0"/>
              <a:t>As figuras abaixo demonstram que uma simples reta consegue separar os dados das duas lógicas.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2973" r="5273" b="4593"/>
          <a:stretch/>
        </p:blipFill>
        <p:spPr>
          <a:xfrm>
            <a:off x="2428009" y="4206505"/>
            <a:ext cx="2518154" cy="24232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3493" r="5345" b="4909"/>
          <a:stretch/>
        </p:blipFill>
        <p:spPr>
          <a:xfrm>
            <a:off x="6784503" y="4227350"/>
            <a:ext cx="2526560" cy="24024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66" y="5101140"/>
            <a:ext cx="1714919" cy="5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5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882" y="1825624"/>
            <a:ext cx="6691745" cy="5032376"/>
          </a:xfrm>
        </p:spPr>
        <p:txBody>
          <a:bodyPr>
            <a:normAutofit/>
          </a:bodyPr>
          <a:lstStyle/>
          <a:p>
            <a:r>
              <a:rPr lang="pt-BR" dirty="0"/>
              <a:t>Porém, a lógica XOR </a:t>
            </a:r>
            <a:r>
              <a:rPr lang="pt-BR" b="1" i="1" dirty="0">
                <a:solidFill>
                  <a:srgbClr val="00B050"/>
                </a:solidFill>
              </a:rPr>
              <a:t>não é linearmente separável </a:t>
            </a:r>
            <a:r>
              <a:rPr lang="pt-BR" dirty="0"/>
              <a:t>e necessita de uma </a:t>
            </a:r>
            <a:r>
              <a:rPr lang="pt-BR" b="1" i="1" dirty="0">
                <a:solidFill>
                  <a:srgbClr val="7030A0"/>
                </a:solidFill>
              </a:rPr>
              <a:t>superfície de separação não-linear</a:t>
            </a:r>
            <a:r>
              <a:rPr lang="pt-BR" dirty="0"/>
              <a:t>. </a:t>
            </a:r>
          </a:p>
          <a:p>
            <a:r>
              <a:rPr lang="pt-BR" dirty="0"/>
              <a:t>Vejam na figura abaixo que são necessárias </a:t>
            </a:r>
            <a:r>
              <a:rPr lang="pt-BR" b="1" i="1" dirty="0">
                <a:solidFill>
                  <a:schemeClr val="accent2"/>
                </a:solidFill>
              </a:rPr>
              <a:t>no mínimo</a:t>
            </a:r>
            <a:r>
              <a:rPr lang="pt-BR" b="1" i="1" dirty="0">
                <a:solidFill>
                  <a:srgbClr val="7030A0"/>
                </a:solidFill>
              </a:rPr>
              <a:t> duas retas paralelas</a:t>
            </a:r>
            <a:r>
              <a:rPr lang="pt-BR" dirty="0"/>
              <a:t>.</a:t>
            </a:r>
          </a:p>
          <a:p>
            <a:r>
              <a:rPr lang="pt-BR" dirty="0"/>
              <a:t>Como veremos, a </a:t>
            </a:r>
            <a:r>
              <a:rPr lang="pt-BR" b="1" i="1" dirty="0">
                <a:solidFill>
                  <a:srgbClr val="00B0F0"/>
                </a:solidFill>
              </a:rPr>
              <a:t>separação da lógica XOR pode ser obtida </a:t>
            </a:r>
            <a:r>
              <a:rPr lang="pt-BR" b="1" i="1" dirty="0">
                <a:solidFill>
                  <a:schemeClr val="accent2"/>
                </a:solidFill>
              </a:rPr>
              <a:t>combinando-se</a:t>
            </a:r>
            <a:r>
              <a:rPr lang="pt-BR" b="1" i="1" dirty="0">
                <a:solidFill>
                  <a:srgbClr val="00B0F0"/>
                </a:solidFill>
              </a:rPr>
              <a:t> o resultado de dois perceptrons </a:t>
            </a:r>
            <a:r>
              <a:rPr lang="pt-BR" dirty="0"/>
              <a:t>(i.e., dois classificadores lineares), que resultará em uma superfície de separação não linear.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426747" y="6581001"/>
            <a:ext cx="2749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3"/>
              </a:rPr>
              <a:t>Exemplo: perceptron_xor_problem.ipynb</a:t>
            </a:r>
            <a:endParaRPr lang="pt-BR" sz="1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27" y="3313914"/>
            <a:ext cx="1714919" cy="5914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2218" r="5361" b="4081"/>
          <a:stretch/>
        </p:blipFill>
        <p:spPr>
          <a:xfrm>
            <a:off x="898483" y="2548959"/>
            <a:ext cx="2485244" cy="24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44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#6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</a:t>
            </a:r>
            <a:r>
              <a:rPr lang="pt-BR" dirty="0" err="1"/>
              <a:t>Teams</a:t>
            </a:r>
            <a:r>
              <a:rPr lang="pt-BR" dirty="0"/>
              <a:t>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64" y="1825624"/>
            <a:ext cx="6917326" cy="5032376"/>
          </a:xfrm>
        </p:spPr>
        <p:txBody>
          <a:bodyPr>
            <a:normAutofit/>
          </a:bodyPr>
          <a:lstStyle/>
          <a:p>
            <a:r>
              <a:rPr lang="pt-BR" dirty="0" err="1"/>
              <a:t>RNAs</a:t>
            </a:r>
            <a:r>
              <a:rPr lang="pt-BR" dirty="0"/>
              <a:t>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foca nos elementos básicos de construção de uma rede neural,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B527D05-263C-D5DC-E562-E1635134CC07}"/>
              </a:ext>
            </a:extLst>
          </p:cNvPr>
          <p:cNvGrpSpPr/>
          <p:nvPr/>
        </p:nvGrpSpPr>
        <p:grpSpPr>
          <a:xfrm>
            <a:off x="1243446" y="1939924"/>
            <a:ext cx="3548180" cy="4096280"/>
            <a:chOff x="8643820" y="1380761"/>
            <a:chExt cx="3548180" cy="4096280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A7F8A936-0DA5-6FB5-6B17-7FC9B781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820" y="2380005"/>
              <a:ext cx="3548180" cy="3097036"/>
            </a:xfrm>
            <a:prstGeom prst="rect">
              <a:avLst/>
            </a:prstGeom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E131A444-C88C-20F4-9B81-233C104DE05B}"/>
                </a:ext>
              </a:extLst>
            </p:cNvPr>
            <p:cNvSpPr txBox="1"/>
            <p:nvPr/>
          </p:nvSpPr>
          <p:spPr>
            <a:xfrm>
              <a:off x="9837880" y="1380761"/>
              <a:ext cx="116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neurônios</a:t>
              </a:r>
            </a:p>
          </p:txBody>
        </p:sp>
        <p:cxnSp>
          <p:nvCxnSpPr>
            <p:cNvPr id="13" name="Straight Arrow Connector 6">
              <a:extLst>
                <a:ext uri="{FF2B5EF4-FFF2-40B4-BE49-F238E27FC236}">
                  <a16:creationId xmlns:a16="http://schemas.microsoft.com/office/drawing/2014/main" id="{A03DC86B-0AED-C59D-6FFC-2725AF09C97B}"/>
                </a:ext>
              </a:extLst>
            </p:cNvPr>
            <p:cNvCxnSpPr/>
            <p:nvPr/>
          </p:nvCxnSpPr>
          <p:spPr>
            <a:xfrm flipH="1">
              <a:off x="10295080" y="1750093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7">
              <a:extLst>
                <a:ext uri="{FF2B5EF4-FFF2-40B4-BE49-F238E27FC236}">
                  <a16:creationId xmlns:a16="http://schemas.microsoft.com/office/drawing/2014/main" id="{EC491009-B520-DD16-7AB9-B3E0DDA30A31}"/>
                </a:ext>
              </a:extLst>
            </p:cNvPr>
            <p:cNvCxnSpPr/>
            <p:nvPr/>
          </p:nvCxnSpPr>
          <p:spPr>
            <a:xfrm>
              <a:off x="10417910" y="1758156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DD50BC27-1F58-7461-9E68-E50687528D0C}"/>
                </a:ext>
              </a:extLst>
            </p:cNvPr>
            <p:cNvSpPr txBox="1"/>
            <p:nvPr/>
          </p:nvSpPr>
          <p:spPr>
            <a:xfrm>
              <a:off x="9021947" y="2347391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16" name="Oval 27">
              <a:extLst>
                <a:ext uri="{FF2B5EF4-FFF2-40B4-BE49-F238E27FC236}">
                  <a16:creationId xmlns:a16="http://schemas.microsoft.com/office/drawing/2014/main" id="{9C292488-3215-3672-7DDF-8B7EE3B0274C}"/>
                </a:ext>
              </a:extLst>
            </p:cNvPr>
            <p:cNvSpPr/>
            <p:nvPr/>
          </p:nvSpPr>
          <p:spPr>
            <a:xfrm>
              <a:off x="9444966" y="2804287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28">
              <a:extLst>
                <a:ext uri="{FF2B5EF4-FFF2-40B4-BE49-F238E27FC236}">
                  <a16:creationId xmlns:a16="http://schemas.microsoft.com/office/drawing/2014/main" id="{8C7D954D-E686-9B71-3325-C59BE7E2F1FA}"/>
                </a:ext>
              </a:extLst>
            </p:cNvPr>
            <p:cNvSpPr/>
            <p:nvPr/>
          </p:nvSpPr>
          <p:spPr>
            <a:xfrm>
              <a:off x="10677574" y="2804286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29">
              <a:extLst>
                <a:ext uri="{FF2B5EF4-FFF2-40B4-BE49-F238E27FC236}">
                  <a16:creationId xmlns:a16="http://schemas.microsoft.com/office/drawing/2014/main" id="{F785B0CD-5C99-A76C-1D50-FFA783C6F597}"/>
                </a:ext>
              </a:extLst>
            </p:cNvPr>
            <p:cNvSpPr txBox="1"/>
            <p:nvPr/>
          </p:nvSpPr>
          <p:spPr>
            <a:xfrm>
              <a:off x="10649141" y="4436839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673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7764764" y="2932882"/>
            <a:ext cx="3244734" cy="3067686"/>
            <a:chOff x="7764764" y="2932882"/>
            <a:chExt cx="3244734" cy="306768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/>
            <p:cNvCxnSpPr/>
            <p:nvPr/>
          </p:nvCxnSpPr>
          <p:spPr>
            <a:xfrm flipH="1">
              <a:off x="8400266" y="5086001"/>
              <a:ext cx="1663410" cy="64085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71553" y="529061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868557" y="5921164"/>
            <a:ext cx="2804259" cy="846036"/>
            <a:chOff x="7868557" y="5921164"/>
            <a:chExt cx="2804259" cy="846036"/>
          </a:xfrm>
        </p:grpSpPr>
        <p:sp>
          <p:nvSpPr>
            <p:cNvPr id="21" name="Rectangle 20"/>
            <p:cNvSpPr/>
            <p:nvPr/>
          </p:nvSpPr>
          <p:spPr>
            <a:xfrm>
              <a:off x="7888653" y="6506334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7868557" y="601583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0862" y="5921164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37233" y="6397868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9218" y="1708743"/>
            <a:ext cx="3800094" cy="3486715"/>
            <a:chOff x="29218" y="1708743"/>
            <a:chExt cx="3800094" cy="3486715"/>
          </a:xfrm>
        </p:grpSpPr>
        <p:cxnSp>
          <p:nvCxnSpPr>
            <p:cNvPr id="26" name="Straight Arrow Connector 5"/>
            <p:cNvCxnSpPr/>
            <p:nvPr/>
          </p:nvCxnSpPr>
          <p:spPr>
            <a:xfrm>
              <a:off x="423532" y="473231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"/>
            <p:cNvCxnSpPr/>
            <p:nvPr/>
          </p:nvCxnSpPr>
          <p:spPr>
            <a:xfrm flipV="1">
              <a:off x="423532" y="185993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8"/>
            <p:cNvSpPr/>
            <p:nvPr/>
          </p:nvSpPr>
          <p:spPr>
            <a:xfrm>
              <a:off x="423532" y="220469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3303532" y="454003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423532" y="170874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32" name="Rectangle 12"/>
            <p:cNvSpPr/>
            <p:nvPr/>
          </p:nvSpPr>
          <p:spPr>
            <a:xfrm>
              <a:off x="2871142" y="213611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/>
            <p:cNvSpPr/>
            <p:nvPr/>
          </p:nvSpPr>
          <p:spPr>
            <a:xfrm>
              <a:off x="345549" y="212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4"/>
            <p:cNvSpPr/>
            <p:nvPr/>
          </p:nvSpPr>
          <p:spPr>
            <a:xfrm>
              <a:off x="2853532" y="463850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423531" y="1827073"/>
              <a:ext cx="2526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AND</a:t>
              </a:r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2752093" y="482612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244110" y="480089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29218" y="202765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Oval 14"/>
            <p:cNvSpPr/>
            <p:nvPr/>
          </p:nvSpPr>
          <p:spPr>
            <a:xfrm>
              <a:off x="338130" y="464612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1128645" y="1991925"/>
              <a:ext cx="198000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ângulo 4"/>
                <p:cNvSpPr/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5" name="Retâ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3941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orma livre 19"/>
            <p:cNvSpPr/>
            <p:nvPr/>
          </p:nvSpPr>
          <p:spPr>
            <a:xfrm>
              <a:off x="1342068" y="2745969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783077" y="1723982"/>
            <a:ext cx="3800094" cy="3486715"/>
            <a:chOff x="3783077" y="1723982"/>
            <a:chExt cx="3800094" cy="3486715"/>
          </a:xfrm>
        </p:grpSpPr>
        <p:cxnSp>
          <p:nvCxnSpPr>
            <p:cNvPr id="56" name="Straight Arrow Connector 5"/>
            <p:cNvCxnSpPr/>
            <p:nvPr/>
          </p:nvCxnSpPr>
          <p:spPr>
            <a:xfrm>
              <a:off x="4177391" y="4747555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"/>
            <p:cNvCxnSpPr/>
            <p:nvPr/>
          </p:nvCxnSpPr>
          <p:spPr>
            <a:xfrm flipV="1">
              <a:off x="4177391" y="1875175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8"/>
            <p:cNvSpPr/>
            <p:nvPr/>
          </p:nvSpPr>
          <p:spPr>
            <a:xfrm>
              <a:off x="4177391" y="2219936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7057391" y="4555270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4177391" y="172398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62" name="Rectangle 12"/>
            <p:cNvSpPr/>
            <p:nvPr/>
          </p:nvSpPr>
          <p:spPr>
            <a:xfrm>
              <a:off x="6625001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4165954" y="1852850"/>
              <a:ext cx="2531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6505952" y="4841365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3997969" y="48161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3783077" y="204289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3" name="Oval 14"/>
            <p:cNvSpPr/>
            <p:nvPr/>
          </p:nvSpPr>
          <p:spPr>
            <a:xfrm>
              <a:off x="4075954" y="464375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12"/>
            <p:cNvSpPr/>
            <p:nvPr/>
          </p:nvSpPr>
          <p:spPr>
            <a:xfrm>
              <a:off x="6625001" y="466754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12"/>
            <p:cNvSpPr/>
            <p:nvPr/>
          </p:nvSpPr>
          <p:spPr>
            <a:xfrm>
              <a:off x="4099117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reto 75"/>
            <p:cNvCxnSpPr/>
            <p:nvPr/>
          </p:nvCxnSpPr>
          <p:spPr>
            <a:xfrm>
              <a:off x="3969734" y="2664222"/>
              <a:ext cx="1980000" cy="226800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tângulo 76"/>
                <p:cNvSpPr/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3922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orma livre 77"/>
            <p:cNvSpPr/>
            <p:nvPr/>
          </p:nvSpPr>
          <p:spPr>
            <a:xfrm>
              <a:off x="4687574" y="3072736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8240569" y="1189925"/>
            <a:ext cx="3800094" cy="4434115"/>
            <a:chOff x="8240569" y="1189925"/>
            <a:chExt cx="3800094" cy="443411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34883" y="464612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634883" y="177374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634883" y="211850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4883" y="445384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34883" y="162255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2492" y="203993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89347" y="456230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4882" y="203993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8551706" y="455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34883" y="1751115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/>
                <a:t>XOR</a:t>
              </a:r>
              <a:endParaRPr lang="pt-BR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63444" y="47399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55461" y="47147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0569" y="194146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1" name="Elipse 30"/>
            <p:cNvSpPr/>
            <p:nvPr/>
          </p:nvSpPr>
          <p:spPr>
            <a:xfrm rot="18937290">
              <a:off x="9661933" y="1189925"/>
              <a:ext cx="571405" cy="443411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tângulo 81"/>
                <p:cNvSpPr/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não-linear</a:t>
                  </a:r>
                </a:p>
              </p:txBody>
            </p:sp>
          </mc:Choice>
          <mc:Fallback xmlns="">
            <p:sp>
              <p:nvSpPr>
                <p:cNvPr id="82" name="Retângulo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2930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orma livre 82"/>
            <p:cNvSpPr/>
            <p:nvPr/>
          </p:nvSpPr>
          <p:spPr>
            <a:xfrm>
              <a:off x="9896492" y="2537629"/>
              <a:ext cx="180369" cy="482600"/>
            </a:xfrm>
            <a:custGeom>
              <a:avLst/>
              <a:gdLst>
                <a:gd name="connsiteX0" fmla="*/ 88900 w 180369"/>
                <a:gd name="connsiteY0" fmla="*/ 482600 h 482600"/>
                <a:gd name="connsiteX1" fmla="*/ 177800 w 180369"/>
                <a:gd name="connsiteY1" fmla="*/ 190500 h 482600"/>
                <a:gd name="connsiteX2" fmla="*/ 0 w 180369"/>
                <a:gd name="connsiteY2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69" h="482600">
                  <a:moveTo>
                    <a:pt x="88900" y="482600"/>
                  </a:moveTo>
                  <a:cubicBezTo>
                    <a:pt x="140758" y="376766"/>
                    <a:pt x="192617" y="270933"/>
                    <a:pt x="177800" y="190500"/>
                  </a:cubicBezTo>
                  <a:cubicBezTo>
                    <a:pt x="162983" y="110067"/>
                    <a:pt x="81491" y="5503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1673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(e.g., como o Google Images, Facebook, etc. fazem),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(e.g., a Siri da Apple, Alexa da Amazon e Google </a:t>
            </a:r>
            <a:r>
              <a:rPr lang="pt-BR" dirty="0" err="1"/>
              <a:t>Assistant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(e.g.,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Pilotar um veículo com pouca ou nenhuma intervenção humana.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Responder praticamente qualquer pergunta (e.g., ChatGPT)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237921" y="747458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204291" y="1891816"/>
            <a:ext cx="2771803" cy="13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762889" y="3539269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ymo Stock IPO - Economagic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6126" r="5537" b="7636"/>
          <a:stretch/>
        </p:blipFill>
        <p:spPr bwMode="auto">
          <a:xfrm>
            <a:off x="8738656" y="5012730"/>
            <a:ext cx="3332640" cy="16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 existia nos anos 90 – e era bem diferente; conheça históri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t="27680" r="5735" b="23835"/>
          <a:stretch/>
        </p:blipFill>
        <p:spPr bwMode="auto">
          <a:xfrm>
            <a:off x="10105092" y="4274344"/>
            <a:ext cx="1829971" cy="5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100" y="1992572"/>
            <a:ext cx="6819900" cy="4865427"/>
          </a:xfrm>
        </p:spPr>
        <p:txBody>
          <a:bodyPr>
            <a:normAutofit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/>
              <a:t>átomo da vida</a:t>
            </a:r>
            <a:r>
              <a:rPr lang="pt-BR" dirty="0"/>
              <a:t>.</a:t>
            </a:r>
          </a:p>
          <a:p>
            <a:r>
              <a:rPr lang="pt-BR" dirty="0"/>
              <a:t>Células podem ser classificadas em </a:t>
            </a:r>
            <a:r>
              <a:rPr lang="pt-BR" b="1" i="1" dirty="0"/>
              <a:t>procariontes</a:t>
            </a:r>
            <a:r>
              <a:rPr lang="pt-BR" dirty="0"/>
              <a:t> e </a:t>
            </a:r>
            <a:r>
              <a:rPr lang="pt-BR" b="1" i="1" dirty="0"/>
              <a:t>eucariontes</a:t>
            </a:r>
            <a:r>
              <a:rPr lang="pt-BR" dirty="0"/>
              <a:t>.</a:t>
            </a:r>
          </a:p>
          <a:p>
            <a:r>
              <a:rPr lang="pt-BR" dirty="0"/>
              <a:t>Células </a:t>
            </a:r>
            <a:r>
              <a:rPr lang="pt-BR" b="1" i="1" dirty="0"/>
              <a:t>procariontes</a:t>
            </a:r>
            <a:r>
              <a:rPr lang="pt-BR" dirty="0"/>
              <a:t> têm uma estrutura simples e não possuem núcleo (e.g., bactérias).</a:t>
            </a:r>
          </a:p>
        </p:txBody>
      </p:sp>
      <p:pic>
        <p:nvPicPr>
          <p:cNvPr id="4" name="Picture 2" descr="Bionóculos Ensino de Biologia e Química Geral: Células Eucariót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97" y="2514601"/>
            <a:ext cx="4265283" cy="324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572" y="1992572"/>
            <a:ext cx="6674427" cy="4865427"/>
          </a:xfrm>
        </p:spPr>
        <p:txBody>
          <a:bodyPr>
            <a:normAutofit/>
          </a:bodyPr>
          <a:lstStyle/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(e.g., plantas, animais, fungos, protozoários, algas, e amebas) possuem três partes principais: </a:t>
            </a:r>
            <a:r>
              <a:rPr lang="pt-BR" b="1" i="1" dirty="0"/>
              <a:t>membrana</a:t>
            </a:r>
            <a:r>
              <a:rPr lang="pt-BR" dirty="0"/>
              <a:t>, </a:t>
            </a:r>
            <a:r>
              <a:rPr lang="pt-BR" b="1" i="1" dirty="0"/>
              <a:t>citoplasma</a:t>
            </a:r>
            <a:r>
              <a:rPr lang="pt-BR" dirty="0"/>
              <a:t> e </a:t>
            </a:r>
            <a:r>
              <a:rPr lang="pt-BR" b="1" i="1" dirty="0"/>
              <a:t>núcleo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núcleo.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Ele 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 (e.g., mitocôndrias, lisossomos, etc.).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controla as atividades celulares e armazena a maior parte da informação genética (DNA) da célula.</a:t>
            </a:r>
          </a:p>
        </p:txBody>
      </p:sp>
      <p:pic>
        <p:nvPicPr>
          <p:cNvPr id="5" name="Picture 2" descr="Bionóculos Ensino de Biologia e Química Geral: Células Eucarióticas">
            <a:extLst>
              <a:ext uri="{FF2B5EF4-FFF2-40B4-BE49-F238E27FC236}">
                <a16:creationId xmlns:a16="http://schemas.microsoft.com/office/drawing/2014/main" id="{99746805-1812-FCF2-11D5-480336E6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97" y="2514601"/>
            <a:ext cx="4265283" cy="324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2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397453" y="2244438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485901"/>
            <a:ext cx="5863936" cy="5372100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/>
              <a:t>mecanismos eletroquímicos</a:t>
            </a:r>
            <a:r>
              <a:rPr lang="pt-BR" dirty="0"/>
              <a:t>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8" y="1485901"/>
            <a:ext cx="5995554" cy="5372100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:a16="http://schemas.microsoft.com/office/drawing/2014/main" id="{30ADA234-BCC4-9884-D4E8-ACE27EA5A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273628" y="2421083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1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14946</TotalTime>
  <Words>6666</Words>
  <Application>Microsoft Office PowerPoint</Application>
  <PresentationFormat>Widescreen</PresentationFormat>
  <Paragraphs>788</Paragraphs>
  <Slides>51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O modelo de McCulloch e Pitts </vt:lpstr>
      <vt:lpstr>O modelo de McCulloch e Pitts </vt:lpstr>
      <vt:lpstr>O modelo de McCulloch e Pitts </vt:lpstr>
      <vt:lpstr>Exemplos de portas lógicas com o modelo M-P</vt:lpstr>
      <vt:lpstr>Apresentação do PowerPoint</vt:lpstr>
      <vt:lpstr>Exemplos de portas lógicas com o modelo M-P</vt:lpstr>
      <vt:lpstr>Tarefa</vt:lpstr>
      <vt:lpstr>Perceptron</vt:lpstr>
      <vt:lpstr>Perceptron</vt:lpstr>
      <vt:lpstr>Perceptron</vt:lpstr>
      <vt:lpstr>Perceptron</vt:lpstr>
      <vt:lpstr>Perceptron</vt:lpstr>
      <vt:lpstr>Perceptron</vt:lpstr>
      <vt:lpstr>Regra de aprendizado do perceptron</vt:lpstr>
      <vt:lpstr>Regra de aprendizado do perceptron</vt:lpstr>
      <vt:lpstr>Perceptron</vt:lpstr>
      <vt:lpstr>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1316</cp:revision>
  <dcterms:created xsi:type="dcterms:W3CDTF">2020-04-06T23:46:10Z</dcterms:created>
  <dcterms:modified xsi:type="dcterms:W3CDTF">2024-04-27T12:05:30Z</dcterms:modified>
</cp:coreProperties>
</file>