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84" r:id="rId3"/>
    <p:sldId id="258" r:id="rId4"/>
    <p:sldId id="294" r:id="rId5"/>
    <p:sldId id="286" r:id="rId6"/>
    <p:sldId id="285" r:id="rId7"/>
    <p:sldId id="287" r:id="rId8"/>
    <p:sldId id="296" r:id="rId9"/>
    <p:sldId id="288" r:id="rId10"/>
    <p:sldId id="297" r:id="rId11"/>
    <p:sldId id="298" r:id="rId12"/>
    <p:sldId id="289" r:id="rId13"/>
    <p:sldId id="290" r:id="rId14"/>
    <p:sldId id="291" r:id="rId15"/>
    <p:sldId id="292" r:id="rId16"/>
    <p:sldId id="299" r:id="rId17"/>
    <p:sldId id="293" r:id="rId18"/>
    <p:sldId id="283" r:id="rId19"/>
    <p:sldId id="269" r:id="rId20"/>
    <p:sldId id="265" r:id="rId21"/>
    <p:sldId id="271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5" autoAdjust="0"/>
    <p:restoredTop sz="79533" autoAdjust="0"/>
  </p:normalViewPr>
  <p:slideViewPr>
    <p:cSldViewPr snapToGrid="0">
      <p:cViewPr varScale="1">
        <p:scale>
          <a:sx n="88" d="100"/>
          <a:sy n="8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-133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30/11/2024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9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332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637E2-97BB-CFD3-DBB7-5EC561A4F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D7BD22-361E-0DCE-46D8-42A9C128E5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45AE5E-1008-C289-F444-04515B31A2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5BAB2-4C6F-96F0-D4ED-0C66FFB48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298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</a:t>
            </a:r>
            <a:r>
              <a:rPr lang="pt-BR" b="1" dirty="0"/>
              <a:t>clusterização</a:t>
            </a:r>
            <a:r>
              <a:rPr lang="pt-BR" dirty="0"/>
              <a:t>, um </a:t>
            </a:r>
            <a:r>
              <a:rPr lang="pt-BR" b="1" dirty="0"/>
              <a:t>centroide</a:t>
            </a:r>
            <a:r>
              <a:rPr lang="pt-BR" dirty="0"/>
              <a:t> é o ponto central de um grupo (cluster) de dados. Ele representa a "média" das amostras dentro do cluster, sendo um ponto de referência que pode ser usado para definir a posição do cluster no espaço de características.</a:t>
            </a:r>
          </a:p>
          <a:p>
            <a:r>
              <a:rPr lang="pt-BR" b="1" dirty="0"/>
              <a:t>Características principais: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centroide é geralmente calculado como a </a:t>
            </a:r>
            <a:r>
              <a:rPr lang="pt-BR" b="1" dirty="0"/>
              <a:t>média aritmética</a:t>
            </a:r>
            <a:r>
              <a:rPr lang="pt-BR" dirty="0"/>
              <a:t> das coordenadas de todos os pontos do cluster.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No caso de algoritmos como </a:t>
            </a:r>
            <a:r>
              <a:rPr lang="pt-BR" b="1" dirty="0"/>
              <a:t>K-</a:t>
            </a:r>
            <a:r>
              <a:rPr lang="pt-BR" b="1" dirty="0" err="1"/>
              <a:t>Means</a:t>
            </a:r>
            <a:r>
              <a:rPr lang="pt-BR" dirty="0"/>
              <a:t>, os centroides são ajustados iterativamente até que os clusters se estabilizem ou atinjam um critério de parada.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centroide </a:t>
            </a:r>
            <a:r>
              <a:rPr lang="pt-BR" b="1" dirty="0"/>
              <a:t>não precisa ser um ponto real</a:t>
            </a:r>
            <a:r>
              <a:rPr lang="pt-BR" dirty="0"/>
              <a:t> no conjunto de dados; ele pode estar em uma posição intermediária entre os pontos.</a:t>
            </a:r>
          </a:p>
          <a:p>
            <a:r>
              <a:rPr lang="pt-BR" b="1" dirty="0"/>
              <a:t>Cálculo do centroide:</a:t>
            </a:r>
          </a:p>
          <a:p>
            <a:r>
              <a:rPr lang="pt-BR" dirty="0"/>
              <a:t>Se o cluster contém </a:t>
            </a:r>
            <a:r>
              <a:rPr lang="pt-BR" dirty="0" err="1"/>
              <a:t>nn</a:t>
            </a:r>
            <a:r>
              <a:rPr lang="pt-BR" dirty="0"/>
              <a:t> pontos de dimensão </a:t>
            </a:r>
            <a:r>
              <a:rPr lang="pt-BR" dirty="0" err="1"/>
              <a:t>dd</a:t>
            </a:r>
            <a:r>
              <a:rPr lang="pt-BR" dirty="0"/>
              <a:t>, as coordenadas do centroide são calculadas como:</a:t>
            </a:r>
          </a:p>
          <a:p>
            <a:r>
              <a:rPr lang="pt-BR" dirty="0"/>
              <a:t>Centroide=(1n∑i=1nxi1,1n∑i=1nxi2,…,1n∑i=1nxid)\</a:t>
            </a:r>
            <a:r>
              <a:rPr lang="pt-BR" dirty="0" err="1"/>
              <a:t>text</a:t>
            </a:r>
            <a:r>
              <a:rPr lang="pt-BR" dirty="0"/>
              <a:t>{Centroide} = \</a:t>
            </a:r>
            <a:r>
              <a:rPr lang="pt-BR" dirty="0" err="1"/>
              <a:t>left</a:t>
            </a:r>
            <a:r>
              <a:rPr lang="pt-BR" dirty="0"/>
              <a:t>( \</a:t>
            </a:r>
            <a:r>
              <a:rPr lang="pt-BR" dirty="0" err="1"/>
              <a:t>frac</a:t>
            </a:r>
            <a:r>
              <a:rPr lang="pt-BR" dirty="0"/>
              <a:t>{1}{n} \sum_{i=1}^{n} x_{i1}, \</a:t>
            </a:r>
            <a:r>
              <a:rPr lang="pt-BR" dirty="0" err="1"/>
              <a:t>frac</a:t>
            </a:r>
            <a:r>
              <a:rPr lang="pt-BR" dirty="0"/>
              <a:t>{1}{n} \sum_{i=1}^{n} x_{i2}, \</a:t>
            </a:r>
            <a:r>
              <a:rPr lang="pt-BR" dirty="0" err="1"/>
              <a:t>ldots</a:t>
            </a:r>
            <a:r>
              <a:rPr lang="pt-BR" dirty="0"/>
              <a:t>, \</a:t>
            </a:r>
            <a:r>
              <a:rPr lang="pt-BR" dirty="0" err="1"/>
              <a:t>frac</a:t>
            </a:r>
            <a:r>
              <a:rPr lang="pt-BR" dirty="0"/>
              <a:t>{1}{n} \sum_{i=1}^{n} x_{id} \</a:t>
            </a:r>
            <a:r>
              <a:rPr lang="pt-BR" dirty="0" err="1"/>
              <a:t>right</a:t>
            </a:r>
            <a:r>
              <a:rPr lang="pt-BR" dirty="0"/>
              <a:t>) </a:t>
            </a:r>
            <a:r>
              <a:rPr lang="pt-BR" b="1" dirty="0"/>
              <a:t>Aplicações: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Serve como ponto de referência para determinar quais amostras pertencem a um cluster (calculando distâncias em algoritmos como K-</a:t>
            </a:r>
            <a:r>
              <a:rPr lang="pt-BR" dirty="0" err="1"/>
              <a:t>Means</a:t>
            </a:r>
            <a:r>
              <a:rPr lang="pt-BR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Ajuda na interpretação dos clusters ao indicar a "localização média" de seus elementos.</a:t>
            </a:r>
          </a:p>
          <a:p>
            <a:r>
              <a:rPr lang="pt-BR" b="1" dirty="0"/>
              <a:t>Observação:</a:t>
            </a:r>
          </a:p>
          <a:p>
            <a:r>
              <a:rPr lang="pt-BR" dirty="0"/>
              <a:t>Em algoritmos baseados em densidade, como </a:t>
            </a:r>
            <a:r>
              <a:rPr lang="pt-BR" b="1" dirty="0"/>
              <a:t>DBSCAN</a:t>
            </a:r>
            <a:r>
              <a:rPr lang="pt-BR" dirty="0"/>
              <a:t>, o conceito de centroide pode não ser tão relevante, já que esses métodos não dependem de cálculos baseados na média dos pontos, mas na densidade local.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</a:t>
            </a:r>
            <a:r>
              <a:rPr lang="pt-BR" dirty="0" err="1"/>
              <a:t>entros</a:t>
            </a:r>
            <a:r>
              <a:rPr lang="pt-BR" dirty="0"/>
              <a:t> para redes Bayesianas ou de </a:t>
            </a:r>
            <a:r>
              <a:rPr lang="en-US" dirty="0" err="1"/>
              <a:t>Função</a:t>
            </a:r>
            <a:r>
              <a:rPr lang="en-US" dirty="0"/>
              <a:t> de base radial (</a:t>
            </a:r>
            <a:r>
              <a:rPr lang="pt-BR" dirty="0"/>
              <a:t>RBF): Os classificadores bayesianos e as redes de função de base radial operam com centros,</a:t>
            </a:r>
            <a:r>
              <a:rPr lang="pt-BR" baseline="0" dirty="0"/>
              <a:t> pois utilizam distribuições gaussianas. </a:t>
            </a:r>
            <a:r>
              <a:rPr lang="pt-BR" dirty="0"/>
              <a:t>Geralmente, os centros são identificados com os vetores de atributos dos exemplos individuais.</a:t>
            </a:r>
            <a:r>
              <a:rPr lang="pt-BR" baseline="0" dirty="0"/>
              <a:t> </a:t>
            </a:r>
            <a:r>
              <a:rPr lang="pt-BR" dirty="0"/>
              <a:t>No entanto, isso levaria a classificadores impraticavelmente grandes em domínios com milhões de exemplos. O engenheiro então prefere dividir o conjunto de treinamento em N clusters e identificar os centros gaussianos com os </a:t>
            </a:r>
            <a:r>
              <a:rPr lang="pt-BR" dirty="0" err="1"/>
              <a:t>centróides</a:t>
            </a:r>
            <a:r>
              <a:rPr lang="pt-BR" dirty="0"/>
              <a:t> dos clusters.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Estimativas de valores de atributos desconhecidos :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Existem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casos onde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alguns valores de atributos às vezes são desconhecidos.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forma simples de lidar com esta questão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usar 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estimativa do valor ausente como sendo a média ou o valor mais frequente de um determinado cluster.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Esta é uma abordagem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mais sólida porque usa mais informações sobre a natureza do domínio.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ferramentas de visualização de dados multidimensionais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Auxiliares para criação de classificadores mais simples: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conhecimento de clusters de dados pode ser útil no aprendizado supervisionado. É bastante comum que todos (ou quase todos) os exemplos em um cluster pertençam à mesma classe. Nesse caso, o desenvolvedor de um software de aprendizado supervisionado pode decidir primeiro identificar os clusters e depois rotular cada cluster (todos os exemplos que pertencem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ao cluster)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sua classe dominante.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288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858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F69D2-AA2F-1FAB-FC58-E17B9F051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FA38404-D7C9-03F2-A7E5-10C0EFC8F1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A8313F1-5D52-52B4-46D0-20D6D6D514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8A95A6-CC49-168A-C37A-1C6EB3B932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804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K-</a:t>
            </a:r>
            <a:r>
              <a:rPr lang="pt-BR" dirty="0" err="1"/>
              <a:t>Means</a:t>
            </a:r>
            <a:r>
              <a:rPr lang="pt-BR" dirty="0"/>
              <a:t> encerra o treinamento com base em </a:t>
            </a:r>
            <a:r>
              <a:rPr lang="pt-BR" b="1" dirty="0"/>
              <a:t>critérios de convergência</a:t>
            </a:r>
            <a:r>
              <a:rPr lang="pt-BR" dirty="0"/>
              <a:t> que indicam quando o algoritmo atingiu um estado estável ou suficiente para parar. Esses critérios incluem:</a:t>
            </a:r>
          </a:p>
          <a:p>
            <a:r>
              <a:rPr lang="pt-BR" b="1" dirty="0"/>
              <a:t>1. Estabilização dos Centroides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algoritmo para quando os </a:t>
            </a:r>
            <a:r>
              <a:rPr lang="pt-BR" b="1" dirty="0"/>
              <a:t>centroides não se movem mais significativamente</a:t>
            </a:r>
            <a:r>
              <a:rPr lang="pt-BR" dirty="0"/>
              <a:t> entre iterações.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Concretamente, isso significa que os deslocamentos dos centroides são menores que um limite pré-definido (ϵ\</a:t>
            </a:r>
            <a:r>
              <a:rPr lang="pt-BR" dirty="0" err="1"/>
              <a:t>epsilon</a:t>
            </a:r>
            <a:r>
              <a:rPr lang="pt-BR" dirty="0"/>
              <a:t>).</a:t>
            </a:r>
          </a:p>
          <a:p>
            <a:r>
              <a:rPr lang="pt-BR" dirty="0"/>
              <a:t>∥novo centroide−antigo centroide∥&lt;ϵ\|\</a:t>
            </a:r>
            <a:r>
              <a:rPr lang="pt-BR" dirty="0" err="1"/>
              <a:t>text</a:t>
            </a:r>
            <a:r>
              <a:rPr lang="pt-BR" dirty="0"/>
              <a:t>{novo centroide} - \</a:t>
            </a:r>
            <a:r>
              <a:rPr lang="pt-BR" dirty="0" err="1"/>
              <a:t>text</a:t>
            </a:r>
            <a:r>
              <a:rPr lang="pt-BR" dirty="0"/>
              <a:t>{antigo centroide}\| &lt; \</a:t>
            </a:r>
            <a:r>
              <a:rPr lang="pt-BR" dirty="0" err="1"/>
              <a:t>epsilon</a:t>
            </a:r>
            <a:r>
              <a:rPr lang="pt-BR" dirty="0"/>
              <a:t> </a:t>
            </a:r>
            <a:r>
              <a:rPr lang="pt-BR" b="1" dirty="0"/>
              <a:t>2. Estabilização das Atribuições de Cluster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Se os pontos não mudarem de cluster entre iterações, o K-</a:t>
            </a:r>
            <a:r>
              <a:rPr lang="pt-BR" dirty="0" err="1"/>
              <a:t>Means</a:t>
            </a:r>
            <a:r>
              <a:rPr lang="pt-BR" dirty="0"/>
              <a:t> considera que atingiu a convergência.</a:t>
            </a:r>
          </a:p>
          <a:p>
            <a:r>
              <a:rPr lang="pt-BR" b="1" dirty="0"/>
              <a:t>3. Número Máximo de Iterações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Um limite máximo de iterações pode ser imposto (</a:t>
            </a:r>
            <a:r>
              <a:rPr lang="pt-BR" dirty="0" err="1"/>
              <a:t>max_itermax</a:t>
            </a:r>
            <a:r>
              <a:rPr lang="pt-BR" dirty="0"/>
              <a:t>\_iter) para evitar que o algoritmo continue indefinidamente, especialmente em casos em que a convergência é difícil de alcançar.</a:t>
            </a:r>
          </a:p>
          <a:p>
            <a:r>
              <a:rPr lang="pt-BR" b="1" dirty="0"/>
              <a:t>4. Convergência da Função Objetivo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algoritmo minimiza a </a:t>
            </a:r>
            <a:r>
              <a:rPr lang="pt-BR" b="1" dirty="0"/>
              <a:t>soma dos erros quadráticos </a:t>
            </a:r>
            <a:r>
              <a:rPr lang="pt-BR" b="1" dirty="0" err="1"/>
              <a:t>intra-cluster</a:t>
            </a:r>
            <a:r>
              <a:rPr lang="pt-BR" b="1" dirty="0"/>
              <a:t> (WSS)</a:t>
            </a:r>
            <a:r>
              <a:rPr lang="pt-BR" dirty="0"/>
              <a:t>, definida como: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WSS=∑i=1k∑x∈Ci∥x−μi∥2\</a:t>
            </a:r>
            <a:r>
              <a:rPr lang="pt-BR" dirty="0" err="1"/>
              <a:t>text</a:t>
            </a:r>
            <a:r>
              <a:rPr lang="pt-BR" dirty="0"/>
              <a:t>{WSS} = \sum_{i=1}^{k} \sum_{x \in </a:t>
            </a:r>
            <a:r>
              <a:rPr lang="pt-BR" dirty="0" err="1"/>
              <a:t>C_i</a:t>
            </a:r>
            <a:r>
              <a:rPr lang="pt-BR" dirty="0"/>
              <a:t>} \|\</a:t>
            </a:r>
            <a:r>
              <a:rPr lang="pt-BR" dirty="0" err="1"/>
              <a:t>mathbf</a:t>
            </a:r>
            <a:r>
              <a:rPr lang="pt-BR" dirty="0"/>
              <a:t>{x} - \</a:t>
            </a:r>
            <a:r>
              <a:rPr lang="pt-BR" dirty="0" err="1"/>
              <a:t>mu_i</a:t>
            </a:r>
            <a:r>
              <a:rPr lang="pt-BR" dirty="0"/>
              <a:t>\|^2 O K-</a:t>
            </a:r>
            <a:r>
              <a:rPr lang="pt-BR" dirty="0" err="1"/>
              <a:t>Means</a:t>
            </a:r>
            <a:r>
              <a:rPr lang="pt-BR" dirty="0"/>
              <a:t> para quando a redução no WSSWSS entre iterações consecutivas é menor que um limiar (Δ\Delta).</a:t>
            </a:r>
          </a:p>
          <a:p>
            <a:r>
              <a:rPr lang="pt-BR" b="1" dirty="0"/>
              <a:t>Processo Geral: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Inicialização</a:t>
            </a:r>
            <a:r>
              <a:rPr lang="pt-BR" dirty="0"/>
              <a:t>: Escolher </a:t>
            </a:r>
            <a:r>
              <a:rPr lang="pt-BR" dirty="0" err="1"/>
              <a:t>kk</a:t>
            </a:r>
            <a:r>
              <a:rPr lang="pt-BR" dirty="0"/>
              <a:t> centroides iniciais (aleatoriamente ou por métodos como K-</a:t>
            </a:r>
            <a:r>
              <a:rPr lang="pt-BR" dirty="0" err="1"/>
              <a:t>Means</a:t>
            </a:r>
            <a:r>
              <a:rPr lang="pt-BR" dirty="0"/>
              <a:t>++).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Passo de Atribuição</a:t>
            </a:r>
            <a:r>
              <a:rPr lang="pt-BR" dirty="0"/>
              <a:t>: Atribuir cada ponto ao cluster mais próximo (com base na distância, normalmente Euclidiana).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Passo de Atualização</a:t>
            </a:r>
            <a:r>
              <a:rPr lang="pt-BR" dirty="0"/>
              <a:t>: Recalcular os centroides como a média dos pontos atribuídos a cada cluster.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Verificação do Critério de Parada</a:t>
            </a:r>
            <a:r>
              <a:rPr lang="pt-BR" dirty="0"/>
              <a:t>: Verificar se algum dos critérios acima foi atendido. Caso contrário, repetir os passos 2 e 3.</a:t>
            </a:r>
          </a:p>
          <a:p>
            <a:r>
              <a:rPr lang="pt-BR" b="1" dirty="0"/>
              <a:t>Convergência e Garantias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O K-</a:t>
            </a:r>
            <a:r>
              <a:rPr lang="pt-BR" dirty="0" err="1"/>
              <a:t>Means</a:t>
            </a:r>
            <a:r>
              <a:rPr lang="pt-BR" dirty="0"/>
              <a:t> </a:t>
            </a:r>
            <a:r>
              <a:rPr lang="pt-BR" b="1" dirty="0"/>
              <a:t>sempre converge</a:t>
            </a:r>
            <a:r>
              <a:rPr lang="pt-BR" dirty="0"/>
              <a:t>, mas pode parar em mínimos locais (não garante o ótimo global).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Para melhorar a convergência, pode-se: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Usar inicialização inteligente (como K-</a:t>
            </a:r>
            <a:r>
              <a:rPr lang="pt-BR" dirty="0" err="1"/>
              <a:t>Means</a:t>
            </a:r>
            <a:r>
              <a:rPr lang="pt-BR" dirty="0"/>
              <a:t>++).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Executar o algoritmo várias vezes com diferentes inicializações e escolher o melhor resultado.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659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>
                <a:solidFill>
                  <a:srgbClr val="00B0F0"/>
                </a:solidFill>
              </a:rPr>
              <a:t>E</a:t>
            </a:r>
            <a:r>
              <a:rPr lang="pt-BR" dirty="0"/>
              <a:t>xemplo: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https://colab.research.google.com/github/zz4fap/t320_aprendizado_de_maquina/blob/main/notebooks/clustering/kmeans_example.ipynb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dirty="0">
              <a:solidFill>
                <a:srgbClr val="00B0F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dirty="0">
              <a:solidFill>
                <a:srgbClr val="00B0F0"/>
              </a:solidFill>
            </a:endParaRPr>
          </a:p>
          <a:p>
            <a:r>
              <a:rPr lang="pt-BR" dirty="0"/>
              <a:t>Identificar o melhor número de clusters (</a:t>
            </a:r>
            <a:r>
              <a:rPr lang="pt-BR" dirty="0" err="1"/>
              <a:t>kk</a:t>
            </a:r>
            <a:r>
              <a:rPr lang="pt-BR" dirty="0"/>
              <a:t>) no K-</a:t>
            </a:r>
            <a:r>
              <a:rPr lang="pt-BR" dirty="0" err="1"/>
              <a:t>Means</a:t>
            </a:r>
            <a:r>
              <a:rPr lang="pt-BR" dirty="0"/>
              <a:t> é um passo fundamental para garantir a eficiência e a utilidade da clusterização. Existem várias abordagens para determinar o valor ideal de </a:t>
            </a:r>
            <a:r>
              <a:rPr lang="pt-BR" dirty="0" err="1"/>
              <a:t>kk</a:t>
            </a:r>
            <a:r>
              <a:rPr lang="pt-BR" dirty="0"/>
              <a:t>. As mais comuns incluem:</a:t>
            </a:r>
          </a:p>
          <a:p>
            <a:r>
              <a:rPr lang="pt-BR" b="1" dirty="0"/>
              <a:t>1. Método do Cotovelo (</a:t>
            </a:r>
            <a:r>
              <a:rPr lang="pt-BR" b="1" dirty="0" err="1"/>
              <a:t>Elbow</a:t>
            </a:r>
            <a:r>
              <a:rPr lang="pt-BR" b="1" dirty="0"/>
              <a:t> </a:t>
            </a:r>
            <a:r>
              <a:rPr lang="pt-BR" b="1" dirty="0" err="1"/>
              <a:t>Method</a:t>
            </a:r>
            <a:r>
              <a:rPr lang="pt-BR" b="1" dirty="0"/>
              <a:t>)</a:t>
            </a:r>
          </a:p>
          <a:p>
            <a:r>
              <a:rPr lang="pt-BR" dirty="0"/>
              <a:t>Este método analisa a variação da </a:t>
            </a:r>
            <a:r>
              <a:rPr lang="pt-BR" b="1" dirty="0"/>
              <a:t>inércia </a:t>
            </a:r>
            <a:r>
              <a:rPr lang="pt-BR" b="1" dirty="0" err="1"/>
              <a:t>intra-cluster</a:t>
            </a:r>
            <a:r>
              <a:rPr lang="pt-BR" dirty="0"/>
              <a:t> (ou soma dos erros quadráticos dentro dos clusters, WSSWSS) à medida que o número de clusters aumenta.</a:t>
            </a:r>
          </a:p>
          <a:p>
            <a:r>
              <a:rPr lang="pt-BR" b="1" dirty="0"/>
              <a:t>Passos:</a:t>
            </a:r>
          </a:p>
          <a:p>
            <a:pPr>
              <a:buFont typeface="+mj-lt"/>
              <a:buAutoNum type="arabicPeriod"/>
            </a:pPr>
            <a:r>
              <a:rPr lang="pt-BR" dirty="0"/>
              <a:t>Execute o K-</a:t>
            </a:r>
            <a:r>
              <a:rPr lang="pt-BR" dirty="0" err="1"/>
              <a:t>Means</a:t>
            </a:r>
            <a:r>
              <a:rPr lang="pt-BR" dirty="0"/>
              <a:t> com diferentes valores de </a:t>
            </a:r>
            <a:r>
              <a:rPr lang="pt-BR" dirty="0" err="1"/>
              <a:t>kk</a:t>
            </a:r>
            <a:r>
              <a:rPr lang="pt-BR" dirty="0"/>
              <a:t> (por exemplo, k=1k=1 a k=10k=10).</a:t>
            </a:r>
          </a:p>
          <a:p>
            <a:pPr>
              <a:buFont typeface="+mj-lt"/>
              <a:buAutoNum type="arabicPeriod"/>
            </a:pPr>
            <a:r>
              <a:rPr lang="pt-BR" dirty="0"/>
              <a:t>Calcule o WSSWSS para cada valor de </a:t>
            </a:r>
            <a:r>
              <a:rPr lang="pt-BR" dirty="0" err="1"/>
              <a:t>kk</a:t>
            </a:r>
            <a:r>
              <a:rPr lang="pt-BR" dirty="0"/>
              <a:t>.</a:t>
            </a:r>
          </a:p>
          <a:p>
            <a:pPr>
              <a:buFont typeface="+mj-lt"/>
              <a:buAutoNum type="arabicPeriod"/>
            </a:pPr>
            <a:r>
              <a:rPr lang="pt-BR" dirty="0"/>
              <a:t>Trace um gráfico do WSSWSS em função de </a:t>
            </a:r>
            <a:r>
              <a:rPr lang="pt-BR" dirty="0" err="1"/>
              <a:t>kk</a:t>
            </a:r>
            <a:r>
              <a:rPr lang="pt-BR" dirty="0"/>
              <a:t>.</a:t>
            </a:r>
          </a:p>
          <a:p>
            <a:pPr>
              <a:buFont typeface="+mj-lt"/>
              <a:buAutoNum type="arabicPeriod"/>
            </a:pPr>
            <a:r>
              <a:rPr lang="pt-BR" dirty="0"/>
              <a:t>Identifique o "cotovelo" no gráfico — o ponto onde a redução no WSSWSS se torna menos significativa.</a:t>
            </a:r>
          </a:p>
          <a:p>
            <a:r>
              <a:rPr lang="pt-BR" b="1" dirty="0"/>
              <a:t>Observação:</a:t>
            </a:r>
          </a:p>
          <a:p>
            <a:r>
              <a:rPr lang="pt-BR" dirty="0"/>
              <a:t>O "cotovelo" indica que aumentar </a:t>
            </a:r>
            <a:r>
              <a:rPr lang="pt-BR" dirty="0" err="1"/>
              <a:t>kk</a:t>
            </a:r>
            <a:r>
              <a:rPr lang="pt-BR" dirty="0"/>
              <a:t> além desse ponto não resulta em uma melhoria substancial na compactação dos clusters.</a:t>
            </a:r>
          </a:p>
          <a:p>
            <a:r>
              <a:rPr lang="pt-BR" b="1" dirty="0"/>
              <a:t>2. Coeficiente de Silhueta (</a:t>
            </a:r>
            <a:r>
              <a:rPr lang="pt-BR" b="1" dirty="0" err="1"/>
              <a:t>Silhouette</a:t>
            </a:r>
            <a:r>
              <a:rPr lang="pt-BR" b="1" dirty="0"/>
              <a:t> Score)</a:t>
            </a:r>
          </a:p>
          <a:p>
            <a:r>
              <a:rPr lang="pt-BR" dirty="0"/>
              <a:t>O coeficiente de silhueta avalia a </a:t>
            </a:r>
            <a:r>
              <a:rPr lang="pt-BR" b="1" dirty="0"/>
              <a:t>qualidade da clusterização</a:t>
            </a:r>
            <a:r>
              <a:rPr lang="pt-BR" dirty="0"/>
              <a:t>, considerando a coesão dentro dos clusters e a separação entre eles.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s=b−</a:t>
            </a:r>
            <a:r>
              <a:rPr lang="pt-BR" dirty="0" err="1"/>
              <a:t>amax</a:t>
            </a:r>
            <a:r>
              <a:rPr lang="pt-BR" dirty="0"/>
              <a:t>⁡(</a:t>
            </a:r>
            <a:r>
              <a:rPr lang="pt-BR" dirty="0" err="1"/>
              <a:t>a,b</a:t>
            </a:r>
            <a:r>
              <a:rPr lang="pt-BR" dirty="0"/>
              <a:t>)s = \</a:t>
            </a:r>
            <a:r>
              <a:rPr lang="pt-BR" dirty="0" err="1"/>
              <a:t>frac</a:t>
            </a:r>
            <a:r>
              <a:rPr lang="pt-BR" dirty="0"/>
              <a:t>{b - a}{\</a:t>
            </a:r>
            <a:r>
              <a:rPr lang="pt-BR" dirty="0" err="1"/>
              <a:t>max</a:t>
            </a:r>
            <a:r>
              <a:rPr lang="pt-BR" dirty="0"/>
              <a:t>(a, b)} aa: distância média de um ponto para os outros pontos do mesmo cluster.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err="1"/>
              <a:t>bb</a:t>
            </a:r>
            <a:r>
              <a:rPr lang="pt-BR" dirty="0"/>
              <a:t>: distância média de um ponto para os pontos do cluster mais próximo.</a:t>
            </a:r>
          </a:p>
          <a:p>
            <a:r>
              <a:rPr lang="pt-BR" b="1" dirty="0"/>
              <a:t>Passos:</a:t>
            </a:r>
          </a:p>
          <a:p>
            <a:pPr>
              <a:buFont typeface="+mj-lt"/>
              <a:buAutoNum type="arabicPeriod"/>
            </a:pPr>
            <a:r>
              <a:rPr lang="pt-BR" dirty="0"/>
              <a:t>Execute o K-</a:t>
            </a:r>
            <a:r>
              <a:rPr lang="pt-BR" dirty="0" err="1"/>
              <a:t>Means</a:t>
            </a:r>
            <a:r>
              <a:rPr lang="pt-BR" dirty="0"/>
              <a:t> para diferentes valores de </a:t>
            </a:r>
            <a:r>
              <a:rPr lang="pt-BR" dirty="0" err="1"/>
              <a:t>kk</a:t>
            </a:r>
            <a:r>
              <a:rPr lang="pt-BR" dirty="0"/>
              <a:t>.</a:t>
            </a:r>
          </a:p>
          <a:p>
            <a:pPr>
              <a:buFont typeface="+mj-lt"/>
              <a:buAutoNum type="arabicPeriod"/>
            </a:pPr>
            <a:r>
              <a:rPr lang="pt-BR" dirty="0"/>
              <a:t>Calcule o coeficiente de silhueta para cada ponto e, em seguida, a média para o conjunto.</a:t>
            </a:r>
          </a:p>
          <a:p>
            <a:pPr>
              <a:buFont typeface="+mj-lt"/>
              <a:buAutoNum type="arabicPeriod"/>
            </a:pPr>
            <a:r>
              <a:rPr lang="pt-BR" dirty="0"/>
              <a:t>Escolha </a:t>
            </a:r>
            <a:r>
              <a:rPr lang="pt-BR" dirty="0" err="1"/>
              <a:t>kk</a:t>
            </a:r>
            <a:r>
              <a:rPr lang="pt-BR" dirty="0"/>
              <a:t> que maximize o valor médio do coeficiente de silhueta.</a:t>
            </a:r>
          </a:p>
          <a:p>
            <a:r>
              <a:rPr lang="pt-BR" b="1" dirty="0"/>
              <a:t>3. Critério Gap </a:t>
            </a:r>
            <a:r>
              <a:rPr lang="pt-BR" b="1" dirty="0" err="1"/>
              <a:t>Statistic</a:t>
            </a:r>
            <a:endParaRPr lang="pt-BR" b="1" dirty="0"/>
          </a:p>
          <a:p>
            <a:r>
              <a:rPr lang="pt-BR" dirty="0"/>
              <a:t>Este método compara a dispersão dos clusters no conjunto de dados com uma dispersão esperada de um conjunto de dados gerado aleatoriamente.</a:t>
            </a:r>
          </a:p>
          <a:p>
            <a:r>
              <a:rPr lang="pt-BR" b="1" dirty="0"/>
              <a:t>Passos:</a:t>
            </a:r>
          </a:p>
          <a:p>
            <a:pPr>
              <a:buFont typeface="+mj-lt"/>
              <a:buAutoNum type="arabicPeriod"/>
            </a:pPr>
            <a:r>
              <a:rPr lang="pt-BR" dirty="0"/>
              <a:t>Execute o K-</a:t>
            </a:r>
            <a:r>
              <a:rPr lang="pt-BR" dirty="0" err="1"/>
              <a:t>Means</a:t>
            </a:r>
            <a:r>
              <a:rPr lang="pt-BR" dirty="0"/>
              <a:t> para diferentes valores de </a:t>
            </a:r>
            <a:r>
              <a:rPr lang="pt-BR" dirty="0" err="1"/>
              <a:t>kk</a:t>
            </a:r>
            <a:r>
              <a:rPr lang="pt-BR" dirty="0"/>
              <a:t> no conjunto de dados real.</a:t>
            </a:r>
          </a:p>
          <a:p>
            <a:pPr>
              <a:buFont typeface="+mj-lt"/>
              <a:buAutoNum type="arabicPeriod"/>
            </a:pPr>
            <a:r>
              <a:rPr lang="pt-BR" dirty="0"/>
              <a:t>Gere um conjunto de dados aleatório com a mesma distribuição e calcule a dispersão dos clusters.</a:t>
            </a:r>
          </a:p>
          <a:p>
            <a:pPr>
              <a:buFont typeface="+mj-lt"/>
              <a:buAutoNum type="arabicPeriod"/>
            </a:pPr>
            <a:r>
              <a:rPr lang="pt-BR" dirty="0"/>
              <a:t>Compare as dispersões e encontre </a:t>
            </a:r>
            <a:r>
              <a:rPr lang="pt-BR" dirty="0" err="1"/>
              <a:t>kk</a:t>
            </a:r>
            <a:r>
              <a:rPr lang="pt-BR" dirty="0"/>
              <a:t> que maximize a diferença (gap) entre os dois conjuntos.</a:t>
            </a:r>
          </a:p>
          <a:p>
            <a:r>
              <a:rPr lang="pt-BR" b="1" dirty="0"/>
              <a:t>4. Validação Cruzada</a:t>
            </a:r>
          </a:p>
          <a:p>
            <a:r>
              <a:rPr lang="pt-BR" dirty="0"/>
              <a:t>Divida o conjunto de dados em subconjuntos e avalie a consistência dos clusters em diferentes amostras.</a:t>
            </a:r>
          </a:p>
          <a:p>
            <a:r>
              <a:rPr lang="pt-BR" b="1" dirty="0"/>
              <a:t>5. Métodos Automáticos, como X-</a:t>
            </a:r>
            <a:r>
              <a:rPr lang="pt-BR" b="1" dirty="0" err="1"/>
              <a:t>Means</a:t>
            </a:r>
            <a:r>
              <a:rPr lang="pt-BR" b="1" dirty="0"/>
              <a:t> e G-</a:t>
            </a:r>
            <a:r>
              <a:rPr lang="pt-BR" b="1" dirty="0" err="1"/>
              <a:t>Means</a:t>
            </a:r>
            <a:endParaRPr lang="pt-BR" b="1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X-</a:t>
            </a:r>
            <a:r>
              <a:rPr lang="pt-BR" b="1" dirty="0" err="1"/>
              <a:t>Means</a:t>
            </a:r>
            <a:r>
              <a:rPr lang="pt-BR" dirty="0"/>
              <a:t>: Extensão do K-</a:t>
            </a:r>
            <a:r>
              <a:rPr lang="pt-BR" dirty="0" err="1"/>
              <a:t>Means</a:t>
            </a:r>
            <a:r>
              <a:rPr lang="pt-BR" dirty="0"/>
              <a:t> que escolhe automaticamente </a:t>
            </a:r>
            <a:r>
              <a:rPr lang="pt-BR" dirty="0" err="1"/>
              <a:t>kk</a:t>
            </a:r>
            <a:r>
              <a:rPr lang="pt-BR" dirty="0"/>
              <a:t> otimizando o critério Bayesiano.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G-</a:t>
            </a:r>
            <a:r>
              <a:rPr lang="pt-BR" b="1" dirty="0" err="1"/>
              <a:t>Means</a:t>
            </a:r>
            <a:r>
              <a:rPr lang="pt-BR" dirty="0"/>
              <a:t>: Usa testes estatísticos para determinar se os clusters seguem uma distribuição gaussiana.</a:t>
            </a:r>
          </a:p>
          <a:p>
            <a:r>
              <a:rPr lang="pt-BR" b="1" dirty="0"/>
              <a:t>Considerações: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Dimensão dos dados</a:t>
            </a:r>
            <a:r>
              <a:rPr lang="pt-BR" dirty="0"/>
              <a:t>: Em alta dimensionalidade, os métodos podem se tornar menos claros devido à maldição da dimensionalidade.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Interpretação</a:t>
            </a:r>
            <a:r>
              <a:rPr lang="pt-BR" dirty="0"/>
              <a:t>: O número de clusters deve fazer sentido no contexto do problema, além de ser estatisticamente válido.</a:t>
            </a:r>
          </a:p>
          <a:p>
            <a:r>
              <a:rPr lang="pt-BR" dirty="0"/>
              <a:t>Combinar múltiplos métodos pode ser útil para confirmar a escolha do melhor </a:t>
            </a:r>
            <a:r>
              <a:rPr lang="pt-BR" dirty="0" err="1"/>
              <a:t>kk</a:t>
            </a:r>
            <a:r>
              <a:rPr lang="pt-BR" dirty="0"/>
              <a:t>.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294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#1</a:t>
            </a:r>
            <a:r>
              <a:rPr lang="pt-BR" sz="1200" dirty="0"/>
              <a:t>: https://mybinder.org/v2/gh/zz4fap/t320_aprendizado_de_maquina/main?filepath=labs%2FLaboratorio1.ipynb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7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30/11/2024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zz4fap/t320_aprendizado_de_maquina/blob/main/notebooks/clustering/kmeans_example.ipynb" TargetMode="Externa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k-Médias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46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1FDFF-84F9-A395-CDB0-AC77470C2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2907A-6417-D3C2-265A-0FFD5304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Quantos devem ser os clusters?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767761-7363-3966-1F66-B32029649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114" y="1690688"/>
            <a:ext cx="7121731" cy="5167311"/>
          </a:xfrm>
        </p:spPr>
        <p:txBody>
          <a:bodyPr>
            <a:normAutofit/>
          </a:bodyPr>
          <a:lstStyle/>
          <a:p>
            <a:r>
              <a:rPr lang="pt-BR" dirty="0"/>
              <a:t>Na figura conseguimos identificar visualmente três clusters. </a:t>
            </a:r>
          </a:p>
          <a:p>
            <a:r>
              <a:rPr lang="pt-BR" dirty="0"/>
              <a:t>No entanto, o número de opções existentes não se limita a essa única possibilidade: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em um extremo, todo o conjunto de dados pode ser pensado como formando um grande cluster;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no outro, cada exemplo pode ser visto como representando seu próprio cluster de um único exemplo.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7030A0"/>
                </a:solidFill>
              </a:rPr>
              <a:t>Implementações</a:t>
            </a:r>
            <a:r>
              <a:rPr lang="pt-BR" dirty="0"/>
              <a:t> práticas geralmente evitam esse problema pedindo ao </a:t>
            </a:r>
            <a:r>
              <a:rPr lang="pt-BR" b="1" i="1" dirty="0">
                <a:solidFill>
                  <a:srgbClr val="7030A0"/>
                </a:solidFill>
              </a:rPr>
              <a:t>usuário que forneça o número de clusters</a:t>
            </a:r>
            <a:r>
              <a:rPr lang="pt-BR" dirty="0"/>
              <a:t>.</a:t>
            </a:r>
          </a:p>
        </p:txBody>
      </p:sp>
      <p:pic>
        <p:nvPicPr>
          <p:cNvPr id="5" name="Picture 2" descr="K-Means Clustering using Python. Welcome back guys! Hope you had a great… |  by Luigi Fiori | Medium">
            <a:extLst>
              <a:ext uri="{FF2B5EF4-FFF2-40B4-BE49-F238E27FC236}">
                <a16:creationId xmlns:a16="http://schemas.microsoft.com/office/drawing/2014/main" id="{079377DD-55D2-BED3-3BB3-D573A6F139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" t="12047" r="55246" b="11854"/>
          <a:stretch/>
        </p:blipFill>
        <p:spPr bwMode="auto">
          <a:xfrm>
            <a:off x="838200" y="2562584"/>
            <a:ext cx="3694477" cy="27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730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994D8-D711-9C2A-C202-7BAD7B93F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36E4B-196C-922B-890C-6917F63A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Medindo</a:t>
            </a:r>
            <a:r>
              <a:rPr lang="en-US" dirty="0"/>
              <a:t> </a:t>
            </a:r>
            <a:r>
              <a:rPr lang="en-US" dirty="0" err="1"/>
              <a:t>distâncias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CDFA83-D279-17E3-E2CD-6E304EAF6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29" y="1825624"/>
            <a:ext cx="6263244" cy="5032375"/>
          </a:xfrm>
        </p:spPr>
        <p:txBody>
          <a:bodyPr>
            <a:normAutofit/>
          </a:bodyPr>
          <a:lstStyle/>
          <a:p>
            <a:r>
              <a:rPr lang="pt-BR" dirty="0"/>
              <a:t>Algoritmos para identificação de clusters geralmente precisam de uma </a:t>
            </a:r>
            <a:r>
              <a:rPr lang="pt-BR" b="1" i="1" dirty="0">
                <a:solidFill>
                  <a:srgbClr val="7030A0"/>
                </a:solidFill>
              </a:rPr>
              <a:t>métrica para avaliar a </a:t>
            </a:r>
            <a:r>
              <a:rPr lang="pt-BR" b="1" i="1" dirty="0">
                <a:solidFill>
                  <a:srgbClr val="00B050"/>
                </a:solidFill>
              </a:rPr>
              <a:t>distância</a:t>
            </a:r>
            <a:r>
              <a:rPr lang="pt-BR" b="1" i="1" dirty="0">
                <a:solidFill>
                  <a:srgbClr val="7030A0"/>
                </a:solidFill>
              </a:rPr>
              <a:t> entre um exemplo e o centroide</a:t>
            </a:r>
            <a:r>
              <a:rPr lang="pt-BR" dirty="0"/>
              <a:t> de um cluster. </a:t>
            </a:r>
          </a:p>
          <a:p>
            <a:r>
              <a:rPr lang="pt-BR" dirty="0"/>
              <a:t>Uma forma de fazer isso quando os atributos são </a:t>
            </a:r>
            <a:r>
              <a:rPr lang="pt-BR" b="1" i="1" dirty="0">
                <a:solidFill>
                  <a:schemeClr val="accent5"/>
                </a:solidFill>
              </a:rPr>
              <a:t>contínuos ou discretos </a:t>
            </a:r>
            <a:r>
              <a:rPr lang="pt-BR" dirty="0"/>
              <a:t>é usar a </a:t>
            </a:r>
            <a:r>
              <a:rPr lang="pt-BR" b="1" i="1" dirty="0">
                <a:solidFill>
                  <a:srgbClr val="00B050"/>
                </a:solidFill>
              </a:rPr>
              <a:t>distância euclidiana </a:t>
            </a:r>
            <a:r>
              <a:rPr lang="pt-BR" dirty="0"/>
              <a:t>entre os dois vetores.</a:t>
            </a:r>
          </a:p>
        </p:txBody>
      </p:sp>
      <p:pic>
        <p:nvPicPr>
          <p:cNvPr id="3074" name="Picture 2" descr="Quantum machine learning: distance estimation for k-means clustering | by  Sashwat Anagolum | Towards Data Science">
            <a:extLst>
              <a:ext uri="{FF2B5EF4-FFF2-40B4-BE49-F238E27FC236}">
                <a16:creationId xmlns:a16="http://schemas.microsoft.com/office/drawing/2014/main" id="{EE37D2FB-B661-E3F3-5FAE-2D65997FAF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t="11979" r="8929"/>
          <a:stretch/>
        </p:blipFill>
        <p:spPr bwMode="auto">
          <a:xfrm>
            <a:off x="838200" y="2202317"/>
            <a:ext cx="4487974" cy="339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345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Medindo</a:t>
            </a:r>
            <a:r>
              <a:rPr lang="en-US" dirty="0"/>
              <a:t> </a:t>
            </a:r>
            <a:r>
              <a:rPr lang="en-US" dirty="0" err="1"/>
              <a:t>distâncias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5246914" y="1825624"/>
                <a:ext cx="6785759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Para exemplos com atributos contínuos e discretos ou uma mistura com categóricos, usamos uma equação mais geral para calcular as distâncias: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pt-BR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sz="2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rad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é o número de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para atributos contínuos e discretos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se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se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para atributos categóricos, mas transformados em </a:t>
                </a:r>
                <a:r>
                  <a:rPr lang="pt-BR" dirty="0" err="1"/>
                  <a:t>numércos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46914" y="1825624"/>
                <a:ext cx="6785759" cy="5032375"/>
              </a:xfrm>
              <a:blipFill>
                <a:blip r:embed="rId2"/>
                <a:stretch>
                  <a:fillRect l="-1887" t="-2663" r="-1797" b="-32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Quantum machine learning: distance estimation for k-means clustering | by  Sashwat Anagolum | Towards Data Science">
            <a:extLst>
              <a:ext uri="{FF2B5EF4-FFF2-40B4-BE49-F238E27FC236}">
                <a16:creationId xmlns:a16="http://schemas.microsoft.com/office/drawing/2014/main" id="{22ACC8D3-8B80-BBE4-31ED-C31E6E11B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t="11979" r="8929"/>
          <a:stretch/>
        </p:blipFill>
        <p:spPr bwMode="auto">
          <a:xfrm>
            <a:off x="511629" y="2202317"/>
            <a:ext cx="4487974" cy="339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238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qual cluster um exemplo deve pertencer?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24309" cy="471025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Vamos supor que existam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clusters cujos centroides são denotados pelo vetor,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Um exemplo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tem uma certa distância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para cada centroide.</a:t>
                </a:r>
              </a:p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a menor dessas distâncias, então, é natural colocarmos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como pertencente ao centroide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pt-BR" dirty="0"/>
                  <a:t>, ou seja,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dirty="0"/>
                  <a:t>-ésimo cluster.</a:t>
                </a:r>
              </a:p>
              <a:p>
                <a:r>
                  <a:rPr lang="pt-BR" dirty="0"/>
                  <a:t>Portanto, escolhemos a </a:t>
                </a:r>
                <a:r>
                  <a:rPr lang="pt-BR" b="1" i="1" dirty="0">
                    <a:solidFill>
                      <a:schemeClr val="accent5"/>
                    </a:solidFill>
                  </a:rPr>
                  <a:t>menor distância </a:t>
                </a:r>
                <a:r>
                  <a:rPr lang="pt-BR" dirty="0"/>
                  <a:t>para </a:t>
                </a:r>
                <a:r>
                  <a:rPr lang="pt-BR" b="1" i="1" dirty="0">
                    <a:solidFill>
                      <a:schemeClr val="accent5"/>
                    </a:solidFill>
                  </a:rPr>
                  <a:t>definir a qual cluster um exemplo pertence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Agora, veremos como funciona o k-</a:t>
                </a:r>
                <a:r>
                  <a:rPr lang="pt-BR" dirty="0" err="1"/>
                  <a:t>Means</a:t>
                </a:r>
                <a:r>
                  <a:rPr lang="pt-BR" dirty="0"/>
                  <a:t>, um dos algoritmos de clusterização (i.e., identificação de clusters) mais simples.</a:t>
                </a: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24309" cy="4710257"/>
              </a:xfrm>
              <a:blipFill>
                <a:blip r:embed="rId2"/>
                <a:stretch>
                  <a:fillRect l="-948" t="-20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787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k-</a:t>
            </a:r>
            <a:r>
              <a:rPr lang="pt-BR" dirty="0" err="1"/>
              <a:t>Means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52909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"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r>
                  <a:rPr lang="pt-BR" dirty="0"/>
                  <a:t> no nome denota o número </a:t>
                </a:r>
                <a:r>
                  <a:rPr lang="pt-BR" b="1" i="1" dirty="0"/>
                  <a:t>pré-definido</a:t>
                </a:r>
                <a:r>
                  <a:rPr lang="pt-BR" dirty="0"/>
                  <a:t> de clusters, i.e., o número de clusters é um parâmetro definido pelo usuário.</a:t>
                </a:r>
              </a:p>
              <a:p>
                <a:r>
                  <a:rPr lang="pt-BR" dirty="0"/>
                  <a:t>O pseudocódigo do algoritmo é mostrado abaixo.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r>
                  <a:rPr lang="pt-BR" dirty="0"/>
                  <a:t>O algoritmo garantidamente chega a uma situação em que cada exemplo se encontra no cluster mais próximo, de modo que, a partir deste momento, os centroides não mudem mais.</a:t>
                </a: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52909" cy="5032375"/>
              </a:xfrm>
              <a:blipFill>
                <a:blip r:embed="rId3"/>
                <a:stretch>
                  <a:fillRect l="-929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4"/>
              <p:cNvSpPr txBox="1"/>
              <p:nvPr/>
            </p:nvSpPr>
            <p:spPr>
              <a:xfrm>
                <a:off x="2079214" y="3325262"/>
                <a:ext cx="8670878" cy="1815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Entradas</a:t>
                </a:r>
                <a:r>
                  <a:rPr lang="pt-BR" sz="1600" dirty="0"/>
                  <a:t>: conjunto de exemplos e número de clusters,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1600" dirty="0"/>
                  <a:t>. </a:t>
                </a:r>
                <a:endParaRPr lang="pt-BR" sz="1600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pt-BR" sz="1600" b="1" dirty="0"/>
                  <a:t>Defina</a:t>
                </a:r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1600" dirty="0"/>
                  <a:t> centroides iniciais (geralmente, feito de forma aleatória).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pt-BR" sz="1600" b="1" dirty="0"/>
                  <a:t>Repita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pt-BR" sz="1600" dirty="0"/>
                  <a:t>Calcule a distância de cada exemplo,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para cada um dos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1600" dirty="0"/>
                  <a:t> centroides e atribua cada exemplo ao cluster mais próximo.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pt-BR" sz="1600" dirty="0"/>
                  <a:t>Calcule o novo centroide de cada cluster.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pt-BR" sz="1600" b="1" dirty="0"/>
                  <a:t>Enquanto </a:t>
                </a:r>
                <a:r>
                  <a:rPr lang="pt-BR" sz="1600" dirty="0"/>
                  <a:t>as posições dos centroides continuarem mudando.</a:t>
                </a:r>
              </a:p>
            </p:txBody>
          </p:sp>
        </mc:Choice>
        <mc:Fallback>
          <p:sp>
            <p:nvSpPr>
              <p:cNvPr id="4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214" y="3325262"/>
                <a:ext cx="8670878" cy="1815882"/>
              </a:xfrm>
              <a:prstGeom prst="rect">
                <a:avLst/>
              </a:prstGeom>
              <a:blipFill>
                <a:blip r:embed="rId4"/>
                <a:stretch>
                  <a:fillRect l="-281" t="-667" b="-3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123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inicializar os centroides?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5214257" y="1825624"/>
                <a:ext cx="677685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procedimento mais simples para inicializar os centroides é </a:t>
                </a:r>
                <a:r>
                  <a:rPr lang="pt-BR" b="1" i="1" dirty="0">
                    <a:solidFill>
                      <a:schemeClr val="accent5"/>
                    </a:solidFill>
                  </a:rPr>
                  <a:t>escolher </a:t>
                </a:r>
                <a14:m>
                  <m:oMath xmlns:m="http://schemas.openxmlformats.org/officeDocument/2006/math">
                    <m:r>
                      <a:rPr lang="pt-BR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pt-BR" b="1" i="1" dirty="0">
                    <a:solidFill>
                      <a:schemeClr val="accent5"/>
                    </a:solidFill>
                  </a:rPr>
                  <a:t> exemplos de treinamento aleatórios</a:t>
                </a:r>
                <a:r>
                  <a:rPr lang="pt-BR" dirty="0"/>
                  <a:t> e os considerar como os centroides iniciais.</a:t>
                </a:r>
              </a:p>
              <a:p>
                <a:r>
                  <a:rPr lang="pt-BR" dirty="0"/>
                  <a:t>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clusters iniciais </a:t>
                </a:r>
                <a:r>
                  <a:rPr lang="pt-BR" dirty="0"/>
                  <a:t>são então criados associando cada um dos exemplos ao seu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centroide mais próximo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número de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transferências</a:t>
                </a:r>
                <a:r>
                  <a:rPr lang="pt-BR" dirty="0"/>
                  <a:t> de um exemplo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de um cluster para outro depende dos centroides iniciais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4257" y="1825624"/>
                <a:ext cx="6776851" cy="5032375"/>
              </a:xfrm>
              <a:blipFill>
                <a:blip r:embed="rId2"/>
                <a:stretch>
                  <a:fillRect l="-1619" t="-1937" r="-21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Quantum machine learning: distance estimation for k-means clustering | by  Sashwat Anagolum | Towards Data Science">
            <a:extLst>
              <a:ext uri="{FF2B5EF4-FFF2-40B4-BE49-F238E27FC236}">
                <a16:creationId xmlns:a16="http://schemas.microsoft.com/office/drawing/2014/main" id="{3663CA52-EDD8-4A35-5A6A-3A247A7891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t="11979" r="8929"/>
          <a:stretch/>
        </p:blipFill>
        <p:spPr bwMode="auto">
          <a:xfrm>
            <a:off x="511629" y="2202317"/>
            <a:ext cx="4487974" cy="339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627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1A926-A8C8-946A-0DCB-7DA6EAEC8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E24AF-FE6E-7B0A-D179-EB49A1DEB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inicializar os centroides? 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35406F-F929-EFBE-0B16-7CF919C6F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1086" y="1825624"/>
            <a:ext cx="6570022" cy="5032375"/>
          </a:xfrm>
        </p:spPr>
        <p:txBody>
          <a:bodyPr>
            <a:normAutofit/>
          </a:bodyPr>
          <a:lstStyle/>
          <a:p>
            <a:r>
              <a:rPr lang="pt-BR" dirty="0"/>
              <a:t>Se os </a:t>
            </a:r>
            <a:r>
              <a:rPr lang="pt-BR" b="1" i="1" dirty="0">
                <a:solidFill>
                  <a:srgbClr val="7030A0"/>
                </a:solidFill>
              </a:rPr>
              <a:t>centroides iniciais </a:t>
            </a:r>
            <a:r>
              <a:rPr lang="pt-BR" dirty="0"/>
              <a:t>já forem </a:t>
            </a:r>
            <a:r>
              <a:rPr lang="pt-BR" b="1" i="1" dirty="0">
                <a:solidFill>
                  <a:srgbClr val="7030A0"/>
                </a:solidFill>
              </a:rPr>
              <a:t>perfeitos</a:t>
            </a:r>
            <a:r>
              <a:rPr lang="pt-BR" dirty="0"/>
              <a:t>, </a:t>
            </a:r>
            <a:r>
              <a:rPr lang="pt-BR" b="1" i="1" dirty="0">
                <a:solidFill>
                  <a:srgbClr val="7030A0"/>
                </a:solidFill>
              </a:rPr>
              <a:t>nenhum exemplo precisa ser atribuído a outro cluster</a:t>
            </a:r>
            <a:r>
              <a:rPr lang="pt-BR" dirty="0"/>
              <a:t> e o algoritmo é encerado.</a:t>
            </a:r>
          </a:p>
          <a:p>
            <a:r>
              <a:rPr lang="pt-BR" dirty="0"/>
              <a:t>Portanto, a </a:t>
            </a:r>
            <a:r>
              <a:rPr lang="pt-BR" b="1" i="1" dirty="0">
                <a:solidFill>
                  <a:srgbClr val="00B050"/>
                </a:solidFill>
              </a:rPr>
              <a:t>inicialização é importante </a:t>
            </a:r>
            <a:r>
              <a:rPr lang="pt-BR" dirty="0"/>
              <a:t>no sentido de que </a:t>
            </a:r>
            <a:r>
              <a:rPr lang="pt-BR" b="1" i="1" dirty="0">
                <a:solidFill>
                  <a:srgbClr val="00B050"/>
                </a:solidFill>
              </a:rPr>
              <a:t>um ponto de partida melhor</a:t>
            </a:r>
            <a:r>
              <a:rPr lang="pt-BR" dirty="0"/>
              <a:t> garante que a </a:t>
            </a:r>
            <a:r>
              <a:rPr lang="pt-BR" b="1" i="1" dirty="0">
                <a:solidFill>
                  <a:srgbClr val="00B050"/>
                </a:solidFill>
              </a:rPr>
              <a:t>solução seja encontrada mais rápido</a:t>
            </a:r>
            <a:r>
              <a:rPr lang="pt-BR" dirty="0"/>
              <a:t>.</a:t>
            </a:r>
          </a:p>
          <a:p>
            <a:r>
              <a:rPr lang="pt-BR" dirty="0"/>
              <a:t>Ou seja, o </a:t>
            </a:r>
            <a:r>
              <a:rPr lang="pt-BR" b="1" i="1" dirty="0">
                <a:solidFill>
                  <a:srgbClr val="FF0000"/>
                </a:solidFill>
              </a:rPr>
              <a:t>tempo de convergência </a:t>
            </a:r>
            <a:r>
              <a:rPr lang="pt-BR" dirty="0"/>
              <a:t>do algoritmo </a:t>
            </a:r>
            <a:r>
              <a:rPr lang="pt-BR" b="1" i="1" dirty="0">
                <a:solidFill>
                  <a:srgbClr val="FF0000"/>
                </a:solidFill>
              </a:rPr>
              <a:t>depende da inicialização</a:t>
            </a:r>
            <a:r>
              <a:rPr lang="pt-BR" dirty="0"/>
              <a:t>.</a:t>
            </a:r>
          </a:p>
        </p:txBody>
      </p:sp>
      <p:pic>
        <p:nvPicPr>
          <p:cNvPr id="4" name="Picture 2" descr="Quantum machine learning: distance estimation for k-means clustering | by  Sashwat Anagolum | Towards Data Science">
            <a:extLst>
              <a:ext uri="{FF2B5EF4-FFF2-40B4-BE49-F238E27FC236}">
                <a16:creationId xmlns:a16="http://schemas.microsoft.com/office/drawing/2014/main" id="{375C1022-A6C8-5B17-2FC3-13794270B2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t="11979" r="8929"/>
          <a:stretch/>
        </p:blipFill>
        <p:spPr bwMode="auto">
          <a:xfrm>
            <a:off x="511629" y="2202317"/>
            <a:ext cx="4487974" cy="339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848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SciKit-Learn</a:t>
            </a:r>
            <a:r>
              <a:rPr lang="pt-BR" dirty="0"/>
              <a:t>: k-</a:t>
            </a:r>
            <a:r>
              <a:rPr lang="pt-BR" dirty="0" err="1"/>
              <a:t>Means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75" r="9212"/>
          <a:stretch/>
        </p:blipFill>
        <p:spPr>
          <a:xfrm>
            <a:off x="645742" y="2410691"/>
            <a:ext cx="4248376" cy="277414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9" r="9402"/>
          <a:stretch/>
        </p:blipFill>
        <p:spPr>
          <a:xfrm>
            <a:off x="6722898" y="2410691"/>
            <a:ext cx="4239511" cy="276528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091120" y="2905640"/>
            <a:ext cx="157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k-</a:t>
            </a:r>
            <a:r>
              <a:rPr lang="pt-BR" sz="2000" b="1" dirty="0" err="1"/>
              <a:t>Means</a:t>
            </a:r>
            <a:endParaRPr lang="en-US" sz="2000" b="1" dirty="0"/>
          </a:p>
        </p:txBody>
      </p:sp>
      <p:sp>
        <p:nvSpPr>
          <p:cNvPr id="9" name="Seta para a direita 8"/>
          <p:cNvSpPr/>
          <p:nvPr/>
        </p:nvSpPr>
        <p:spPr>
          <a:xfrm>
            <a:off x="5416920" y="3305750"/>
            <a:ext cx="921721" cy="623453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4312228" y="5711308"/>
            <a:ext cx="3314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pt-BR" dirty="0">
                <a:hlinkClick r:id="rId5"/>
              </a:rPr>
              <a:t>Exemplo: </a:t>
            </a:r>
            <a:r>
              <a:rPr lang="pt-BR" dirty="0" err="1">
                <a:hlinkClick r:id="rId5"/>
              </a:rPr>
              <a:t>kmeans_example.ipynb</a:t>
            </a:r>
            <a:endParaRPr lang="pt-B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467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Clustering</a:t>
            </a:r>
            <a:r>
              <a:rPr lang="pt-BR" dirty="0"/>
              <a:t>” que se encontra no MS Teams.</a:t>
            </a:r>
          </a:p>
          <a:p>
            <a:r>
              <a:rPr lang="pt-BR" dirty="0"/>
              <a:t>Essa atividade é </a:t>
            </a:r>
            <a:r>
              <a:rPr lang="pt-BR" b="1" i="1" dirty="0">
                <a:solidFill>
                  <a:srgbClr val="7030A0"/>
                </a:solidFill>
              </a:rPr>
              <a:t>opcional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3161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4"/>
            <a:ext cx="11204865" cy="5032376"/>
          </a:xfrm>
        </p:spPr>
        <p:txBody>
          <a:bodyPr>
            <a:normAutofit/>
          </a:bodyPr>
          <a:lstStyle/>
          <a:p>
            <a:r>
              <a:rPr lang="pt-BR" dirty="0"/>
              <a:t>Até o momento, todos os algoritmos que aprendemos seguiam o paradigma do aprendizado supervisionado.</a:t>
            </a:r>
          </a:p>
          <a:p>
            <a:r>
              <a:rPr lang="pt-BR" dirty="0"/>
              <a:t>Hoje, falaremos sobre </a:t>
            </a:r>
            <a:r>
              <a:rPr lang="pt-BR" b="1" i="1" dirty="0" err="1"/>
              <a:t>clustering</a:t>
            </a:r>
            <a:r>
              <a:rPr lang="pt-BR" dirty="0"/>
              <a:t>, que são algoritmos de </a:t>
            </a:r>
            <a:r>
              <a:rPr lang="pt-BR" b="1" i="1" dirty="0"/>
              <a:t>aprendizado não-supervisionado</a:t>
            </a:r>
            <a:r>
              <a:rPr lang="pt-BR" dirty="0"/>
              <a:t> que visam criar agrupamentos de dados (chamados de </a:t>
            </a:r>
            <a:r>
              <a:rPr lang="pt-BR" b="1" i="1" dirty="0"/>
              <a:t>clusters </a:t>
            </a:r>
            <a:r>
              <a:rPr lang="pt-BR" dirty="0"/>
              <a:t>ou</a:t>
            </a:r>
            <a:r>
              <a:rPr lang="pt-BR" b="1" i="1" dirty="0"/>
              <a:t> grupos</a:t>
            </a:r>
            <a:r>
              <a:rPr lang="pt-BR" dirty="0"/>
              <a:t>) segundo seu </a:t>
            </a:r>
            <a:r>
              <a:rPr lang="pt-BR" b="1" i="1" dirty="0">
                <a:solidFill>
                  <a:srgbClr val="00B050"/>
                </a:solidFill>
              </a:rPr>
              <a:t>grau de semelhança</a:t>
            </a:r>
            <a:r>
              <a:rPr lang="pt-BR" dirty="0"/>
              <a:t>. </a:t>
            </a:r>
          </a:p>
          <a:p>
            <a:r>
              <a:rPr lang="pt-BR" dirty="0"/>
              <a:t>Em seguida, aprenderemos sobre o algoritmo chamado de </a:t>
            </a:r>
            <a:r>
              <a:rPr lang="pt-BR" b="1" i="1" dirty="0"/>
              <a:t>k-Médias</a:t>
            </a:r>
            <a:r>
              <a:rPr lang="pt-BR" dirty="0"/>
              <a:t> (ou </a:t>
            </a:r>
            <a:r>
              <a:rPr lang="pt-BR" b="1" i="1" dirty="0"/>
              <a:t>k-</a:t>
            </a:r>
            <a:r>
              <a:rPr lang="pt-BR" b="1" i="1" dirty="0" err="1"/>
              <a:t>Means</a:t>
            </a:r>
            <a:r>
              <a:rPr lang="pt-BR" dirty="0"/>
              <a:t>, em inglês) que é um dos algoritmos mais simples de </a:t>
            </a:r>
            <a:r>
              <a:rPr lang="pt-BR" b="1" i="1" dirty="0" err="1"/>
              <a:t>clustering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7415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REE DIVING INTO K-MEANS. Content Contributors: Shray Khanna… | by Honghui  wang | SFU Professional Computer Science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47" y="415635"/>
            <a:ext cx="2656609" cy="265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openAlchemy no Twitter: &quot;Sunday Funday! Pool day with some mean algorithms,  K? #machinelearning #deeplearning #kmeans #sundayfunday #ml #ai  #artificialintelligence #memes #meme #memesdaily #openalchemy #nlp #cv  #aimemes #funny #math #statistics https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8" r="22192"/>
          <a:stretch/>
        </p:blipFill>
        <p:spPr bwMode="auto">
          <a:xfrm>
            <a:off x="4732121" y="1225261"/>
            <a:ext cx="2358736" cy="421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Meme Creator - Funny K-Means Cluster All the things Meme Generator at  MemeCreator.org!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045" y="186170"/>
            <a:ext cx="3239366" cy="323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Brace yourself K-Means is coming - Brace Yourself - Game of Thrones Meme |  Make a Mem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319" y="3805080"/>
            <a:ext cx="3166340" cy="289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Still running... first K-means iteration - Skeleton computer | Meme  Generato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62" y="3425536"/>
            <a:ext cx="3108471" cy="310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802087" y="1690688"/>
            <a:ext cx="6240978" cy="5036683"/>
          </a:xfrm>
        </p:spPr>
        <p:txBody>
          <a:bodyPr>
            <a:normAutofit/>
          </a:bodyPr>
          <a:lstStyle/>
          <a:p>
            <a:r>
              <a:rPr lang="pt-BR" dirty="0"/>
              <a:t>O que podemos fazer se não tivermos informações sobre as classes (i.e., rótulos) a que pertencem os exemplos de entrada?</a:t>
            </a:r>
          </a:p>
        </p:txBody>
      </p:sp>
      <p:pic>
        <p:nvPicPr>
          <p:cNvPr id="6" name="Picture 2" descr="K-Means Clustering using Python. Welcome back guys! Hope you had a great… |  by Luigi Fiori | Mediu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" t="3709" r="55246" b="11854"/>
          <a:stretch/>
        </p:blipFill>
        <p:spPr bwMode="auto">
          <a:xfrm>
            <a:off x="1090832" y="2101933"/>
            <a:ext cx="3894188" cy="317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13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23F1A-965B-E657-4F46-B48EB78CF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EC37-D651-72A5-0293-3FB911F6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C1A135-4B52-F54B-5BDE-7C6DA1069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052457"/>
            <a:ext cx="11204865" cy="2674914"/>
          </a:xfrm>
        </p:spPr>
        <p:txBody>
          <a:bodyPr>
            <a:normAutofit/>
          </a:bodyPr>
          <a:lstStyle/>
          <a:p>
            <a:r>
              <a:rPr lang="pt-BR" dirty="0"/>
              <a:t>Veremos que informações úteis podem ser obtidas mesmo de exemplos cujas classes não são conhecidas.</a:t>
            </a:r>
          </a:p>
          <a:p>
            <a:r>
              <a:rPr lang="pt-BR" dirty="0"/>
              <a:t>Enquanto o </a:t>
            </a:r>
            <a:r>
              <a:rPr lang="pt-BR" b="1" i="1" dirty="0"/>
              <a:t>aprendizado supervisionado </a:t>
            </a:r>
            <a:r>
              <a:rPr lang="pt-BR" dirty="0"/>
              <a:t>se concentra na </a:t>
            </a:r>
            <a:r>
              <a:rPr lang="pt-BR" b="1" i="1" dirty="0">
                <a:solidFill>
                  <a:srgbClr val="00B050"/>
                </a:solidFill>
              </a:rPr>
              <a:t>indução de classificadores</a:t>
            </a:r>
            <a:r>
              <a:rPr lang="pt-BR" dirty="0"/>
              <a:t>, o </a:t>
            </a:r>
            <a:r>
              <a:rPr lang="pt-BR" b="1" i="1" dirty="0"/>
              <a:t>aprendizado não-supervisionado </a:t>
            </a:r>
            <a:r>
              <a:rPr lang="pt-BR" dirty="0"/>
              <a:t>está interessado em </a:t>
            </a:r>
            <a:r>
              <a:rPr lang="pt-BR" b="1" i="1" dirty="0">
                <a:solidFill>
                  <a:srgbClr val="7030A0"/>
                </a:solidFill>
              </a:rPr>
              <a:t>descobrir propriedades úteis dos dados disponíveis</a:t>
            </a:r>
            <a:r>
              <a:rPr lang="pt-BR" dirty="0"/>
              <a:t>.</a:t>
            </a:r>
            <a:endParaRPr lang="en-US" dirty="0"/>
          </a:p>
          <a:p>
            <a:endParaRPr lang="pt-BR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FD3AFEA6-16E8-D562-210E-DDE126CC469D}"/>
              </a:ext>
            </a:extLst>
          </p:cNvPr>
          <p:cNvGrpSpPr/>
          <p:nvPr/>
        </p:nvGrpSpPr>
        <p:grpSpPr>
          <a:xfrm>
            <a:off x="3115576" y="1690688"/>
            <a:ext cx="5960847" cy="2029172"/>
            <a:chOff x="3186691" y="4631401"/>
            <a:chExt cx="5960847" cy="2029172"/>
          </a:xfrm>
        </p:grpSpPr>
        <p:pic>
          <p:nvPicPr>
            <p:cNvPr id="6" name="Picture 2" descr="K-Means Clustering using Python. Welcome back guys! Hope you had a great… |  by Luigi Fiori | Medium">
              <a:extLst>
                <a:ext uri="{FF2B5EF4-FFF2-40B4-BE49-F238E27FC236}">
                  <a16:creationId xmlns:a16="http://schemas.microsoft.com/office/drawing/2014/main" id="{5EE61C46-3856-780A-E6BB-BC8EBB4234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9" t="3709" r="55246" b="11854"/>
            <a:stretch/>
          </p:blipFill>
          <p:spPr bwMode="auto">
            <a:xfrm>
              <a:off x="3186691" y="4631401"/>
              <a:ext cx="2486746" cy="2029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843AD3E7-A8FE-599D-36F8-EA8BA9682F1B}"/>
                </a:ext>
              </a:extLst>
            </p:cNvPr>
            <p:cNvSpPr txBox="1"/>
            <p:nvPr/>
          </p:nvSpPr>
          <p:spPr>
            <a:xfrm>
              <a:off x="5584396" y="5199404"/>
              <a:ext cx="11308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err="1"/>
                <a:t>clustering</a:t>
              </a:r>
              <a:endParaRPr lang="en-US" sz="1400" b="1" dirty="0"/>
            </a:p>
          </p:txBody>
        </p:sp>
        <p:pic>
          <p:nvPicPr>
            <p:cNvPr id="9" name="Picture 2" descr="K-Means Clustering using Python. Welcome back guys! Hope you had a great… |  by Luigi Fiori | Medium">
              <a:extLst>
                <a:ext uri="{FF2B5EF4-FFF2-40B4-BE49-F238E27FC236}">
                  <a16:creationId xmlns:a16="http://schemas.microsoft.com/office/drawing/2014/main" id="{E7C74A0F-F2DD-912F-E092-3530D068D4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284" t="3709" b="11854"/>
            <a:stretch/>
          </p:blipFill>
          <p:spPr bwMode="auto">
            <a:xfrm>
              <a:off x="6626158" y="4631401"/>
              <a:ext cx="2521380" cy="2029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Seta para a direita 9">
              <a:extLst>
                <a:ext uri="{FF2B5EF4-FFF2-40B4-BE49-F238E27FC236}">
                  <a16:creationId xmlns:a16="http://schemas.microsoft.com/office/drawing/2014/main" id="{88A77E2D-B8CF-1AE8-8196-DD8F94371FF0}"/>
                </a:ext>
              </a:extLst>
            </p:cNvPr>
            <p:cNvSpPr/>
            <p:nvPr/>
          </p:nvSpPr>
          <p:spPr>
            <a:xfrm>
              <a:off x="5802135" y="5507181"/>
              <a:ext cx="695325" cy="581891"/>
            </a:xfrm>
            <a:prstGeom prst="right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5167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996543" y="1690688"/>
            <a:ext cx="7046521" cy="5167311"/>
          </a:xfrm>
        </p:spPr>
        <p:txBody>
          <a:bodyPr>
            <a:normAutofit/>
          </a:bodyPr>
          <a:lstStyle/>
          <a:p>
            <a:r>
              <a:rPr lang="pt-BR" dirty="0"/>
              <a:t>A tarefa mais popular dos algoritmos deste paradigma é a procura por </a:t>
            </a:r>
            <a:r>
              <a:rPr lang="pt-BR" b="1" i="1" dirty="0"/>
              <a:t>grupos</a:t>
            </a:r>
            <a:r>
              <a:rPr lang="pt-BR" dirty="0"/>
              <a:t> (chamados </a:t>
            </a:r>
            <a:r>
              <a:rPr lang="pt-BR" b="1" i="1" dirty="0">
                <a:solidFill>
                  <a:srgbClr val="7030A0"/>
                </a:solidFill>
              </a:rPr>
              <a:t>clusters</a:t>
            </a:r>
            <a:r>
              <a:rPr lang="pt-BR" dirty="0"/>
              <a:t>) de </a:t>
            </a:r>
            <a:r>
              <a:rPr lang="pt-BR" b="1" i="1" dirty="0">
                <a:solidFill>
                  <a:srgbClr val="7030A0"/>
                </a:solidFill>
              </a:rPr>
              <a:t>exemplos semelhantes</a:t>
            </a:r>
            <a:r>
              <a:rPr lang="pt-BR" dirty="0"/>
              <a:t>. </a:t>
            </a:r>
          </a:p>
          <a:p>
            <a:r>
              <a:rPr lang="pt-BR" dirty="0"/>
              <a:t>Os </a:t>
            </a:r>
            <a:r>
              <a:rPr lang="pt-BR" b="1" i="1" dirty="0">
                <a:solidFill>
                  <a:schemeClr val="accent2"/>
                </a:solidFill>
              </a:rPr>
              <a:t>centroides</a:t>
            </a:r>
            <a:r>
              <a:rPr lang="pt-BR" dirty="0"/>
              <a:t> desses </a:t>
            </a:r>
            <a:r>
              <a:rPr lang="pt-BR" b="1" i="1" dirty="0"/>
              <a:t>clusters</a:t>
            </a:r>
            <a:r>
              <a:rPr lang="pt-BR" dirty="0"/>
              <a:t> podem então ser usados ​​como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centros para redes Bayesianas ou de </a:t>
            </a:r>
            <a:r>
              <a:rPr lang="en-US" dirty="0" err="1"/>
              <a:t>Função</a:t>
            </a:r>
            <a:r>
              <a:rPr lang="en-US" dirty="0"/>
              <a:t> de base radial (</a:t>
            </a:r>
            <a:r>
              <a:rPr lang="pt-BR" dirty="0"/>
              <a:t>RBF),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estimativas de valores de atributos desconhecidos (ou ausentes),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ferramentas de visualização de dados multidimensionais,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auxiliares para criação de classificadores mais simples.</a:t>
            </a:r>
          </a:p>
        </p:txBody>
      </p:sp>
      <p:pic>
        <p:nvPicPr>
          <p:cNvPr id="2050" name="Picture 2" descr="K-means clustering on the digits dataset (PCA-reduced data) Centroids are marked with white cros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8" t="11622" r="9484" b="10196"/>
          <a:stretch/>
        </p:blipFill>
        <p:spPr bwMode="auto">
          <a:xfrm>
            <a:off x="838200" y="2471058"/>
            <a:ext cx="3780793" cy="28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983938C-72D4-9E58-2CE8-D43E36E7012F}"/>
              </a:ext>
            </a:extLst>
          </p:cNvPr>
          <p:cNvSpPr txBox="1"/>
          <p:nvPr/>
        </p:nvSpPr>
        <p:spPr>
          <a:xfrm>
            <a:off x="838200" y="5292546"/>
            <a:ext cx="37807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centroide</a:t>
            </a:r>
            <a:r>
              <a:rPr lang="pt-BR" dirty="0"/>
              <a:t> é o ponto central de um cluster de dados. Representa a "média" das amostras dentro do cluster.</a:t>
            </a:r>
          </a:p>
        </p:txBody>
      </p:sp>
    </p:spTree>
    <p:extLst>
      <p:ext uri="{BB962C8B-B14F-4D97-AF65-F5344CB8AC3E}">
        <p14:creationId xmlns:p14="http://schemas.microsoft.com/office/powerpoint/2010/main" val="794970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Identificação</a:t>
            </a:r>
            <a:r>
              <a:rPr lang="en-US" dirty="0"/>
              <a:t> de clusters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1194473" cy="5032376"/>
          </a:xfrm>
        </p:spPr>
        <p:txBody>
          <a:bodyPr/>
          <a:lstStyle/>
          <a:p>
            <a:r>
              <a:rPr lang="pt-BR" dirty="0"/>
              <a:t>A </a:t>
            </a:r>
            <a:r>
              <a:rPr lang="pt-BR" b="1" i="1" dirty="0">
                <a:solidFill>
                  <a:schemeClr val="accent2"/>
                </a:solidFill>
              </a:rPr>
              <a:t>tarefa fundamental </a:t>
            </a:r>
            <a:r>
              <a:rPr lang="pt-BR" dirty="0"/>
              <a:t>do </a:t>
            </a:r>
            <a:r>
              <a:rPr lang="pt-BR" b="1" i="1" dirty="0"/>
              <a:t>aprendizado não-supervisionado </a:t>
            </a:r>
            <a:r>
              <a:rPr lang="pt-BR" dirty="0"/>
              <a:t>é a </a:t>
            </a:r>
            <a:r>
              <a:rPr lang="pt-BR" b="1" i="1" dirty="0">
                <a:solidFill>
                  <a:srgbClr val="7030A0"/>
                </a:solidFill>
              </a:rPr>
              <a:t>identificação de clusters</a:t>
            </a:r>
            <a:r>
              <a:rPr lang="pt-BR" dirty="0"/>
              <a:t>. </a:t>
            </a:r>
          </a:p>
          <a:p>
            <a:r>
              <a:rPr lang="pt-BR" dirty="0"/>
              <a:t>Nessa tarefa, a </a:t>
            </a:r>
            <a:r>
              <a:rPr lang="pt-BR" b="1" i="1" dirty="0">
                <a:solidFill>
                  <a:srgbClr val="00B050"/>
                </a:solidFill>
              </a:rPr>
              <a:t>entrada</a:t>
            </a:r>
            <a:r>
              <a:rPr lang="pt-BR" dirty="0"/>
              <a:t> é um conjunto de </a:t>
            </a:r>
            <a:r>
              <a:rPr lang="pt-BR" b="1" i="1" dirty="0">
                <a:solidFill>
                  <a:srgbClr val="00B050"/>
                </a:solidFill>
              </a:rPr>
              <a:t>vetores de atributo </a:t>
            </a:r>
            <a:r>
              <a:rPr lang="pt-BR" dirty="0"/>
              <a:t>(i.e., exemplos), </a:t>
            </a:r>
            <a:r>
              <a:rPr lang="pt-BR" b="1" i="1" dirty="0">
                <a:solidFill>
                  <a:srgbClr val="FF0000"/>
                </a:solidFill>
              </a:rPr>
              <a:t>mas sem rótulos</a:t>
            </a:r>
            <a:r>
              <a:rPr lang="pt-BR" dirty="0"/>
              <a:t>. </a:t>
            </a:r>
          </a:p>
          <a:p>
            <a:r>
              <a:rPr lang="pt-BR" dirty="0"/>
              <a:t>A </a:t>
            </a:r>
            <a:r>
              <a:rPr lang="pt-BR" b="1" i="1" dirty="0">
                <a:solidFill>
                  <a:srgbClr val="00B050"/>
                </a:solidFill>
              </a:rPr>
              <a:t>saída</a:t>
            </a:r>
            <a:r>
              <a:rPr lang="pt-BR" dirty="0"/>
              <a:t> é um conjunto com os </a:t>
            </a:r>
            <a:r>
              <a:rPr lang="pt-BR" b="1" i="1" dirty="0">
                <a:solidFill>
                  <a:srgbClr val="00B050"/>
                </a:solidFill>
              </a:rPr>
              <a:t>clusters</a:t>
            </a:r>
            <a:r>
              <a:rPr lang="pt-BR" dirty="0"/>
              <a:t> a que pertencem cada um dos exemplos.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1078958" y="4579446"/>
            <a:ext cx="5960847" cy="2029172"/>
            <a:chOff x="3186691" y="4631401"/>
            <a:chExt cx="5960847" cy="2029172"/>
          </a:xfrm>
        </p:grpSpPr>
        <p:pic>
          <p:nvPicPr>
            <p:cNvPr id="4" name="Picture 2" descr="K-Means Clustering using Python. Welcome back guys! Hope you had a great… |  by Luigi Fiori | Medium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9" t="3709" r="55246" b="11854"/>
            <a:stretch/>
          </p:blipFill>
          <p:spPr bwMode="auto">
            <a:xfrm>
              <a:off x="3186691" y="4631401"/>
              <a:ext cx="2486746" cy="2029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aixaDeTexto 4"/>
            <p:cNvSpPr txBox="1"/>
            <p:nvPr/>
          </p:nvSpPr>
          <p:spPr>
            <a:xfrm>
              <a:off x="5584396" y="5199404"/>
              <a:ext cx="11308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err="1"/>
                <a:t>clustering</a:t>
              </a:r>
              <a:endParaRPr lang="en-US" sz="1400" b="1" dirty="0"/>
            </a:p>
          </p:txBody>
        </p:sp>
        <p:pic>
          <p:nvPicPr>
            <p:cNvPr id="6" name="Picture 2" descr="K-Means Clustering using Python. Welcome back guys! Hope you had a great… |  by Luigi Fiori | Medium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284" t="3709" b="11854"/>
            <a:stretch/>
          </p:blipFill>
          <p:spPr bwMode="auto">
            <a:xfrm>
              <a:off x="6626158" y="4631401"/>
              <a:ext cx="2521380" cy="2029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eta para a direita 6"/>
            <p:cNvSpPr/>
            <p:nvPr/>
          </p:nvSpPr>
          <p:spPr>
            <a:xfrm>
              <a:off x="5802135" y="5507181"/>
              <a:ext cx="695325" cy="581891"/>
            </a:xfrm>
            <a:prstGeom prst="right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tângulo 8"/>
          <p:cNvSpPr/>
          <p:nvPr/>
        </p:nvSpPr>
        <p:spPr>
          <a:xfrm>
            <a:off x="7168503" y="4854292"/>
            <a:ext cx="48397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OBS</a:t>
            </a:r>
            <a:r>
              <a:rPr lang="pt-BR" dirty="0"/>
              <a:t>.: A identificação visual de clusters em um espaço bidimensional é fácil, mas em quatro ou mais dimensões isso já não é mais possível. Nesses casos, apenas algoritmos de identificação de clusters conseguem agrupar os dados. </a:t>
            </a:r>
          </a:p>
        </p:txBody>
      </p:sp>
    </p:spTree>
    <p:extLst>
      <p:ext uri="{BB962C8B-B14F-4D97-AF65-F5344CB8AC3E}">
        <p14:creationId xmlns:p14="http://schemas.microsoft.com/office/powerpoint/2010/main" val="1498689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representar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clusters?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57800" y="1825624"/>
            <a:ext cx="6712526" cy="5032375"/>
          </a:xfrm>
        </p:spPr>
        <p:txBody>
          <a:bodyPr>
            <a:normAutofit/>
          </a:bodyPr>
          <a:lstStyle/>
          <a:p>
            <a:r>
              <a:rPr lang="pt-BR" dirty="0"/>
              <a:t>Para realizar a identificação, temos que </a:t>
            </a:r>
            <a:r>
              <a:rPr lang="pt-BR" b="1" i="1" dirty="0">
                <a:solidFill>
                  <a:srgbClr val="00B050"/>
                </a:solidFill>
              </a:rPr>
              <a:t>decidir como os clusters serão representados</a:t>
            </a:r>
            <a:r>
              <a:rPr lang="pt-BR" dirty="0"/>
              <a:t>.</a:t>
            </a:r>
          </a:p>
          <a:p>
            <a:r>
              <a:rPr lang="pt-BR" dirty="0"/>
              <a:t>Existem algumas opções como a densidade, distribuição, hierarquia, etc.</a:t>
            </a:r>
          </a:p>
          <a:p>
            <a:r>
              <a:rPr lang="pt-BR" dirty="0"/>
              <a:t>Porém, a abordagem mais simples usa os </a:t>
            </a:r>
            <a:r>
              <a:rPr lang="pt-BR" b="1" i="1" dirty="0"/>
              <a:t>centroides </a:t>
            </a:r>
            <a:r>
              <a:rPr lang="pt-BR" dirty="0"/>
              <a:t>(i.e., centros) dos clusters.</a:t>
            </a:r>
          </a:p>
          <a:p>
            <a:r>
              <a:rPr lang="pt-BR" dirty="0"/>
              <a:t>Se os atributos forem numéricos, o </a:t>
            </a:r>
            <a:r>
              <a:rPr lang="pt-BR" b="1" i="1" dirty="0">
                <a:solidFill>
                  <a:srgbClr val="7030A0"/>
                </a:solidFill>
              </a:rPr>
              <a:t>centroide</a:t>
            </a:r>
            <a:r>
              <a:rPr lang="pt-BR" dirty="0"/>
              <a:t> é obtido através das </a:t>
            </a:r>
            <a:r>
              <a:rPr lang="pt-BR" b="1" i="1" dirty="0">
                <a:solidFill>
                  <a:srgbClr val="00B050"/>
                </a:solidFill>
              </a:rPr>
              <a:t>médias individuais dos atributos</a:t>
            </a:r>
            <a:r>
              <a:rPr lang="pt-BR" dirty="0"/>
              <a:t>.</a:t>
            </a:r>
          </a:p>
        </p:txBody>
      </p:sp>
      <p:pic>
        <p:nvPicPr>
          <p:cNvPr id="1028" name="Picture 4" descr="K Means Clustering no Aprendizado de Máquinas — Aprendizado de Máquina —  DATA SCIENCE">
            <a:extLst>
              <a:ext uri="{FF2B5EF4-FFF2-40B4-BE49-F238E27FC236}">
                <a16:creationId xmlns:a16="http://schemas.microsoft.com/office/drawing/2014/main" id="{D99905E1-3749-BAAD-E01A-C9B3686C47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89" r="58743" b="36825"/>
          <a:stretch/>
        </p:blipFill>
        <p:spPr bwMode="auto">
          <a:xfrm>
            <a:off x="838200" y="2253343"/>
            <a:ext cx="3951287" cy="303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545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0F73A-8390-7530-E708-9D3EBFB35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79880-5E02-1DB8-EA94-C86330794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representar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clusters?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72472E5-6211-3EFD-BA89-06782640C9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72743" y="1825624"/>
                <a:ext cx="6897583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 exemplo, suponhamos os seguintes </a:t>
                </a:r>
                <a:r>
                  <a:rPr lang="pt-BR" b="1" i="1" dirty="0"/>
                  <a:t>vetores de atributos </a:t>
                </a:r>
                <a:r>
                  <a:rPr lang="pt-BR" dirty="0"/>
                  <a:t>em um espaço bidimensional,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: (2, 5), (1, 4), (3, 6).</a:t>
                </a:r>
              </a:p>
              <a:p>
                <a:r>
                  <a:rPr lang="pt-BR" dirty="0"/>
                  <a:t>Nesse caso, o </a:t>
                </a:r>
                <a:r>
                  <a:rPr lang="pt-BR" b="1" i="1" dirty="0"/>
                  <a:t>centroide</a:t>
                </a:r>
                <a:r>
                  <a:rPr lang="pt-BR" dirty="0"/>
                  <a:t> é representado pelo vetor (2, 5), pois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média do primeiro atributo é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2+1+3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b="0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média do segundo atributo é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Se os atributos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não forem numéricos</a:t>
                </a:r>
                <a:r>
                  <a:rPr lang="pt-BR" dirty="0"/>
                  <a:t>, devemos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transformá-los em numéricos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72472E5-6211-3EFD-BA89-06782640C9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2743" y="1825624"/>
                <a:ext cx="6897583" cy="5032375"/>
              </a:xfrm>
              <a:blipFill>
                <a:blip r:embed="rId3"/>
                <a:stretch>
                  <a:fillRect l="-1590" t="-1937" r="-16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K Means Clustering no Aprendizado de Máquinas — Aprendizado de Máquina —  DATA SCIENCE">
            <a:extLst>
              <a:ext uri="{FF2B5EF4-FFF2-40B4-BE49-F238E27FC236}">
                <a16:creationId xmlns:a16="http://schemas.microsoft.com/office/drawing/2014/main" id="{1340B874-C37C-46C8-FA71-6364C1463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3" t="18889" r="3388" b="36825"/>
          <a:stretch/>
        </p:blipFill>
        <p:spPr bwMode="auto">
          <a:xfrm>
            <a:off x="838200" y="2111829"/>
            <a:ext cx="3831771" cy="303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578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Quantos devem ser os clusters?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34000" y="1690688"/>
            <a:ext cx="6729845" cy="5167311"/>
          </a:xfrm>
        </p:spPr>
        <p:txBody>
          <a:bodyPr>
            <a:normAutofit/>
          </a:bodyPr>
          <a:lstStyle/>
          <a:p>
            <a:r>
              <a:rPr lang="pt-BR" dirty="0"/>
              <a:t>Os clusters </a:t>
            </a:r>
            <a:r>
              <a:rPr lang="pt-BR" b="1" i="1" dirty="0"/>
              <a:t>não devem se sobrepor</a:t>
            </a:r>
            <a:r>
              <a:rPr lang="pt-BR" dirty="0"/>
              <a:t>: </a:t>
            </a:r>
            <a:r>
              <a:rPr lang="pt-BR" b="1" i="1" dirty="0">
                <a:solidFill>
                  <a:srgbClr val="00B050"/>
                </a:solidFill>
              </a:rPr>
              <a:t>cada exemplo</a:t>
            </a:r>
            <a:r>
              <a:rPr lang="pt-BR" dirty="0"/>
              <a:t> deve </a:t>
            </a:r>
            <a:r>
              <a:rPr lang="pt-BR" b="1" i="1" dirty="0">
                <a:solidFill>
                  <a:srgbClr val="00B050"/>
                </a:solidFill>
              </a:rPr>
              <a:t>pertencer</a:t>
            </a:r>
            <a:r>
              <a:rPr lang="pt-BR" dirty="0"/>
              <a:t> a </a:t>
            </a:r>
            <a:r>
              <a:rPr lang="pt-BR" b="1" i="1" dirty="0">
                <a:solidFill>
                  <a:srgbClr val="00B050"/>
                </a:solidFill>
              </a:rPr>
              <a:t>um e apenas a um cluster</a:t>
            </a:r>
            <a:r>
              <a:rPr lang="pt-BR" dirty="0"/>
              <a:t>. </a:t>
            </a:r>
          </a:p>
          <a:p>
            <a:r>
              <a:rPr lang="pt-BR" dirty="0"/>
              <a:t>Porém, </a:t>
            </a:r>
            <a:r>
              <a:rPr lang="pt-BR" b="1" i="1" dirty="0">
                <a:solidFill>
                  <a:srgbClr val="0070C0"/>
                </a:solidFill>
              </a:rPr>
              <a:t>dentro do mesmo cluster</a:t>
            </a:r>
            <a:r>
              <a:rPr lang="pt-BR" dirty="0"/>
              <a:t>, os </a:t>
            </a:r>
            <a:r>
              <a:rPr lang="pt-BR" b="1" i="1" dirty="0">
                <a:solidFill>
                  <a:srgbClr val="0070C0"/>
                </a:solidFill>
              </a:rPr>
              <a:t>exemplos</a:t>
            </a:r>
            <a:r>
              <a:rPr lang="pt-BR" dirty="0"/>
              <a:t> devem estar relativamente </a:t>
            </a:r>
            <a:r>
              <a:rPr lang="pt-BR" b="1" i="1" dirty="0">
                <a:solidFill>
                  <a:srgbClr val="0070C0"/>
                </a:solidFill>
              </a:rPr>
              <a:t>próximos</a:t>
            </a:r>
            <a:r>
              <a:rPr lang="pt-BR" dirty="0"/>
              <a:t> uns dos outros e </a:t>
            </a:r>
            <a:r>
              <a:rPr lang="pt-BR" b="1" i="1" dirty="0">
                <a:solidFill>
                  <a:srgbClr val="7030A0"/>
                </a:solidFill>
              </a:rPr>
              <a:t>distantes</a:t>
            </a:r>
            <a:r>
              <a:rPr lang="pt-BR" dirty="0"/>
              <a:t> dos </a:t>
            </a:r>
            <a:r>
              <a:rPr lang="pt-BR" b="1" i="1" dirty="0">
                <a:solidFill>
                  <a:srgbClr val="7030A0"/>
                </a:solidFill>
              </a:rPr>
              <a:t>exemplos dos outros clusters</a:t>
            </a:r>
            <a:r>
              <a:rPr lang="pt-BR" dirty="0"/>
              <a:t>.</a:t>
            </a:r>
          </a:p>
          <a:p>
            <a:r>
              <a:rPr lang="pt-BR" dirty="0"/>
              <a:t>Aí surge uma dúvida. </a:t>
            </a:r>
          </a:p>
          <a:p>
            <a:r>
              <a:rPr lang="pt-BR" dirty="0"/>
              <a:t>Quantos clusters um conjunto de exemplos contém?</a:t>
            </a:r>
          </a:p>
        </p:txBody>
      </p:sp>
      <p:pic>
        <p:nvPicPr>
          <p:cNvPr id="5" name="Picture 2" descr="K-Means Clustering using Python. Welcome back guys! Hope you had a great… |  by Luigi Fiori | Med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" t="12047" r="55246" b="11854"/>
          <a:stretch/>
        </p:blipFill>
        <p:spPr bwMode="auto">
          <a:xfrm>
            <a:off x="1045029" y="2388412"/>
            <a:ext cx="3798090" cy="279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141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9045</TotalTime>
  <Words>2683</Words>
  <Application>Microsoft Office PowerPoint</Application>
  <PresentationFormat>Widescreen</PresentationFormat>
  <Paragraphs>179</Paragraphs>
  <Slides>21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k-Médias</vt:lpstr>
      <vt:lpstr>Recapitulando</vt:lpstr>
      <vt:lpstr>Motivação</vt:lpstr>
      <vt:lpstr>Motivação</vt:lpstr>
      <vt:lpstr>Motivação</vt:lpstr>
      <vt:lpstr>Identificação de clusters</vt:lpstr>
      <vt:lpstr>Como representar os clusters?</vt:lpstr>
      <vt:lpstr>Como representar os clusters?</vt:lpstr>
      <vt:lpstr>Quantos devem ser os clusters?</vt:lpstr>
      <vt:lpstr>Quantos devem ser os clusters?</vt:lpstr>
      <vt:lpstr>Medindo distâncias</vt:lpstr>
      <vt:lpstr>Medindo distâncias</vt:lpstr>
      <vt:lpstr>A qual cluster um exemplo deve pertencer?</vt:lpstr>
      <vt:lpstr>k-Means</vt:lpstr>
      <vt:lpstr>Como inicializar os centroides? </vt:lpstr>
      <vt:lpstr>Como inicializar os centroides? </vt:lpstr>
      <vt:lpstr>SciKit-Learn: k-Means</vt:lpstr>
      <vt:lpstr>Tarefa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788</cp:revision>
  <dcterms:created xsi:type="dcterms:W3CDTF">2020-04-06T23:46:10Z</dcterms:created>
  <dcterms:modified xsi:type="dcterms:W3CDTF">2024-11-30T12:34:44Z</dcterms:modified>
</cp:coreProperties>
</file>