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363" r:id="rId3"/>
    <p:sldId id="350" r:id="rId4"/>
    <p:sldId id="351" r:id="rId5"/>
    <p:sldId id="352" r:id="rId6"/>
    <p:sldId id="353" r:id="rId7"/>
    <p:sldId id="380" r:id="rId8"/>
    <p:sldId id="381" r:id="rId9"/>
    <p:sldId id="366" r:id="rId10"/>
    <p:sldId id="356" r:id="rId11"/>
    <p:sldId id="357" r:id="rId12"/>
    <p:sldId id="367" r:id="rId13"/>
    <p:sldId id="370" r:id="rId14"/>
    <p:sldId id="372" r:id="rId15"/>
    <p:sldId id="379" r:id="rId16"/>
    <p:sldId id="324" r:id="rId17"/>
    <p:sldId id="306" r:id="rId18"/>
    <p:sldId id="375" r:id="rId19"/>
    <p:sldId id="376" r:id="rId20"/>
    <p:sldId id="377" r:id="rId21"/>
    <p:sldId id="378" r:id="rId22"/>
    <p:sldId id="362" r:id="rId23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1" autoAdjust="0"/>
    <p:restoredTop sz="80667" autoAdjust="0"/>
  </p:normalViewPr>
  <p:slideViewPr>
    <p:cSldViewPr snapToGrid="0">
      <p:cViewPr varScale="1">
        <p:scale>
          <a:sx n="94" d="100"/>
          <a:sy n="94" d="100"/>
        </p:scale>
        <p:origin x="1596" y="78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19/08/2022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19/08/2022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.stackexchange.com/questions/477207/derivative-of-cost-function-for-logistic-regression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 SPAMClassificationLogisticRegressionGD.ipynb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3811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Exemplo</a:t>
            </a:r>
            <a:r>
              <a:rPr lang="pt-BR" dirty="0"/>
              <a:t>: SPAMClassificationLogisticRegressionSciKit.ipynb</a:t>
            </a:r>
          </a:p>
          <a:p>
            <a:endParaRPr lang="pt-BR" dirty="0"/>
          </a:p>
          <a:p>
            <a:r>
              <a:rPr lang="pt-BR" b="1" i="0" dirty="0"/>
              <a:t>OBS</a:t>
            </a:r>
            <a:r>
              <a:rPr lang="pt-BR" dirty="0"/>
              <a:t>.: Assim como os outros modelos lineares, os modelos de Regressão Logística podem ser regularizados usando penalidades de L1 ou L2. O Scitkit-Learn adiciona uma penalidade L2 por padrão.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3630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regressão logística, apesar de seu nome, é um modelo linear para classificação, em vez de regressão. A regressão logística também é conhecida na literatura como regressão logit, classificação de entropia máxima (MaxEnt) ou classificador log-linear. Nesse modelo, as probabilidades que descrevem os possíveis resultados de um único estudo são modeladas usando uma função logística.</a:t>
            </a:r>
          </a:p>
          <a:p>
            <a:endParaRPr lang="pt-BR" dirty="0"/>
          </a:p>
          <a:p>
            <a:r>
              <a:rPr lang="pt-BR" dirty="0"/>
              <a:t>A regressão logística é um método para classificação binária. Ela classifica </a:t>
            </a:r>
            <a:r>
              <a:rPr lang="pt-BR" baseline="0" dirty="0"/>
              <a:t>os</a:t>
            </a:r>
            <a:r>
              <a:rPr lang="pt-BR" dirty="0"/>
              <a:t> pontos de um conjunto de dados em duas classes ou categorias distintas.</a:t>
            </a:r>
          </a:p>
          <a:p>
            <a:endParaRPr lang="pt-BR" dirty="0"/>
          </a:p>
          <a:p>
            <a:r>
              <a:rPr lang="pt-BR" dirty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/>
          </a:p>
          <a:p>
            <a:r>
              <a:rPr lang="pt-BR" dirty="0"/>
              <a:t>A regressão logística é ótima para situações em que você precisa classificar entre duas categorias/classes.</a:t>
            </a:r>
          </a:p>
          <a:p>
            <a:endParaRPr lang="pt-BR" dirty="0"/>
          </a:p>
          <a:p>
            <a:r>
              <a:rPr lang="pt-BR" dirty="0"/>
              <a:t>A regressão logística funciona usando uma combinação linear de</a:t>
            </a:r>
            <a:r>
              <a:rPr lang="pt-BR" baseline="0" dirty="0"/>
              <a:t> atributos</a:t>
            </a:r>
            <a:r>
              <a:rPr lang="pt-BR" dirty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/>
          </a:p>
          <a:p>
            <a:r>
              <a:rPr lang="pt-BR" dirty="0"/>
              <a:t>Mesmo sendo uma técnica simples, a regressão logística é muito utilizada em aplicações</a:t>
            </a:r>
            <a:r>
              <a:rPr lang="pt-BR" baseline="0" dirty="0"/>
              <a:t> do mundo real em áreas como medicina, propaganda, análise de crédito, saúde pública entre outras.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7898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regressão logística, apesar de seu nome, é um modelo linear para classificação, em vez de regressão. A regressão logística também é conhecida na literatura como regressão logit, classificação de entropia máxima (MaxEnt) ou classificador log-linear. Nesse modelo, as probabilidades que descrevem os possíveis resultados de um único estudo são modeladas usando uma função logística.</a:t>
            </a:r>
          </a:p>
          <a:p>
            <a:endParaRPr lang="pt-BR" dirty="0"/>
          </a:p>
          <a:p>
            <a:r>
              <a:rPr lang="pt-BR" dirty="0"/>
              <a:t>A regressão logística é um método para classificação binária. Ela classifica </a:t>
            </a:r>
            <a:r>
              <a:rPr lang="pt-BR" baseline="0" dirty="0"/>
              <a:t>os</a:t>
            </a:r>
            <a:r>
              <a:rPr lang="pt-BR" dirty="0"/>
              <a:t> pontos de um conjunto de dados em duas classes ou categorias distintas.</a:t>
            </a:r>
          </a:p>
          <a:p>
            <a:endParaRPr lang="pt-BR" dirty="0"/>
          </a:p>
          <a:p>
            <a:r>
              <a:rPr lang="pt-BR" dirty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/>
          </a:p>
          <a:p>
            <a:r>
              <a:rPr lang="pt-BR" dirty="0"/>
              <a:t>A regressão logística é ótima para situações em que você precisa classificar entre duas categorias/classes.</a:t>
            </a:r>
          </a:p>
          <a:p>
            <a:endParaRPr lang="pt-BR" dirty="0"/>
          </a:p>
          <a:p>
            <a:r>
              <a:rPr lang="pt-BR" dirty="0"/>
              <a:t>A regressão logística funciona usando uma combinação linear de</a:t>
            </a:r>
            <a:r>
              <a:rPr lang="pt-BR" baseline="0" dirty="0"/>
              <a:t> atributos</a:t>
            </a:r>
            <a:r>
              <a:rPr lang="pt-BR" dirty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/>
          </a:p>
          <a:p>
            <a:r>
              <a:rPr lang="pt-BR" dirty="0"/>
              <a:t>Mesmo sendo uma técnica simples, a regressão logística é muito utilizada em aplicações</a:t>
            </a:r>
            <a:r>
              <a:rPr lang="pt-BR" baseline="0" dirty="0"/>
              <a:t> do mundo real em áreas como medicina, propaganda, análise de crédito, saúde pública entre outras.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4532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Logistic regression is emphatically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classification algorithm on its own. It is only a classification algorithm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combination with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decision rule that makes dichotomous the predicted probabilities of the outcome. Logistic regression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regression model because it estimates the probability of class membership as a (transformation of a) multilinear function of the features.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6648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O objetivo do treinamento é definir o vetor de pesos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 para que o modelo atribua valores altos de probabilidade para exemplos positivos (i.e.,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≥0.5</m:t>
                    </m:r>
                  </m:oMath>
                </a14:m>
                <a:r>
                  <a:rPr lang="pt-BR" dirty="0"/>
                  <a:t>) e valores baixos de probabilidade para exemplos negativos (i.e.,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).</a:t>
                </a:r>
              </a:p>
              <a:p>
                <a:endParaRPr lang="pt-BR" dirty="0"/>
              </a:p>
              <a:p>
                <a:r>
                  <a:rPr lang="pt-BR" dirty="0"/>
                  <a:t>Essa</a:t>
                </a:r>
                <a:r>
                  <a:rPr lang="pt-BR" baseline="0" dirty="0"/>
                  <a:t> função de</a:t>
                </a:r>
                <a:r>
                  <a:rPr lang="pt-BR" dirty="0"/>
                  <a:t> erro</a:t>
                </a:r>
                <a:r>
                  <a:rPr lang="pt-BR" baseline="0" dirty="0"/>
                  <a:t> </a:t>
                </a:r>
                <a:r>
                  <a:rPr lang="pt-BR" dirty="0"/>
                  <a:t>faz sentido porque -log(z) se torna muito grande quando z</a:t>
                </a:r>
                <a:r>
                  <a:rPr lang="pt-BR" baseline="0" dirty="0"/>
                  <a:t> </a:t>
                </a:r>
                <a:r>
                  <a:rPr lang="pt-BR" dirty="0"/>
                  <a:t>se aproxima de 0, então o erro será grande se o modelo estimar uma probabilidade próxima a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 e também será muito grande se o modelo estimar uma probabilidade próxima a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negativo. Por outro lado, -log(z) se</a:t>
                </a:r>
                <a:r>
                  <a:rPr lang="pt-BR" baseline="0" dirty="0"/>
                  <a:t> torna</a:t>
                </a:r>
                <a:r>
                  <a:rPr lang="pt-BR" dirty="0"/>
                  <a:t> próximo de 0 quando z se aproxima de 1, portanto, o erro será próximo de 0 se a probabilidade estimada for próxima de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 ou próxima de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positivo, que é exatamente o que queremos.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O objetivo do treinamento é definir o vetor de pesos 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𝒂</a:t>
                </a:r>
                <a:r>
                  <a:rPr lang="pt-BR" dirty="0" smtClean="0"/>
                  <a:t> </a:t>
                </a:r>
                <a:r>
                  <a:rPr lang="pt-BR" dirty="0"/>
                  <a:t>para que o modelo </a:t>
                </a:r>
                <a:r>
                  <a:rPr lang="pt-BR" dirty="0" smtClean="0"/>
                  <a:t>atribua valores altos de probabilidade </a:t>
                </a:r>
                <a:r>
                  <a:rPr lang="pt-BR" dirty="0"/>
                  <a:t>para exemplos </a:t>
                </a:r>
                <a:r>
                  <a:rPr lang="pt-BR" dirty="0" smtClean="0"/>
                  <a:t>positivos (i.e., 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𝑦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≥0.5</a:t>
                </a:r>
                <a:r>
                  <a:rPr lang="pt-BR" dirty="0" smtClean="0"/>
                  <a:t>) </a:t>
                </a:r>
                <a:r>
                  <a:rPr lang="pt-BR" dirty="0"/>
                  <a:t>e </a:t>
                </a:r>
                <a:r>
                  <a:rPr lang="pt-BR" dirty="0" smtClean="0"/>
                  <a:t>valores baixos de probabilidade </a:t>
                </a:r>
                <a:r>
                  <a:rPr lang="pt-BR" dirty="0"/>
                  <a:t>para </a:t>
                </a:r>
                <a:r>
                  <a:rPr lang="pt-BR" dirty="0" smtClean="0"/>
                  <a:t>exemplos negativos </a:t>
                </a:r>
                <a:r>
                  <a:rPr lang="pt-BR" dirty="0"/>
                  <a:t>(</a:t>
                </a:r>
                <a:r>
                  <a:rPr lang="pt-BR" dirty="0" smtClean="0"/>
                  <a:t>i.e.,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&lt;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0.5</a:t>
                </a:r>
                <a:r>
                  <a:rPr lang="pt-BR" dirty="0" smtClean="0"/>
                  <a:t>).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Essa</a:t>
                </a:r>
                <a:r>
                  <a:rPr lang="pt-BR" baseline="0" dirty="0" smtClean="0"/>
                  <a:t> função de</a:t>
                </a:r>
                <a:r>
                  <a:rPr lang="pt-BR" dirty="0" smtClean="0"/>
                  <a:t> erro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faz sentido porque -log(z) se torna muito grande quando z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se aproxima de 0, então o erro será grande se o modelo estimar uma probabilidade próxima a 0 para um</a:t>
                </a:r>
                <a:r>
                  <a:rPr lang="pt-BR" baseline="0" dirty="0" smtClean="0"/>
                  <a:t> exemplo </a:t>
                </a:r>
                <a:r>
                  <a:rPr lang="pt-BR" dirty="0" smtClean="0"/>
                  <a:t>positivo e também será muito grande se o modelo estimar uma probabilidade próxima a 1 para um</a:t>
                </a:r>
                <a:r>
                  <a:rPr lang="pt-BR" baseline="0" dirty="0" smtClean="0"/>
                  <a:t> exemplo </a:t>
                </a:r>
                <a:r>
                  <a:rPr lang="pt-BR" dirty="0" smtClean="0"/>
                  <a:t>negativo. Por outro lado, -log(z) se</a:t>
                </a:r>
                <a:r>
                  <a:rPr lang="pt-BR" baseline="0" dirty="0" smtClean="0"/>
                  <a:t> torna</a:t>
                </a:r>
                <a:r>
                  <a:rPr lang="pt-BR" dirty="0" smtClean="0"/>
                  <a:t> próximo de 0 quando z se aproxima de 1, portanto, o erro será próximo de 0 se a probabilidade estimada for próxima de 0 para um</a:t>
                </a:r>
                <a:r>
                  <a:rPr lang="pt-BR" baseline="0" dirty="0" smtClean="0"/>
                  <a:t> exemplo </a:t>
                </a:r>
                <a:r>
                  <a:rPr lang="pt-BR" dirty="0" smtClean="0"/>
                  <a:t>negativo ou próxima de 1 para um</a:t>
                </a:r>
                <a:r>
                  <a:rPr lang="pt-BR" baseline="0" dirty="0" smtClean="0"/>
                  <a:t> exemplo </a:t>
                </a:r>
                <a:r>
                  <a:rPr lang="pt-BR" dirty="0" smtClean="0"/>
                  <a:t>positivo, que é exatamente o que queremos.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7379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esquerda</a:t>
                </a:r>
                <a:r>
                  <a:rPr lang="pt-BR" dirty="0"/>
                  <a:t>, o erro</a:t>
                </a:r>
                <a:r>
                  <a:rPr lang="pt-BR" baseline="0" dirty="0"/>
                  <a:t> </a:t>
                </a:r>
                <a:r>
                  <a:rPr lang="pt-BR" dirty="0"/>
                  <a:t>é nulo somente se a saída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= 1  (ou seja, se 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é corretamente identificada). À medida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→ 0, o erro tende a infinito.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direita</a:t>
                </a:r>
                <a:r>
                  <a:rPr lang="pt-BR" dirty="0"/>
                  <a:t>, o erro é nulo quando a saída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= 0 (ou seja, quando 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é corretamente identificada). Conforme</a:t>
                </a:r>
                <a:r>
                  <a:rPr lang="pt-BR" baseline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→1, o erro tende a infinito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Na</a:t>
                </a:r>
                <a:r>
                  <a:rPr lang="pt-BR" baseline="0" dirty="0" smtClean="0"/>
                  <a:t> figura da esquerda</a:t>
                </a:r>
                <a:r>
                  <a:rPr lang="pt-BR" dirty="0" smtClean="0"/>
                  <a:t>, o custo é nulo somente se a saída é </a:t>
                </a:r>
                <a:r>
                  <a:rPr lang="pt-BR" i="0">
                    <a:latin typeface="Cambria Math" panose="02040503050406030204" pitchFamily="18" charset="0"/>
                  </a:rPr>
                  <a:t>ℎ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 smtClean="0"/>
                  <a:t> = 1  (ou seja, se a classe </a:t>
                </a:r>
                <a:r>
                  <a:rPr lang="pt-BR" i="0">
                    <a:latin typeface="Cambria Math" panose="02040503050406030204" pitchFamily="18" charset="0"/>
                  </a:rPr>
                  <a:t>𝐶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i="0">
                    <a:latin typeface="Cambria Math" panose="02040503050406030204" pitchFamily="18" charset="0"/>
                  </a:rPr>
                  <a:t>2</a:t>
                </a:r>
                <a:r>
                  <a:rPr lang="pt-BR" dirty="0" smtClean="0"/>
                  <a:t> é corretamente identificada). À medida que </a:t>
                </a:r>
                <a:r>
                  <a:rPr lang="pt-BR" i="0">
                    <a:latin typeface="Cambria Math" panose="02040503050406030204" pitchFamily="18" charset="0"/>
                  </a:rPr>
                  <a:t>ℎ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 smtClean="0"/>
                  <a:t> → 0, o custo tende a infinito.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Na</a:t>
                </a:r>
                <a:r>
                  <a:rPr lang="pt-BR" baseline="0" dirty="0" smtClean="0"/>
                  <a:t> figura da direita</a:t>
                </a:r>
                <a:r>
                  <a:rPr lang="pt-BR" dirty="0" smtClean="0"/>
                  <a:t>, o custo é nulo quando a saída é </a:t>
                </a:r>
                <a:r>
                  <a:rPr lang="pt-BR" i="0">
                    <a:latin typeface="Cambria Math" panose="02040503050406030204" pitchFamily="18" charset="0"/>
                  </a:rPr>
                  <a:t>ℎ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 smtClean="0"/>
                  <a:t> = 0 (ou seja, quando a classe </a:t>
                </a:r>
                <a:r>
                  <a:rPr lang="pt-BR" i="0">
                    <a:latin typeface="Cambria Math" panose="02040503050406030204" pitchFamily="18" charset="0"/>
                  </a:rPr>
                  <a:t>𝐶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1</a:t>
                </a:r>
                <a:r>
                  <a:rPr lang="pt-BR" dirty="0" smtClean="0"/>
                  <a:t> é corretamente identificada). Conforme</a:t>
                </a:r>
                <a:r>
                  <a:rPr lang="pt-BR" baseline="0" dirty="0" smtClean="0"/>
                  <a:t> </a:t>
                </a:r>
                <a:r>
                  <a:rPr lang="pt-BR" i="0">
                    <a:latin typeface="Cambria Math" panose="02040503050406030204" pitchFamily="18" charset="0"/>
                  </a:rPr>
                  <a:t>ℎ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 smtClean="0"/>
                  <a:t> →1, o custo tende a infinito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8183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A função de erro para todo o conjunto de treinamento é simplesmente o erro médio para todos</a:t>
            </a:r>
            <a:r>
              <a:rPr lang="pt-BR" sz="1200" baseline="0" dirty="0"/>
              <a:t> os exemplos </a:t>
            </a:r>
            <a:r>
              <a:rPr lang="pt-BR" sz="1200" dirty="0"/>
              <a:t>de treinamento.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Ela pode ser escrita em uma única expressão</a:t>
            </a:r>
            <a:r>
              <a:rPr lang="pt-BR" sz="1200" baseline="0" dirty="0"/>
              <a:t> como mostrado acima.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general, there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no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analytical solution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since these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regression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parameters fall into a set of nonlinear equations.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problem is that the logistic sigmoid is non-linear.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logistic regression, there is no longer a closed-form solution, due to the nonlinearity of the logistic sigmoid function. </a:t>
            </a: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/>
              <a:t>Explicação do porque não é possível se encontrar uma forma fechada para o regressor logístico: [2].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/>
              <a:t>Referências: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/>
              <a:t>[1] http://deeplearning.stanford.edu/tutorial/supervised/SoftmaxRegression/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[2] </a:t>
            </a:r>
            <a:r>
              <a:rPr lang="pt-BR" sz="1200" baseline="0" dirty="0"/>
              <a:t>https://stats.stackexchange.com/questions/949/when-is-logistic-regression-solved-in-closed-form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7348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 https://colab.research.google.com/github/zz4fap/t320_aprendizado_de_maquina/blob/main/notebooks/classificação/logistic_regression_with_gradient_descent.ipynb</a:t>
            </a:r>
            <a:endParaRPr lang="pt-BR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  <a:p>
            <a:endParaRPr lang="pt-BR" b="1" dirty="0"/>
          </a:p>
          <a:p>
            <a:r>
              <a:rPr lang="pt-BR" b="1" dirty="0"/>
              <a:t>Referência</a:t>
            </a:r>
            <a:r>
              <a:rPr lang="pt-BR" dirty="0"/>
              <a:t>:</a:t>
            </a:r>
          </a:p>
          <a:p>
            <a:r>
              <a:rPr lang="pt-BR" dirty="0">
                <a:hlinkClick r:id="rId3"/>
              </a:rPr>
              <a:t>https://math.stackexchange.com/questions/477207/derivative-of-cost-function-for-logistic-regression</a:t>
            </a:r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9138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#3</a:t>
            </a:r>
            <a:r>
              <a:rPr lang="pt-BR" sz="1200" dirty="0"/>
              <a:t> https://mybinder.org/v2/gh/zz4fap/t320_aprendizado_de_maquina/main?filepath=labs%2FLaboratorio3.ipynb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19/08/2022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19/08/2022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19/08/2022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19/08/2022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19/08/2022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19/08/2022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19/08/2022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19/08/2022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19/08/2022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19/08/2022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19/08/2022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19/08/2022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notebooks/classifica&#231;&#227;o/logistic_regression_with_gradient_descent.ipynb" TargetMode="External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0.png"/><Relationship Id="rId3" Type="http://schemas.openxmlformats.org/officeDocument/2006/relationships/image" Target="../media/image730.png"/><Relationship Id="rId7" Type="http://schemas.openxmlformats.org/officeDocument/2006/relationships/image" Target="../media/image77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3.ipynb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20_aprendizado_de_maquina/blob/main/docs/Resolu%C3%A7%C3%A3o%20e%20entrega%20dos%20laborat%C3%B3rios.pdf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0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T320 - Introdução ao Aprendizado de Máquina II:</a:t>
            </a:r>
            <a:r>
              <a:rPr lang="pt-BR" dirty="0"/>
              <a:t/>
            </a:r>
            <a:br>
              <a:rPr lang="pt-BR" dirty="0"/>
            </a:br>
            <a:r>
              <a:rPr lang="pt-BR" b="1" i="1" dirty="0"/>
              <a:t>Classificação (Parte III)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xmlns="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xmlns="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216"/>
            <a:ext cx="10515600" cy="994291"/>
          </a:xfrm>
        </p:spPr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3885232"/>
                <a:ext cx="11203547" cy="297276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/>
                  <a:t>O uso dessa </a:t>
                </a:r>
                <a:r>
                  <a:rPr lang="pt-BR" b="1" i="1" dirty="0"/>
                  <a:t>função de</a:t>
                </a:r>
                <a:r>
                  <a:rPr lang="pt-BR" dirty="0"/>
                  <a:t> </a:t>
                </a:r>
                <a:r>
                  <a:rPr lang="pt-BR" b="1" i="1" dirty="0"/>
                  <a:t>erro </a:t>
                </a:r>
                <a:r>
                  <a:rPr lang="pt-BR" dirty="0"/>
                  <a:t>faz sentido pois: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valor de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</m:oMath>
                </a14:m>
                <a:r>
                  <a:rPr lang="pt-BR" dirty="0"/>
                  <a:t> se torna muito grande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pt-BR" dirty="0"/>
                  <a:t> se aproxima de 0, então o erro será grande se o classificador estimar uma probabilidade próxima a 0 para um exemplo positivo (i.e., pertencente à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)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valor de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</m:oMath>
                </a14:m>
                <a:r>
                  <a:rPr lang="pt-BR" dirty="0"/>
                  <a:t> será muito grande se o classificador estimar uma probabilidade próxima de 1 para um exemplo negativo (i.e., pertencente à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) 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outro lado,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</m:oMath>
                </a14:m>
                <a:r>
                  <a:rPr lang="pt-BR" dirty="0"/>
                  <a:t> se torna próximo de 0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pt-BR" dirty="0"/>
                  <a:t> se aproxima de 1, portanto, o erro será próximo de 0 se a probabilidade estimada for próxima de 1 para um exemplo positivo.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valor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</m:oMath>
                </a14:m>
                <a:r>
                  <a:rPr lang="pt-BR" dirty="0"/>
                  <a:t> se torna próximo de 0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pt-BR" dirty="0"/>
                  <a:t> se aproxima de 0, portanto, o erro será próximo de 0 para um exemplo negativo.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3885232"/>
                <a:ext cx="11203547" cy="2972767"/>
              </a:xfrm>
              <a:blipFill rotWithShape="0">
                <a:blip r:embed="rId3"/>
                <a:stretch>
                  <a:fillRect l="-816" t="-5123" r="-598" b="-47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7826062" y="1780430"/>
            <a:ext cx="436593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As figuras ao lado mostram as duas situações possíveis para a </a:t>
            </a:r>
            <a:r>
              <a:rPr lang="pt-BR" sz="1600" b="1" i="1" dirty="0"/>
              <a:t>função de erro</a:t>
            </a:r>
            <a:r>
              <a:rPr lang="pt-BR" sz="16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Como podemos observar, a penalização aplicada a cada saída reflete o </a:t>
            </a:r>
            <a:r>
              <a:rPr lang="pt-BR" sz="1600" b="1" i="1" dirty="0"/>
              <a:t>erro de classificação</a:t>
            </a:r>
            <a:r>
              <a:rPr lang="pt-BR" sz="1600" dirty="0"/>
              <a:t>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5393" t="4876" r="8791"/>
          <a:stretch/>
        </p:blipFill>
        <p:spPr>
          <a:xfrm>
            <a:off x="934837" y="914398"/>
            <a:ext cx="3030318" cy="29193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l="5605" t="5157" r="8791"/>
          <a:stretch/>
        </p:blipFill>
        <p:spPr>
          <a:xfrm>
            <a:off x="4412216" y="914397"/>
            <a:ext cx="3031773" cy="29193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92717" y="1214132"/>
                <a:ext cx="25877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/>
                  <a:t>Valor esperado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sz="14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sz="1400" dirty="0"/>
                  <a:t>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sz="1400" dirty="0"/>
                  <a:t> deve se aproximar de 1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717" y="1214132"/>
                <a:ext cx="2587709" cy="523220"/>
              </a:xfrm>
              <a:prstGeom prst="rect">
                <a:avLst/>
              </a:prstGeom>
              <a:blipFill rotWithShape="0">
                <a:blip r:embed="rId6"/>
                <a:stretch>
                  <a:fillRect t="-2326" b="-116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782828" y="1216748"/>
                <a:ext cx="25877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/>
                  <a:t>Valor esperado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sz="1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sz="1400" dirty="0"/>
                  <a:t> 0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sz="1400" dirty="0"/>
                  <a:t> deve se aproximar de 0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2828" y="1216748"/>
                <a:ext cx="2587709" cy="523220"/>
              </a:xfrm>
              <a:prstGeom prst="rect">
                <a:avLst/>
              </a:prstGeom>
              <a:blipFill rotWithShape="0">
                <a:blip r:embed="rId7"/>
                <a:stretch>
                  <a:fillRect t="-2353" b="-117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3295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0747"/>
            <a:ext cx="10515600" cy="821991"/>
          </a:xfrm>
        </p:spPr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31496"/>
                <a:ext cx="11129211" cy="5526504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/>
                  <a:t>Nós podemos unir 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 para </a:t>
                </a:r>
                <a:r>
                  <a:rPr lang="pt-BR" b="1" i="1" dirty="0"/>
                  <a:t>cada exemplo </a:t>
                </a:r>
                <a:r>
                  <a:rPr lang="pt-BR" dirty="0"/>
                  <a:t>em uma expressão única, dada por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 panose="02040503050406030204" pitchFamily="18" charset="0"/>
                        </a:rPr>
                        <m:t>𝐸𝑟𝑟𝑜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func>
                                <m:func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 sz="24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pt-BR" sz="2400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d>
                                            <m:d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groupChr>
                        </m:e>
                        <m:lim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ó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exerce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influ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ê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ncia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erro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se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lim>
                      </m:limLow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limLow>
                        <m:limLow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 sz="2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pt-BR" sz="2400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d>
                                            <m:d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</m:func>
                            </m:e>
                          </m:groupChr>
                        </m:e>
                        <m:lim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ó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exerce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influ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ê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ncia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erro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se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lim>
                      </m:limLow>
                    </m:oMath>
                  </m:oMathPara>
                </a14:m>
                <a:endParaRPr lang="pt-BR" sz="2400" dirty="0"/>
              </a:p>
              <a:p>
                <a:r>
                  <a:rPr lang="pt-BR" dirty="0"/>
                  <a:t>Com isto, podemos definir a seguinte </a:t>
                </a:r>
                <a:r>
                  <a:rPr lang="pt-BR" b="1" i="1" dirty="0"/>
                  <a:t>função de erro médio</a:t>
                </a:r>
                <a:endParaRPr lang="pt-B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func>
                            <m:func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d>
                                        <m:dPr>
                                          <m:ctrlP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sz="2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func>
                        <m:func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  <m:r>
                        <a:rPr lang="pt-BR" sz="23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600" b="1" i="1" dirty="0"/>
              </a:p>
              <a:p>
                <a:r>
                  <a:rPr lang="pt-BR" dirty="0"/>
                  <a:t>A má notícia é que não existe uma </a:t>
                </a:r>
                <a:r>
                  <a:rPr lang="pt-BR" b="1" i="1" dirty="0"/>
                  <a:t>equação de forma fechada </a:t>
                </a:r>
                <a:r>
                  <a:rPr lang="pt-BR" dirty="0"/>
                  <a:t>para encontrar os </a:t>
                </a:r>
                <a:r>
                  <a:rPr lang="pt-BR" b="1" i="1" dirty="0"/>
                  <a:t>pesos</a:t>
                </a:r>
                <a:r>
                  <a:rPr lang="pt-BR" dirty="0"/>
                  <a:t> que minimizem essa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(ou seja, não há um equivalente da </a:t>
                </a:r>
                <a:r>
                  <a:rPr lang="pt-BR" b="1" i="1" dirty="0"/>
                  <a:t>equação normal</a:t>
                </a:r>
                <a:r>
                  <a:rPr lang="pt-BR" dirty="0"/>
                  <a:t>). </a:t>
                </a:r>
              </a:p>
              <a:p>
                <a:r>
                  <a:rPr lang="pt-BR" dirty="0"/>
                  <a:t>A boa notícia é que essa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é </a:t>
                </a:r>
                <a:r>
                  <a:rPr lang="pt-BR" b="1" i="1" dirty="0"/>
                  <a:t>convexa</a:t>
                </a:r>
                <a:r>
                  <a:rPr lang="pt-BR" dirty="0"/>
                  <a:t> e portanto, é garantido que o algoritmo do </a:t>
                </a:r>
                <a:r>
                  <a:rPr lang="pt-BR" b="1" i="1" dirty="0"/>
                  <a:t>gradiente descendente </a:t>
                </a:r>
                <a:r>
                  <a:rPr lang="pt-BR" dirty="0"/>
                  <a:t>encontre</a:t>
                </a:r>
                <a:r>
                  <a:rPr lang="pt-BR" b="1" i="1" dirty="0"/>
                  <a:t> </a:t>
                </a:r>
                <a:r>
                  <a:rPr lang="pt-BR" dirty="0"/>
                  <a:t>o mínimo global (dado que a </a:t>
                </a:r>
                <a:r>
                  <a:rPr lang="pt-BR" b="1" i="1" dirty="0"/>
                  <a:t>taxa de aprendizagem</a:t>
                </a:r>
                <a:r>
                  <a:rPr lang="pt-BR" dirty="0"/>
                  <a:t> não seja muito grande e você espere tempo suficiente).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31496"/>
                <a:ext cx="11129211" cy="5526504"/>
              </a:xfrm>
              <a:blipFill rotWithShape="0">
                <a:blip r:embed="rId3"/>
                <a:stretch>
                  <a:fillRect l="-877" t="-16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0350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 de treinamento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79629" cy="503237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/>
                  <a:t>Semelhante ao que fizemos com 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usamos o algoritmo do </a:t>
                </a:r>
                <a:r>
                  <a:rPr lang="pt-BR" b="1" i="1" dirty="0"/>
                  <a:t>gradiente descendente </a:t>
                </a:r>
                <a:r>
                  <a:rPr lang="pt-BR" dirty="0"/>
                  <a:t>para encontrar os </a:t>
                </a:r>
                <a:r>
                  <a:rPr lang="pt-BR" b="1" i="1" dirty="0"/>
                  <a:t>pesos</a:t>
                </a:r>
                <a:r>
                  <a:rPr lang="pt-BR" dirty="0"/>
                  <a:t> que </a:t>
                </a:r>
                <a:r>
                  <a:rPr lang="pt-BR" b="1" i="1" dirty="0"/>
                  <a:t>minimizam </a:t>
                </a:r>
                <a:r>
                  <a:rPr lang="pt-BR" dirty="0"/>
                  <a:t>a </a:t>
                </a:r>
                <a:r>
                  <a:rPr lang="pt-BR" b="1" i="1" dirty="0"/>
                  <a:t>função de erro médio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atualização iterativa dos </a:t>
                </a:r>
                <a:r>
                  <a:rPr lang="pt-BR" b="1" i="1" dirty="0"/>
                  <a:t>pesos</a:t>
                </a:r>
                <a:r>
                  <a:rPr lang="pt-BR" dirty="0"/>
                  <a:t> 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 </a:t>
                </a:r>
                <a:r>
                  <a:rPr lang="pt-BR" dirty="0"/>
                  <a:t>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Percebam que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 </a:t>
                </a:r>
                <a:r>
                  <a:rPr lang="pt-BR" b="1" i="1" dirty="0"/>
                  <a:t>função de erro médio</a:t>
                </a:r>
                <a:r>
                  <a:rPr lang="pt-BR" dirty="0"/>
                  <a:t> para a </a:t>
                </a:r>
                <a:r>
                  <a:rPr lang="pt-BR" b="1" i="1" dirty="0"/>
                  <a:t>regressão logística </a:t>
                </a:r>
                <a:r>
                  <a:rPr lang="pt-BR" dirty="0"/>
                  <a:t>idêntico àquele obtido para a </a:t>
                </a:r>
                <a:r>
                  <a:rPr lang="pt-BR" b="1" i="1" dirty="0"/>
                  <a:t>regressão linear </a:t>
                </a:r>
                <a:r>
                  <a:rPr lang="pt-BR" dirty="0"/>
                  <a:t>utilizando a função de </a:t>
                </a:r>
                <a:r>
                  <a:rPr lang="pt-BR" b="1" i="1" dirty="0"/>
                  <a:t>erro quadrático médio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 </a:t>
                </a:r>
                <a:r>
                  <a:rPr lang="pt-BR" dirty="0"/>
                  <a:t>vai variar dependendo da </a:t>
                </a:r>
                <a:r>
                  <a:rPr lang="pt-BR" b="1" i="1" dirty="0"/>
                  <a:t>função discriminante </a:t>
                </a:r>
                <a:r>
                  <a:rPr lang="pt-BR" dirty="0"/>
                  <a:t>adotada. Vejamos alguns exemplos na sequência.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79629" cy="5032375"/>
              </a:xfrm>
              <a:blipFill rotWithShape="0">
                <a:blip r:embed="rId3"/>
                <a:stretch>
                  <a:fillRect l="-818" t="-3027" b="-1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768080" y="2492643"/>
                <a:ext cx="3249748" cy="962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/>
                  <a:t>Aqui consideramos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sz="1400" dirty="0"/>
                  <a:t> como sendo a equação de um </a:t>
                </a:r>
                <a:r>
                  <a:rPr lang="pt-BR" sz="1400" b="1" i="1" dirty="0"/>
                  <a:t>hiperplano</a:t>
                </a:r>
                <a:r>
                  <a:rPr lang="pt-BR" sz="1400" dirty="0"/>
                  <a:t>: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sz="1400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pt-BR" sz="1400" dirty="0"/>
                  <a:t>, mas o resultado pode ser diretamente estendido para polinômios.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8080" y="2492643"/>
                <a:ext cx="3249748" cy="962892"/>
              </a:xfrm>
              <a:prstGeom prst="rect">
                <a:avLst/>
              </a:prstGeom>
              <a:blipFill rotWithShape="0">
                <a:blip r:embed="rId4"/>
                <a:stretch>
                  <a:fillRect l="-938" t="-1266" b="-284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6968946" y="2974089"/>
            <a:ext cx="1799134" cy="13076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672321" y="3590471"/>
                <a:ext cx="2387600" cy="5547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pt-BR"/>
                </a:defPPr>
                <a:lvl1pPr algn="ctr">
                  <a:defRPr sz="1400"/>
                </a:lvl1pPr>
              </a:lstStyle>
              <a:p>
                <a:r>
                  <a:rPr lang="pt-BR" dirty="0"/>
                  <a:t>Forma matricial: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2321" y="3590471"/>
                <a:ext cx="2387600" cy="554704"/>
              </a:xfrm>
              <a:prstGeom prst="rect">
                <a:avLst/>
              </a:prstGeom>
              <a:blipFill rotWithShape="0">
                <a:blip r:embed="rId5"/>
                <a:stretch>
                  <a:fillRect l="-512" t="-1099" r="-2046" b="-87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 flipH="1">
            <a:off x="9971316" y="4118501"/>
            <a:ext cx="595084" cy="2900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19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36087" cy="482191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</a:t>
                </a:r>
                <a:r>
                  <a:rPr lang="pt-BR" dirty="0"/>
                  <a:t> quando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(equação de uma reta) 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×1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pt-BR" dirty="0"/>
                  <a:t> 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</a:t>
                </a:r>
                <a:r>
                  <a:rPr lang="pt-BR" dirty="0"/>
                  <a:t> quando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(equação de um círculo) 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pt-BR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pt-BR" dirty="0"/>
                  <a:t> 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36087" cy="4821919"/>
              </a:xfrm>
              <a:blipFill rotWithShape="0">
                <a:blip r:embed="rId2"/>
                <a:stretch>
                  <a:fillRect l="-1095" t="-2781" b="-13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2690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831287" cy="482191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</a:t>
                </a:r>
                <a:r>
                  <a:rPr lang="pt-BR" dirty="0"/>
                  <a:t> quando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 (equação de uma </a:t>
                </a:r>
                <a:r>
                  <a:rPr lang="pt-BR" dirty="0"/>
                  <a:t>hipérbole retangular</a:t>
                </a:r>
                <a:r>
                  <a:rPr lang="pt-BR" dirty="0">
                    <a:latin typeface="Cambria Math" panose="02040503050406030204" pitchFamily="18" charset="0"/>
                  </a:rPr>
                  <a:t>) 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⨀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⨀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pt-BR" dirty="0"/>
                  <a:t> 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⨀</m:t>
                    </m:r>
                  </m:oMath>
                </a14:m>
                <a:r>
                  <a:rPr lang="pt-BR" dirty="0"/>
                  <a:t> é a multiplicação elemento-a-elemento. </a:t>
                </a:r>
              </a:p>
              <a:p>
                <a:r>
                  <a:rPr lang="pt-BR" dirty="0"/>
                  <a:t>Agora, de posse do </a:t>
                </a:r>
                <a:r>
                  <a:rPr lang="pt-BR" b="1" i="1" dirty="0"/>
                  <a:t>vetor gradiente</a:t>
                </a:r>
                <a:r>
                  <a:rPr lang="pt-BR" dirty="0"/>
                  <a:t>, podemos usá-lo com o </a:t>
                </a:r>
                <a:r>
                  <a:rPr lang="pt-BR" b="1" i="1" dirty="0"/>
                  <a:t>gradiente descendente</a:t>
                </a:r>
                <a:r>
                  <a:rPr lang="pt-BR" dirty="0"/>
                  <a:t> (nas versões em batelada, estocástico ou mini-batch) para atualizar os pesos.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831287" cy="4821919"/>
              </a:xfrm>
              <a:blipFill rotWithShape="0">
                <a:blip r:embed="rId2"/>
                <a:stretch>
                  <a:fillRect l="-1125" t="-2781" r="-61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7027001" y="6443925"/>
            <a:ext cx="50488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1" dirty="0">
                <a:hlinkClick r:id="rId3"/>
              </a:rPr>
              <a:t>Exemplo</a:t>
            </a:r>
            <a:r>
              <a:rPr lang="pt-BR" sz="1600" dirty="0">
                <a:hlinkClick r:id="rId3"/>
              </a:rPr>
              <a:t>: logistic_regression_with_gradient_descent.ipynb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00847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Observações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8642096" cy="5032375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Como vimos, 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pode também assumir a forma de um </a:t>
                </a:r>
                <a:r>
                  <a:rPr lang="pt-BR" b="1" i="1" dirty="0"/>
                  <a:t>polinômio</a:t>
                </a:r>
                <a:r>
                  <a:rPr lang="pt-BR" dirty="0"/>
                  <a:t>, mas, muitas vezes, nós não sabemos qual a </a:t>
                </a:r>
                <a:r>
                  <a:rPr lang="pt-BR" b="1" i="1" dirty="0"/>
                  <a:t>melhor ordem</a:t>
                </a:r>
                <a:r>
                  <a:rPr lang="pt-BR" dirty="0"/>
                  <a:t> para este polinômio.</a:t>
                </a:r>
              </a:p>
              <a:p>
                <a:r>
                  <a:rPr lang="pt-BR" dirty="0"/>
                  <a:t>Assim, como nós discutimos no caso da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modelos de </a:t>
                </a:r>
                <a:r>
                  <a:rPr lang="pt-BR" b="1" i="1" dirty="0"/>
                  <a:t>regressão logística </a:t>
                </a:r>
                <a:r>
                  <a:rPr lang="pt-BR" dirty="0"/>
                  <a:t>também</a:t>
                </a:r>
                <a:r>
                  <a:rPr lang="pt-BR" b="1" i="1" dirty="0"/>
                  <a:t> </a:t>
                </a:r>
                <a:r>
                  <a:rPr lang="pt-BR" dirty="0"/>
                  <a:t>estão sujeitos à ocorrência de </a:t>
                </a:r>
                <a:r>
                  <a:rPr lang="pt-BR" b="1" i="1" dirty="0"/>
                  <a:t>sobreajuste</a:t>
                </a:r>
                <a:r>
                  <a:rPr lang="pt-BR" dirty="0"/>
                  <a:t> e </a:t>
                </a:r>
                <a:r>
                  <a:rPr lang="pt-BR" b="1" i="1" dirty="0"/>
                  <a:t>subajuste</a:t>
                </a:r>
                <a:r>
                  <a:rPr lang="pt-BR" dirty="0"/>
                  <a:t>. Vejam as figuras ao lado.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Na primeira figura, a </a:t>
                </a:r>
                <a:r>
                  <a:rPr lang="pt-BR" b="1" i="1" dirty="0"/>
                  <a:t>falta de flexibilidade </a:t>
                </a:r>
                <a:r>
                  <a:rPr lang="pt-BR" dirty="0"/>
                  <a:t>da reta usada faz com que o erro de classificação seja alto.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Na segunda figura, a </a:t>
                </a:r>
                <a:r>
                  <a:rPr lang="pt-BR" b="1" i="1" dirty="0"/>
                  <a:t>flexibilidade excessiva </a:t>
                </a:r>
                <a:r>
                  <a:rPr lang="pt-BR" dirty="0"/>
                  <a:t>do modelo (explorando um polinômio de ordem elevada) dá origem a contorções na </a:t>
                </a:r>
                <a:r>
                  <a:rPr lang="pt-BR" b="1" i="1" dirty="0"/>
                  <a:t>fronteira de decisão </a:t>
                </a:r>
                <a:r>
                  <a:rPr lang="pt-BR" dirty="0"/>
                  <a:t>na tentativa de minimizar o erro de classificação junto aos dados de treinamento. Porém, o modelo ficou mais susceptível a erros de classificação para dados inéditos, ou seja, não irá generalizar bem.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Já a última figura mostra o que seria uma boa </a:t>
                </a:r>
                <a:r>
                  <a:rPr lang="pt-BR" b="1" i="1" dirty="0"/>
                  <a:t>hipótese de classificação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 isso, técnicas de </a:t>
                </a:r>
                <a:r>
                  <a:rPr lang="pt-BR" b="1" i="1" dirty="0"/>
                  <a:t>regularização </a:t>
                </a:r>
                <a:r>
                  <a:rPr lang="pt-BR" dirty="0"/>
                  <a:t>(e.g., LASSO, Ridge, Elastic-Net, Early-stop) assim como de </a:t>
                </a:r>
                <a:r>
                  <a:rPr lang="pt-BR" b="1" i="1" dirty="0"/>
                  <a:t>validação cruzada</a:t>
                </a:r>
                <a:r>
                  <a:rPr lang="pt-BR" dirty="0"/>
                  <a:t> também podem ser empregadas durante o treinamento quando não conhecemos a melhor ordem para o polinômio da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8642096" cy="5032375"/>
              </a:xfrm>
              <a:blipFill rotWithShape="0">
                <a:blip r:embed="rId2"/>
                <a:stretch>
                  <a:fillRect l="-988" t="-2785" r="-16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9487183" y="4678324"/>
            <a:ext cx="2614572" cy="2059728"/>
            <a:chOff x="12672659" y="1187117"/>
            <a:chExt cx="2796787" cy="2109915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2835767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rot="16200000">
              <a:off x="13909339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2835767" y="1187117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35767" y="1187117"/>
                  <a:ext cx="380827" cy="25789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3953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5088619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88619" y="3030229"/>
                  <a:ext cx="380827" cy="25789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 8"/>
            <p:cNvSpPr/>
            <p:nvPr/>
          </p:nvSpPr>
          <p:spPr>
            <a:xfrm>
              <a:off x="13553334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13561681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13295320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13414187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13816131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13839512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14"/>
            <p:cNvSpPr/>
            <p:nvPr/>
          </p:nvSpPr>
          <p:spPr>
            <a:xfrm>
              <a:off x="14066354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Oval 15"/>
            <p:cNvSpPr/>
            <p:nvPr/>
          </p:nvSpPr>
          <p:spPr>
            <a:xfrm>
              <a:off x="13829460" y="22319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Oval 16"/>
            <p:cNvSpPr/>
            <p:nvPr/>
          </p:nvSpPr>
          <p:spPr>
            <a:xfrm>
              <a:off x="13345007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Oval 17"/>
            <p:cNvSpPr/>
            <p:nvPr/>
          </p:nvSpPr>
          <p:spPr>
            <a:xfrm>
              <a:off x="13909339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Oval 18"/>
            <p:cNvSpPr/>
            <p:nvPr/>
          </p:nvSpPr>
          <p:spPr>
            <a:xfrm>
              <a:off x="13669702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Oval 19"/>
            <p:cNvSpPr/>
            <p:nvPr/>
          </p:nvSpPr>
          <p:spPr>
            <a:xfrm>
              <a:off x="14059696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Oval 20"/>
            <p:cNvSpPr/>
            <p:nvPr/>
          </p:nvSpPr>
          <p:spPr>
            <a:xfrm>
              <a:off x="14308370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21"/>
            <p:cNvSpPr/>
            <p:nvPr/>
          </p:nvSpPr>
          <p:spPr>
            <a:xfrm>
              <a:off x="14507886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Oval 22"/>
            <p:cNvSpPr/>
            <p:nvPr/>
          </p:nvSpPr>
          <p:spPr>
            <a:xfrm>
              <a:off x="13674403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Oval 23"/>
            <p:cNvSpPr/>
            <p:nvPr/>
          </p:nvSpPr>
          <p:spPr>
            <a:xfrm>
              <a:off x="14616909" y="237306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Oval 24"/>
            <p:cNvSpPr/>
            <p:nvPr/>
          </p:nvSpPr>
          <p:spPr>
            <a:xfrm>
              <a:off x="14276702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Oval 25"/>
            <p:cNvSpPr/>
            <p:nvPr/>
          </p:nvSpPr>
          <p:spPr>
            <a:xfrm>
              <a:off x="14101561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Oval 26"/>
            <p:cNvSpPr/>
            <p:nvPr/>
          </p:nvSpPr>
          <p:spPr>
            <a:xfrm>
              <a:off x="14078959" y="252768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Oval 27"/>
            <p:cNvSpPr/>
            <p:nvPr/>
          </p:nvSpPr>
          <p:spPr>
            <a:xfrm>
              <a:off x="14308370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Multiply 28"/>
            <p:cNvSpPr/>
            <p:nvPr/>
          </p:nvSpPr>
          <p:spPr>
            <a:xfrm>
              <a:off x="13999936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Multiply 29"/>
            <p:cNvSpPr/>
            <p:nvPr/>
          </p:nvSpPr>
          <p:spPr>
            <a:xfrm>
              <a:off x="13211391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Multiply 30"/>
            <p:cNvSpPr/>
            <p:nvPr/>
          </p:nvSpPr>
          <p:spPr>
            <a:xfrm>
              <a:off x="13083425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Multiply 31"/>
            <p:cNvSpPr/>
            <p:nvPr/>
          </p:nvSpPr>
          <p:spPr>
            <a:xfrm>
              <a:off x="12887780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Multiply 32"/>
            <p:cNvSpPr/>
            <p:nvPr/>
          </p:nvSpPr>
          <p:spPr>
            <a:xfrm>
              <a:off x="12864580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Multiply 33"/>
            <p:cNvSpPr/>
            <p:nvPr/>
          </p:nvSpPr>
          <p:spPr>
            <a:xfrm>
              <a:off x="14518766" y="21565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Multiply 34"/>
            <p:cNvSpPr/>
            <p:nvPr/>
          </p:nvSpPr>
          <p:spPr>
            <a:xfrm>
              <a:off x="12953812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Oval 35"/>
            <p:cNvSpPr/>
            <p:nvPr/>
          </p:nvSpPr>
          <p:spPr>
            <a:xfrm>
              <a:off x="14283730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Oval 36"/>
            <p:cNvSpPr/>
            <p:nvPr/>
          </p:nvSpPr>
          <p:spPr>
            <a:xfrm>
              <a:off x="14410280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Oval 37"/>
            <p:cNvSpPr/>
            <p:nvPr/>
          </p:nvSpPr>
          <p:spPr>
            <a:xfrm>
              <a:off x="14491843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Multiply 38"/>
            <p:cNvSpPr/>
            <p:nvPr/>
          </p:nvSpPr>
          <p:spPr>
            <a:xfrm>
              <a:off x="13078193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Multiply 39"/>
            <p:cNvSpPr/>
            <p:nvPr/>
          </p:nvSpPr>
          <p:spPr>
            <a:xfrm>
              <a:off x="13323864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Multiply 40"/>
            <p:cNvSpPr/>
            <p:nvPr/>
          </p:nvSpPr>
          <p:spPr>
            <a:xfrm>
              <a:off x="13749168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Multiply 41"/>
            <p:cNvSpPr/>
            <p:nvPr/>
          </p:nvSpPr>
          <p:spPr>
            <a:xfrm>
              <a:off x="13507181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Multiply 42"/>
            <p:cNvSpPr/>
            <p:nvPr/>
          </p:nvSpPr>
          <p:spPr>
            <a:xfrm>
              <a:off x="12998875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Multiply 43"/>
            <p:cNvSpPr/>
            <p:nvPr/>
          </p:nvSpPr>
          <p:spPr>
            <a:xfrm>
              <a:off x="14136782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Multiply 44"/>
            <p:cNvSpPr/>
            <p:nvPr/>
          </p:nvSpPr>
          <p:spPr>
            <a:xfrm>
              <a:off x="14476369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Multiply 45"/>
            <p:cNvSpPr/>
            <p:nvPr/>
          </p:nvSpPr>
          <p:spPr>
            <a:xfrm>
              <a:off x="13134348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Multiply 46"/>
            <p:cNvSpPr/>
            <p:nvPr/>
          </p:nvSpPr>
          <p:spPr>
            <a:xfrm>
              <a:off x="13496384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Multiply 47"/>
            <p:cNvSpPr/>
            <p:nvPr/>
          </p:nvSpPr>
          <p:spPr>
            <a:xfrm>
              <a:off x="12841249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Multiply 48"/>
            <p:cNvSpPr/>
            <p:nvPr/>
          </p:nvSpPr>
          <p:spPr>
            <a:xfrm>
              <a:off x="13871464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13195406" y="1351116"/>
              <a:ext cx="1903847" cy="1403682"/>
            </a:xfrm>
            <a:custGeom>
              <a:avLst/>
              <a:gdLst>
                <a:gd name="connsiteX0" fmla="*/ 532941 w 2034195"/>
                <a:gd name="connsiteY0" fmla="*/ 0 h 1853444"/>
                <a:gd name="connsiteX1" fmla="*/ 14326 w 2034195"/>
                <a:gd name="connsiteY1" fmla="*/ 1105469 h 1853444"/>
                <a:gd name="connsiteX2" fmla="*/ 1037908 w 2034195"/>
                <a:gd name="connsiteY2" fmla="*/ 1842448 h 1853444"/>
                <a:gd name="connsiteX3" fmla="*/ 2034195 w 2034195"/>
                <a:gd name="connsiteY3" fmla="*/ 1501254 h 1853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4195" h="1853444">
                  <a:moveTo>
                    <a:pt x="532941" y="0"/>
                  </a:moveTo>
                  <a:cubicBezTo>
                    <a:pt x="231553" y="399197"/>
                    <a:pt x="-69835" y="798394"/>
                    <a:pt x="14326" y="1105469"/>
                  </a:cubicBezTo>
                  <a:cubicBezTo>
                    <a:pt x="98487" y="1412544"/>
                    <a:pt x="701263" y="1776484"/>
                    <a:pt x="1037908" y="1842448"/>
                  </a:cubicBezTo>
                  <a:cubicBezTo>
                    <a:pt x="1374553" y="1908412"/>
                    <a:pt x="1679353" y="1662752"/>
                    <a:pt x="2034195" y="1501254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9478982" y="285722"/>
            <a:ext cx="2614571" cy="2044068"/>
            <a:chOff x="9561094" y="1203158"/>
            <a:chExt cx="2796786" cy="2093874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9724202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6200000">
              <a:off x="10797774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953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Oval 55"/>
            <p:cNvSpPr/>
            <p:nvPr/>
          </p:nvSpPr>
          <p:spPr>
            <a:xfrm>
              <a:off x="10441769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56"/>
            <p:cNvSpPr/>
            <p:nvPr/>
          </p:nvSpPr>
          <p:spPr>
            <a:xfrm>
              <a:off x="10450116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Oval 57"/>
            <p:cNvSpPr/>
            <p:nvPr/>
          </p:nvSpPr>
          <p:spPr>
            <a:xfrm>
              <a:off x="10183755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Oval 58"/>
            <p:cNvSpPr/>
            <p:nvPr/>
          </p:nvSpPr>
          <p:spPr>
            <a:xfrm>
              <a:off x="10302622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Oval 59"/>
            <p:cNvSpPr/>
            <p:nvPr/>
          </p:nvSpPr>
          <p:spPr>
            <a:xfrm>
              <a:off x="10704566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Oval 60"/>
            <p:cNvSpPr/>
            <p:nvPr/>
          </p:nvSpPr>
          <p:spPr>
            <a:xfrm>
              <a:off x="10727947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Oval 61"/>
            <p:cNvSpPr/>
            <p:nvPr/>
          </p:nvSpPr>
          <p:spPr>
            <a:xfrm>
              <a:off x="10954789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Oval 62"/>
            <p:cNvSpPr/>
            <p:nvPr/>
          </p:nvSpPr>
          <p:spPr>
            <a:xfrm>
              <a:off x="10717895" y="22319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Oval 63"/>
            <p:cNvSpPr/>
            <p:nvPr/>
          </p:nvSpPr>
          <p:spPr>
            <a:xfrm>
              <a:off x="10233441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Oval 64"/>
            <p:cNvSpPr/>
            <p:nvPr/>
          </p:nvSpPr>
          <p:spPr>
            <a:xfrm>
              <a:off x="10797774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Oval 65"/>
            <p:cNvSpPr/>
            <p:nvPr/>
          </p:nvSpPr>
          <p:spPr>
            <a:xfrm>
              <a:off x="10558137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Oval 66"/>
            <p:cNvSpPr/>
            <p:nvPr/>
          </p:nvSpPr>
          <p:spPr>
            <a:xfrm>
              <a:off x="10948131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Oval 67"/>
            <p:cNvSpPr/>
            <p:nvPr/>
          </p:nvSpPr>
          <p:spPr>
            <a:xfrm>
              <a:off x="11196805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Oval 68"/>
            <p:cNvSpPr/>
            <p:nvPr/>
          </p:nvSpPr>
          <p:spPr>
            <a:xfrm>
              <a:off x="11396321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Oval 69"/>
            <p:cNvSpPr/>
            <p:nvPr/>
          </p:nvSpPr>
          <p:spPr>
            <a:xfrm>
              <a:off x="10562838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Oval 70"/>
            <p:cNvSpPr/>
            <p:nvPr/>
          </p:nvSpPr>
          <p:spPr>
            <a:xfrm>
              <a:off x="11505344" y="237306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Oval 71"/>
            <p:cNvSpPr/>
            <p:nvPr/>
          </p:nvSpPr>
          <p:spPr>
            <a:xfrm>
              <a:off x="11165137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Oval 72"/>
            <p:cNvSpPr/>
            <p:nvPr/>
          </p:nvSpPr>
          <p:spPr>
            <a:xfrm>
              <a:off x="10989996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Oval 73"/>
            <p:cNvSpPr/>
            <p:nvPr/>
          </p:nvSpPr>
          <p:spPr>
            <a:xfrm>
              <a:off x="10967394" y="252768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Oval 74"/>
            <p:cNvSpPr/>
            <p:nvPr/>
          </p:nvSpPr>
          <p:spPr>
            <a:xfrm>
              <a:off x="11196805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Multiply 75"/>
            <p:cNvSpPr/>
            <p:nvPr/>
          </p:nvSpPr>
          <p:spPr>
            <a:xfrm>
              <a:off x="10888371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Multiply 76"/>
            <p:cNvSpPr/>
            <p:nvPr/>
          </p:nvSpPr>
          <p:spPr>
            <a:xfrm>
              <a:off x="10099826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Multiply 77"/>
            <p:cNvSpPr/>
            <p:nvPr/>
          </p:nvSpPr>
          <p:spPr>
            <a:xfrm>
              <a:off x="9971860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Multiply 78"/>
            <p:cNvSpPr/>
            <p:nvPr/>
          </p:nvSpPr>
          <p:spPr>
            <a:xfrm>
              <a:off x="9776215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Multiply 79"/>
            <p:cNvSpPr/>
            <p:nvPr/>
          </p:nvSpPr>
          <p:spPr>
            <a:xfrm>
              <a:off x="9753015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Multiply 80"/>
            <p:cNvSpPr/>
            <p:nvPr/>
          </p:nvSpPr>
          <p:spPr>
            <a:xfrm>
              <a:off x="11407201" y="21565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Multiply 81"/>
            <p:cNvSpPr/>
            <p:nvPr/>
          </p:nvSpPr>
          <p:spPr>
            <a:xfrm>
              <a:off x="9842247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Oval 82"/>
            <p:cNvSpPr/>
            <p:nvPr/>
          </p:nvSpPr>
          <p:spPr>
            <a:xfrm>
              <a:off x="11172165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Oval 83"/>
            <p:cNvSpPr/>
            <p:nvPr/>
          </p:nvSpPr>
          <p:spPr>
            <a:xfrm>
              <a:off x="11298715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Oval 84"/>
            <p:cNvSpPr/>
            <p:nvPr/>
          </p:nvSpPr>
          <p:spPr>
            <a:xfrm>
              <a:off x="11380278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Multiply 85"/>
            <p:cNvSpPr/>
            <p:nvPr/>
          </p:nvSpPr>
          <p:spPr>
            <a:xfrm>
              <a:off x="9966628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Multiply 86"/>
            <p:cNvSpPr/>
            <p:nvPr/>
          </p:nvSpPr>
          <p:spPr>
            <a:xfrm>
              <a:off x="10212299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Multiply 87"/>
            <p:cNvSpPr/>
            <p:nvPr/>
          </p:nvSpPr>
          <p:spPr>
            <a:xfrm>
              <a:off x="10637603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Multiply 88"/>
            <p:cNvSpPr/>
            <p:nvPr/>
          </p:nvSpPr>
          <p:spPr>
            <a:xfrm>
              <a:off x="10395616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Multiply 89"/>
            <p:cNvSpPr/>
            <p:nvPr/>
          </p:nvSpPr>
          <p:spPr>
            <a:xfrm>
              <a:off x="9887310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Multiply 90"/>
            <p:cNvSpPr/>
            <p:nvPr/>
          </p:nvSpPr>
          <p:spPr>
            <a:xfrm>
              <a:off x="11025217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Multiply 91"/>
            <p:cNvSpPr/>
            <p:nvPr/>
          </p:nvSpPr>
          <p:spPr>
            <a:xfrm>
              <a:off x="11364804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Multiply 92"/>
            <p:cNvSpPr/>
            <p:nvPr/>
          </p:nvSpPr>
          <p:spPr>
            <a:xfrm>
              <a:off x="10022783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Multiply 93"/>
            <p:cNvSpPr/>
            <p:nvPr/>
          </p:nvSpPr>
          <p:spPr>
            <a:xfrm>
              <a:off x="10384819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Multiply 94"/>
            <p:cNvSpPr/>
            <p:nvPr/>
          </p:nvSpPr>
          <p:spPr>
            <a:xfrm>
              <a:off x="9729684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Multiply 95"/>
            <p:cNvSpPr/>
            <p:nvPr/>
          </p:nvSpPr>
          <p:spPr>
            <a:xfrm>
              <a:off x="10759899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7" name="Straight Connector 96"/>
            <p:cNvCxnSpPr/>
            <p:nvPr/>
          </p:nvCxnSpPr>
          <p:spPr>
            <a:xfrm>
              <a:off x="9710234" y="1706871"/>
              <a:ext cx="1903794" cy="145230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9486373" y="2471987"/>
            <a:ext cx="2614572" cy="2075388"/>
            <a:chOff x="15842602" y="1171075"/>
            <a:chExt cx="2796787" cy="2125957"/>
          </a:xfrm>
        </p:grpSpPr>
        <p:cxnSp>
          <p:nvCxnSpPr>
            <p:cNvPr id="99" name="Straight Connector 98"/>
            <p:cNvCxnSpPr/>
            <p:nvPr/>
          </p:nvCxnSpPr>
          <p:spPr>
            <a:xfrm>
              <a:off x="16005710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16200000">
              <a:off x="17079282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3" name="Oval 102"/>
            <p:cNvSpPr/>
            <p:nvPr/>
          </p:nvSpPr>
          <p:spPr>
            <a:xfrm>
              <a:off x="16723277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Oval 103"/>
            <p:cNvSpPr/>
            <p:nvPr/>
          </p:nvSpPr>
          <p:spPr>
            <a:xfrm>
              <a:off x="16731625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Oval 104"/>
            <p:cNvSpPr/>
            <p:nvPr/>
          </p:nvSpPr>
          <p:spPr>
            <a:xfrm>
              <a:off x="16465263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Oval 105"/>
            <p:cNvSpPr/>
            <p:nvPr/>
          </p:nvSpPr>
          <p:spPr>
            <a:xfrm>
              <a:off x="16584131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Oval 106"/>
            <p:cNvSpPr/>
            <p:nvPr/>
          </p:nvSpPr>
          <p:spPr>
            <a:xfrm>
              <a:off x="16986074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Oval 107"/>
            <p:cNvSpPr/>
            <p:nvPr/>
          </p:nvSpPr>
          <p:spPr>
            <a:xfrm>
              <a:off x="17009456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Oval 108"/>
            <p:cNvSpPr/>
            <p:nvPr/>
          </p:nvSpPr>
          <p:spPr>
            <a:xfrm>
              <a:off x="17236297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Oval 109"/>
            <p:cNvSpPr/>
            <p:nvPr/>
          </p:nvSpPr>
          <p:spPr>
            <a:xfrm>
              <a:off x="16976321" y="2218662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Oval 110"/>
            <p:cNvSpPr/>
            <p:nvPr/>
          </p:nvSpPr>
          <p:spPr>
            <a:xfrm>
              <a:off x="16514950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Oval 111"/>
            <p:cNvSpPr/>
            <p:nvPr/>
          </p:nvSpPr>
          <p:spPr>
            <a:xfrm>
              <a:off x="17079282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Oval 112"/>
            <p:cNvSpPr/>
            <p:nvPr/>
          </p:nvSpPr>
          <p:spPr>
            <a:xfrm>
              <a:off x="16839645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Oval 113"/>
            <p:cNvSpPr/>
            <p:nvPr/>
          </p:nvSpPr>
          <p:spPr>
            <a:xfrm>
              <a:off x="17229640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Oval 114"/>
            <p:cNvSpPr/>
            <p:nvPr/>
          </p:nvSpPr>
          <p:spPr>
            <a:xfrm>
              <a:off x="17478314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Oval 115"/>
            <p:cNvSpPr/>
            <p:nvPr/>
          </p:nvSpPr>
          <p:spPr>
            <a:xfrm>
              <a:off x="17677830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Oval 116"/>
            <p:cNvSpPr/>
            <p:nvPr/>
          </p:nvSpPr>
          <p:spPr>
            <a:xfrm>
              <a:off x="16844346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Oval 117"/>
            <p:cNvSpPr/>
            <p:nvPr/>
          </p:nvSpPr>
          <p:spPr>
            <a:xfrm>
              <a:off x="17792855" y="2385644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Oval 118"/>
            <p:cNvSpPr/>
            <p:nvPr/>
          </p:nvSpPr>
          <p:spPr>
            <a:xfrm>
              <a:off x="17446645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Oval 119"/>
            <p:cNvSpPr/>
            <p:nvPr/>
          </p:nvSpPr>
          <p:spPr>
            <a:xfrm>
              <a:off x="17271504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Oval 120"/>
            <p:cNvSpPr/>
            <p:nvPr/>
          </p:nvSpPr>
          <p:spPr>
            <a:xfrm>
              <a:off x="17261076" y="25495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Oval 121"/>
            <p:cNvSpPr/>
            <p:nvPr/>
          </p:nvSpPr>
          <p:spPr>
            <a:xfrm>
              <a:off x="17478314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Multiply 122"/>
            <p:cNvSpPr/>
            <p:nvPr/>
          </p:nvSpPr>
          <p:spPr>
            <a:xfrm>
              <a:off x="17169879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Multiply 123"/>
            <p:cNvSpPr/>
            <p:nvPr/>
          </p:nvSpPr>
          <p:spPr>
            <a:xfrm>
              <a:off x="16381334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Multiply 124"/>
            <p:cNvSpPr/>
            <p:nvPr/>
          </p:nvSpPr>
          <p:spPr>
            <a:xfrm>
              <a:off x="16253368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Multiply 125"/>
            <p:cNvSpPr/>
            <p:nvPr/>
          </p:nvSpPr>
          <p:spPr>
            <a:xfrm>
              <a:off x="16057723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Multiply 126"/>
            <p:cNvSpPr/>
            <p:nvPr/>
          </p:nvSpPr>
          <p:spPr>
            <a:xfrm>
              <a:off x="16034523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Multiply 127"/>
            <p:cNvSpPr/>
            <p:nvPr/>
          </p:nvSpPr>
          <p:spPr>
            <a:xfrm>
              <a:off x="17744928" y="2170446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Multiply 128"/>
            <p:cNvSpPr/>
            <p:nvPr/>
          </p:nvSpPr>
          <p:spPr>
            <a:xfrm>
              <a:off x="16123756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Oval 129"/>
            <p:cNvSpPr/>
            <p:nvPr/>
          </p:nvSpPr>
          <p:spPr>
            <a:xfrm>
              <a:off x="17453674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Oval 130"/>
            <p:cNvSpPr/>
            <p:nvPr/>
          </p:nvSpPr>
          <p:spPr>
            <a:xfrm>
              <a:off x="17614361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Oval 131"/>
            <p:cNvSpPr/>
            <p:nvPr/>
          </p:nvSpPr>
          <p:spPr>
            <a:xfrm>
              <a:off x="17661786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Multiply 132"/>
            <p:cNvSpPr/>
            <p:nvPr/>
          </p:nvSpPr>
          <p:spPr>
            <a:xfrm>
              <a:off x="16248136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Multiply 133"/>
            <p:cNvSpPr/>
            <p:nvPr/>
          </p:nvSpPr>
          <p:spPr>
            <a:xfrm>
              <a:off x="16493808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Multiply 134"/>
            <p:cNvSpPr/>
            <p:nvPr/>
          </p:nvSpPr>
          <p:spPr>
            <a:xfrm>
              <a:off x="16919111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" name="Multiply 135"/>
            <p:cNvSpPr/>
            <p:nvPr/>
          </p:nvSpPr>
          <p:spPr>
            <a:xfrm>
              <a:off x="16677124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Multiply 136"/>
            <p:cNvSpPr/>
            <p:nvPr/>
          </p:nvSpPr>
          <p:spPr>
            <a:xfrm>
              <a:off x="16168819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Multiply 137"/>
            <p:cNvSpPr/>
            <p:nvPr/>
          </p:nvSpPr>
          <p:spPr>
            <a:xfrm>
              <a:off x="17306726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Multiply 138"/>
            <p:cNvSpPr/>
            <p:nvPr/>
          </p:nvSpPr>
          <p:spPr>
            <a:xfrm>
              <a:off x="17646313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0" name="Multiply 139"/>
            <p:cNvSpPr/>
            <p:nvPr/>
          </p:nvSpPr>
          <p:spPr>
            <a:xfrm>
              <a:off x="16304291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1" name="Multiply 140"/>
            <p:cNvSpPr/>
            <p:nvPr/>
          </p:nvSpPr>
          <p:spPr>
            <a:xfrm>
              <a:off x="16666327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2" name="Multiply 141"/>
            <p:cNvSpPr/>
            <p:nvPr/>
          </p:nvSpPr>
          <p:spPr>
            <a:xfrm>
              <a:off x="16011193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Multiply 142"/>
            <p:cNvSpPr/>
            <p:nvPr/>
          </p:nvSpPr>
          <p:spPr>
            <a:xfrm>
              <a:off x="17041407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Freeform 143"/>
            <p:cNvSpPr/>
            <p:nvPr/>
          </p:nvSpPr>
          <p:spPr>
            <a:xfrm>
              <a:off x="16413706" y="1401750"/>
              <a:ext cx="1998621" cy="1334650"/>
            </a:xfrm>
            <a:custGeom>
              <a:avLst/>
              <a:gdLst>
                <a:gd name="connsiteX0" fmla="*/ 626252 w 2251852"/>
                <a:gd name="connsiteY0" fmla="*/ 0 h 1911350"/>
                <a:gd name="connsiteX1" fmla="*/ 594502 w 2251852"/>
                <a:gd name="connsiteY1" fmla="*/ 31750 h 1911350"/>
                <a:gd name="connsiteX2" fmla="*/ 543702 w 2251852"/>
                <a:gd name="connsiteY2" fmla="*/ 69850 h 1911350"/>
                <a:gd name="connsiteX3" fmla="*/ 518302 w 2251852"/>
                <a:gd name="connsiteY3" fmla="*/ 88900 h 1911350"/>
                <a:gd name="connsiteX4" fmla="*/ 499252 w 2251852"/>
                <a:gd name="connsiteY4" fmla="*/ 107950 h 1911350"/>
                <a:gd name="connsiteX5" fmla="*/ 473852 w 2251852"/>
                <a:gd name="connsiteY5" fmla="*/ 127000 h 1911350"/>
                <a:gd name="connsiteX6" fmla="*/ 461152 w 2251852"/>
                <a:gd name="connsiteY6" fmla="*/ 146050 h 1911350"/>
                <a:gd name="connsiteX7" fmla="*/ 442102 w 2251852"/>
                <a:gd name="connsiteY7" fmla="*/ 165100 h 1911350"/>
                <a:gd name="connsiteX8" fmla="*/ 416702 w 2251852"/>
                <a:gd name="connsiteY8" fmla="*/ 196850 h 1911350"/>
                <a:gd name="connsiteX9" fmla="*/ 391302 w 2251852"/>
                <a:gd name="connsiteY9" fmla="*/ 234950 h 1911350"/>
                <a:gd name="connsiteX10" fmla="*/ 372252 w 2251852"/>
                <a:gd name="connsiteY10" fmla="*/ 254000 h 1911350"/>
                <a:gd name="connsiteX11" fmla="*/ 327802 w 2251852"/>
                <a:gd name="connsiteY11" fmla="*/ 311150 h 1911350"/>
                <a:gd name="connsiteX12" fmla="*/ 302402 w 2251852"/>
                <a:gd name="connsiteY12" fmla="*/ 349250 h 1911350"/>
                <a:gd name="connsiteX13" fmla="*/ 289702 w 2251852"/>
                <a:gd name="connsiteY13" fmla="*/ 374650 h 1911350"/>
                <a:gd name="connsiteX14" fmla="*/ 257952 w 2251852"/>
                <a:gd name="connsiteY14" fmla="*/ 412750 h 1911350"/>
                <a:gd name="connsiteX15" fmla="*/ 238902 w 2251852"/>
                <a:gd name="connsiteY15" fmla="*/ 450850 h 1911350"/>
                <a:gd name="connsiteX16" fmla="*/ 232552 w 2251852"/>
                <a:gd name="connsiteY16" fmla="*/ 469900 h 1911350"/>
                <a:gd name="connsiteX17" fmla="*/ 213502 w 2251852"/>
                <a:gd name="connsiteY17" fmla="*/ 482600 h 1911350"/>
                <a:gd name="connsiteX18" fmla="*/ 188102 w 2251852"/>
                <a:gd name="connsiteY18" fmla="*/ 514350 h 1911350"/>
                <a:gd name="connsiteX19" fmla="*/ 162702 w 2251852"/>
                <a:gd name="connsiteY19" fmla="*/ 552450 h 1911350"/>
                <a:gd name="connsiteX20" fmla="*/ 124602 w 2251852"/>
                <a:gd name="connsiteY20" fmla="*/ 584200 h 1911350"/>
                <a:gd name="connsiteX21" fmla="*/ 99202 w 2251852"/>
                <a:gd name="connsiteY21" fmla="*/ 622300 h 1911350"/>
                <a:gd name="connsiteX22" fmla="*/ 80152 w 2251852"/>
                <a:gd name="connsiteY22" fmla="*/ 660400 h 1911350"/>
                <a:gd name="connsiteX23" fmla="*/ 61102 w 2251852"/>
                <a:gd name="connsiteY23" fmla="*/ 673100 h 1911350"/>
                <a:gd name="connsiteX24" fmla="*/ 54752 w 2251852"/>
                <a:gd name="connsiteY24" fmla="*/ 692150 h 1911350"/>
                <a:gd name="connsiteX25" fmla="*/ 42052 w 2251852"/>
                <a:gd name="connsiteY25" fmla="*/ 711200 h 1911350"/>
                <a:gd name="connsiteX26" fmla="*/ 35702 w 2251852"/>
                <a:gd name="connsiteY26" fmla="*/ 755650 h 1911350"/>
                <a:gd name="connsiteX27" fmla="*/ 29352 w 2251852"/>
                <a:gd name="connsiteY27" fmla="*/ 774700 h 1911350"/>
                <a:gd name="connsiteX28" fmla="*/ 23002 w 2251852"/>
                <a:gd name="connsiteY28" fmla="*/ 800100 h 1911350"/>
                <a:gd name="connsiteX29" fmla="*/ 54752 w 2251852"/>
                <a:gd name="connsiteY29" fmla="*/ 1270000 h 1911350"/>
                <a:gd name="connsiteX30" fmla="*/ 54752 w 2251852"/>
                <a:gd name="connsiteY30" fmla="*/ 1270000 h 1911350"/>
                <a:gd name="connsiteX31" fmla="*/ 61102 w 2251852"/>
                <a:gd name="connsiteY31" fmla="*/ 1289050 h 1911350"/>
                <a:gd name="connsiteX32" fmla="*/ 99202 w 2251852"/>
                <a:gd name="connsiteY32" fmla="*/ 1320800 h 1911350"/>
                <a:gd name="connsiteX33" fmla="*/ 111902 w 2251852"/>
                <a:gd name="connsiteY33" fmla="*/ 1339850 h 1911350"/>
                <a:gd name="connsiteX34" fmla="*/ 143652 w 2251852"/>
                <a:gd name="connsiteY34" fmla="*/ 1371600 h 1911350"/>
                <a:gd name="connsiteX35" fmla="*/ 156352 w 2251852"/>
                <a:gd name="connsiteY35" fmla="*/ 1409700 h 1911350"/>
                <a:gd name="connsiteX36" fmla="*/ 169052 w 2251852"/>
                <a:gd name="connsiteY36" fmla="*/ 1428750 h 1911350"/>
                <a:gd name="connsiteX37" fmla="*/ 175402 w 2251852"/>
                <a:gd name="connsiteY37" fmla="*/ 1447800 h 1911350"/>
                <a:gd name="connsiteX38" fmla="*/ 194452 w 2251852"/>
                <a:gd name="connsiteY38" fmla="*/ 1466850 h 1911350"/>
                <a:gd name="connsiteX39" fmla="*/ 232552 w 2251852"/>
                <a:gd name="connsiteY39" fmla="*/ 1504950 h 1911350"/>
                <a:gd name="connsiteX40" fmla="*/ 238902 w 2251852"/>
                <a:gd name="connsiteY40" fmla="*/ 1524000 h 1911350"/>
                <a:gd name="connsiteX41" fmla="*/ 270652 w 2251852"/>
                <a:gd name="connsiteY41" fmla="*/ 1555750 h 1911350"/>
                <a:gd name="connsiteX42" fmla="*/ 277002 w 2251852"/>
                <a:gd name="connsiteY42" fmla="*/ 1574800 h 1911350"/>
                <a:gd name="connsiteX43" fmla="*/ 296052 w 2251852"/>
                <a:gd name="connsiteY43" fmla="*/ 1593850 h 1911350"/>
                <a:gd name="connsiteX44" fmla="*/ 308752 w 2251852"/>
                <a:gd name="connsiteY44" fmla="*/ 1619250 h 1911350"/>
                <a:gd name="connsiteX45" fmla="*/ 346852 w 2251852"/>
                <a:gd name="connsiteY45" fmla="*/ 1638300 h 1911350"/>
                <a:gd name="connsiteX46" fmla="*/ 397652 w 2251852"/>
                <a:gd name="connsiteY46" fmla="*/ 1682750 h 1911350"/>
                <a:gd name="connsiteX47" fmla="*/ 416702 w 2251852"/>
                <a:gd name="connsiteY47" fmla="*/ 1701800 h 1911350"/>
                <a:gd name="connsiteX48" fmla="*/ 454802 w 2251852"/>
                <a:gd name="connsiteY48" fmla="*/ 1714500 h 1911350"/>
                <a:gd name="connsiteX49" fmla="*/ 505602 w 2251852"/>
                <a:gd name="connsiteY49" fmla="*/ 1752600 h 1911350"/>
                <a:gd name="connsiteX50" fmla="*/ 524652 w 2251852"/>
                <a:gd name="connsiteY50" fmla="*/ 1765300 h 1911350"/>
                <a:gd name="connsiteX51" fmla="*/ 543702 w 2251852"/>
                <a:gd name="connsiteY51" fmla="*/ 1771650 h 1911350"/>
                <a:gd name="connsiteX52" fmla="*/ 562752 w 2251852"/>
                <a:gd name="connsiteY52" fmla="*/ 1784350 h 1911350"/>
                <a:gd name="connsiteX53" fmla="*/ 600852 w 2251852"/>
                <a:gd name="connsiteY53" fmla="*/ 1797050 h 1911350"/>
                <a:gd name="connsiteX54" fmla="*/ 677052 w 2251852"/>
                <a:gd name="connsiteY54" fmla="*/ 1790700 h 1911350"/>
                <a:gd name="connsiteX55" fmla="*/ 696102 w 2251852"/>
                <a:gd name="connsiteY55" fmla="*/ 1778000 h 1911350"/>
                <a:gd name="connsiteX56" fmla="*/ 734202 w 2251852"/>
                <a:gd name="connsiteY56" fmla="*/ 1701800 h 1911350"/>
                <a:gd name="connsiteX57" fmla="*/ 753252 w 2251852"/>
                <a:gd name="connsiteY57" fmla="*/ 1663700 h 1911350"/>
                <a:gd name="connsiteX58" fmla="*/ 772302 w 2251852"/>
                <a:gd name="connsiteY58" fmla="*/ 1619250 h 1911350"/>
                <a:gd name="connsiteX59" fmla="*/ 778652 w 2251852"/>
                <a:gd name="connsiteY59" fmla="*/ 1587500 h 1911350"/>
                <a:gd name="connsiteX60" fmla="*/ 785002 w 2251852"/>
                <a:gd name="connsiteY60" fmla="*/ 1562100 h 1911350"/>
                <a:gd name="connsiteX61" fmla="*/ 791352 w 2251852"/>
                <a:gd name="connsiteY61" fmla="*/ 1530350 h 1911350"/>
                <a:gd name="connsiteX62" fmla="*/ 804052 w 2251852"/>
                <a:gd name="connsiteY62" fmla="*/ 1492250 h 1911350"/>
                <a:gd name="connsiteX63" fmla="*/ 810402 w 2251852"/>
                <a:gd name="connsiteY63" fmla="*/ 1473200 h 1911350"/>
                <a:gd name="connsiteX64" fmla="*/ 829452 w 2251852"/>
                <a:gd name="connsiteY64" fmla="*/ 1428750 h 1911350"/>
                <a:gd name="connsiteX65" fmla="*/ 848502 w 2251852"/>
                <a:gd name="connsiteY65" fmla="*/ 1409700 h 1911350"/>
                <a:gd name="connsiteX66" fmla="*/ 854852 w 2251852"/>
                <a:gd name="connsiteY66" fmla="*/ 1384300 h 1911350"/>
                <a:gd name="connsiteX67" fmla="*/ 886602 w 2251852"/>
                <a:gd name="connsiteY67" fmla="*/ 1339850 h 1911350"/>
                <a:gd name="connsiteX68" fmla="*/ 905652 w 2251852"/>
                <a:gd name="connsiteY68" fmla="*/ 1333500 h 1911350"/>
                <a:gd name="connsiteX69" fmla="*/ 956452 w 2251852"/>
                <a:gd name="connsiteY69" fmla="*/ 1301750 h 1911350"/>
                <a:gd name="connsiteX70" fmla="*/ 975502 w 2251852"/>
                <a:gd name="connsiteY70" fmla="*/ 1295400 h 1911350"/>
                <a:gd name="connsiteX71" fmla="*/ 994552 w 2251852"/>
                <a:gd name="connsiteY71" fmla="*/ 1289050 h 1911350"/>
                <a:gd name="connsiteX72" fmla="*/ 1140602 w 2251852"/>
                <a:gd name="connsiteY72" fmla="*/ 1314450 h 1911350"/>
                <a:gd name="connsiteX73" fmla="*/ 1153302 w 2251852"/>
                <a:gd name="connsiteY73" fmla="*/ 1365250 h 1911350"/>
                <a:gd name="connsiteX74" fmla="*/ 1146952 w 2251852"/>
                <a:gd name="connsiteY74" fmla="*/ 1492250 h 1911350"/>
                <a:gd name="connsiteX75" fmla="*/ 1134252 w 2251852"/>
                <a:gd name="connsiteY75" fmla="*/ 1530350 h 1911350"/>
                <a:gd name="connsiteX76" fmla="*/ 1096152 w 2251852"/>
                <a:gd name="connsiteY76" fmla="*/ 1562100 h 1911350"/>
                <a:gd name="connsiteX77" fmla="*/ 1039002 w 2251852"/>
                <a:gd name="connsiteY77" fmla="*/ 1587500 h 1911350"/>
                <a:gd name="connsiteX78" fmla="*/ 1019952 w 2251852"/>
                <a:gd name="connsiteY78" fmla="*/ 1593850 h 1911350"/>
                <a:gd name="connsiteX79" fmla="*/ 994552 w 2251852"/>
                <a:gd name="connsiteY79" fmla="*/ 1606550 h 1911350"/>
                <a:gd name="connsiteX80" fmla="*/ 975502 w 2251852"/>
                <a:gd name="connsiteY80" fmla="*/ 1612900 h 1911350"/>
                <a:gd name="connsiteX81" fmla="*/ 937402 w 2251852"/>
                <a:gd name="connsiteY81" fmla="*/ 1638300 h 1911350"/>
                <a:gd name="connsiteX82" fmla="*/ 899302 w 2251852"/>
                <a:gd name="connsiteY82" fmla="*/ 1701800 h 1911350"/>
                <a:gd name="connsiteX83" fmla="*/ 873902 w 2251852"/>
                <a:gd name="connsiteY83" fmla="*/ 1765300 h 1911350"/>
                <a:gd name="connsiteX84" fmla="*/ 880252 w 2251852"/>
                <a:gd name="connsiteY84" fmla="*/ 1822450 h 1911350"/>
                <a:gd name="connsiteX85" fmla="*/ 886602 w 2251852"/>
                <a:gd name="connsiteY85" fmla="*/ 1841500 h 1911350"/>
                <a:gd name="connsiteX86" fmla="*/ 912002 w 2251852"/>
                <a:gd name="connsiteY86" fmla="*/ 1879600 h 1911350"/>
                <a:gd name="connsiteX87" fmla="*/ 931052 w 2251852"/>
                <a:gd name="connsiteY87" fmla="*/ 1892300 h 1911350"/>
                <a:gd name="connsiteX88" fmla="*/ 950102 w 2251852"/>
                <a:gd name="connsiteY88" fmla="*/ 1898650 h 1911350"/>
                <a:gd name="connsiteX89" fmla="*/ 975502 w 2251852"/>
                <a:gd name="connsiteY89" fmla="*/ 1911350 h 1911350"/>
                <a:gd name="connsiteX90" fmla="*/ 1248552 w 2251852"/>
                <a:gd name="connsiteY90" fmla="*/ 1905000 h 1911350"/>
                <a:gd name="connsiteX91" fmla="*/ 1305702 w 2251852"/>
                <a:gd name="connsiteY91" fmla="*/ 1898650 h 1911350"/>
                <a:gd name="connsiteX92" fmla="*/ 1350152 w 2251852"/>
                <a:gd name="connsiteY92" fmla="*/ 1885950 h 1911350"/>
                <a:gd name="connsiteX93" fmla="*/ 1375552 w 2251852"/>
                <a:gd name="connsiteY93" fmla="*/ 1879600 h 1911350"/>
                <a:gd name="connsiteX94" fmla="*/ 1420002 w 2251852"/>
                <a:gd name="connsiteY94" fmla="*/ 1873250 h 1911350"/>
                <a:gd name="connsiteX95" fmla="*/ 1470802 w 2251852"/>
                <a:gd name="connsiteY95" fmla="*/ 1860550 h 1911350"/>
                <a:gd name="connsiteX96" fmla="*/ 1489852 w 2251852"/>
                <a:gd name="connsiteY96" fmla="*/ 1854200 h 1911350"/>
                <a:gd name="connsiteX97" fmla="*/ 1527952 w 2251852"/>
                <a:gd name="connsiteY97" fmla="*/ 1847850 h 1911350"/>
                <a:gd name="connsiteX98" fmla="*/ 1591452 w 2251852"/>
                <a:gd name="connsiteY98" fmla="*/ 1828800 h 1911350"/>
                <a:gd name="connsiteX99" fmla="*/ 1629552 w 2251852"/>
                <a:gd name="connsiteY99" fmla="*/ 1816100 h 1911350"/>
                <a:gd name="connsiteX100" fmla="*/ 1642252 w 2251852"/>
                <a:gd name="connsiteY100" fmla="*/ 1797050 h 1911350"/>
                <a:gd name="connsiteX101" fmla="*/ 1661302 w 2251852"/>
                <a:gd name="connsiteY101" fmla="*/ 1790700 h 1911350"/>
                <a:gd name="connsiteX102" fmla="*/ 1680352 w 2251852"/>
                <a:gd name="connsiteY102" fmla="*/ 1778000 h 1911350"/>
                <a:gd name="connsiteX103" fmla="*/ 1705752 w 2251852"/>
                <a:gd name="connsiteY103" fmla="*/ 1746250 h 1911350"/>
                <a:gd name="connsiteX104" fmla="*/ 1724802 w 2251852"/>
                <a:gd name="connsiteY104" fmla="*/ 1708150 h 1911350"/>
                <a:gd name="connsiteX105" fmla="*/ 1743852 w 2251852"/>
                <a:gd name="connsiteY105" fmla="*/ 1695450 h 1911350"/>
                <a:gd name="connsiteX106" fmla="*/ 1762902 w 2251852"/>
                <a:gd name="connsiteY106" fmla="*/ 1676400 h 1911350"/>
                <a:gd name="connsiteX107" fmla="*/ 1781952 w 2251852"/>
                <a:gd name="connsiteY107" fmla="*/ 1638300 h 1911350"/>
                <a:gd name="connsiteX108" fmla="*/ 1788302 w 2251852"/>
                <a:gd name="connsiteY108" fmla="*/ 1619250 h 1911350"/>
                <a:gd name="connsiteX109" fmla="*/ 1794652 w 2251852"/>
                <a:gd name="connsiteY109" fmla="*/ 1593850 h 1911350"/>
                <a:gd name="connsiteX110" fmla="*/ 1826402 w 2251852"/>
                <a:gd name="connsiteY110" fmla="*/ 1536700 h 1911350"/>
                <a:gd name="connsiteX111" fmla="*/ 1820052 w 2251852"/>
                <a:gd name="connsiteY111" fmla="*/ 1416050 h 1911350"/>
                <a:gd name="connsiteX112" fmla="*/ 1801002 w 2251852"/>
                <a:gd name="connsiteY112" fmla="*/ 1403350 h 1911350"/>
                <a:gd name="connsiteX113" fmla="*/ 1762902 w 2251852"/>
                <a:gd name="connsiteY113" fmla="*/ 1390650 h 1911350"/>
                <a:gd name="connsiteX114" fmla="*/ 1743852 w 2251852"/>
                <a:gd name="connsiteY114" fmla="*/ 1384300 h 1911350"/>
                <a:gd name="connsiteX115" fmla="*/ 1527952 w 2251852"/>
                <a:gd name="connsiteY115" fmla="*/ 1384300 h 1911350"/>
                <a:gd name="connsiteX116" fmla="*/ 1508902 w 2251852"/>
                <a:gd name="connsiteY116" fmla="*/ 1371600 h 1911350"/>
                <a:gd name="connsiteX117" fmla="*/ 1477152 w 2251852"/>
                <a:gd name="connsiteY117" fmla="*/ 1289050 h 1911350"/>
                <a:gd name="connsiteX118" fmla="*/ 1483502 w 2251852"/>
                <a:gd name="connsiteY118" fmla="*/ 1162050 h 1911350"/>
                <a:gd name="connsiteX119" fmla="*/ 1540652 w 2251852"/>
                <a:gd name="connsiteY119" fmla="*/ 1130300 h 1911350"/>
                <a:gd name="connsiteX120" fmla="*/ 1559702 w 2251852"/>
                <a:gd name="connsiteY120" fmla="*/ 1117600 h 1911350"/>
                <a:gd name="connsiteX121" fmla="*/ 1578752 w 2251852"/>
                <a:gd name="connsiteY121" fmla="*/ 1111250 h 1911350"/>
                <a:gd name="connsiteX122" fmla="*/ 1597802 w 2251852"/>
                <a:gd name="connsiteY122" fmla="*/ 1098550 h 1911350"/>
                <a:gd name="connsiteX123" fmla="*/ 1699402 w 2251852"/>
                <a:gd name="connsiteY123" fmla="*/ 1085850 h 1911350"/>
                <a:gd name="connsiteX124" fmla="*/ 1756552 w 2251852"/>
                <a:gd name="connsiteY124" fmla="*/ 1079500 h 1911350"/>
                <a:gd name="connsiteX125" fmla="*/ 1794652 w 2251852"/>
                <a:gd name="connsiteY125" fmla="*/ 1066800 h 1911350"/>
                <a:gd name="connsiteX126" fmla="*/ 1813702 w 2251852"/>
                <a:gd name="connsiteY126" fmla="*/ 1060450 h 1911350"/>
                <a:gd name="connsiteX127" fmla="*/ 1832752 w 2251852"/>
                <a:gd name="connsiteY127" fmla="*/ 1047750 h 1911350"/>
                <a:gd name="connsiteX128" fmla="*/ 1851802 w 2251852"/>
                <a:gd name="connsiteY128" fmla="*/ 1041400 h 1911350"/>
                <a:gd name="connsiteX129" fmla="*/ 1889902 w 2251852"/>
                <a:gd name="connsiteY129" fmla="*/ 1009650 h 1911350"/>
                <a:gd name="connsiteX130" fmla="*/ 1908952 w 2251852"/>
                <a:gd name="connsiteY130" fmla="*/ 1003300 h 1911350"/>
                <a:gd name="connsiteX131" fmla="*/ 1928002 w 2251852"/>
                <a:gd name="connsiteY131" fmla="*/ 984250 h 1911350"/>
                <a:gd name="connsiteX132" fmla="*/ 1947052 w 2251852"/>
                <a:gd name="connsiteY132" fmla="*/ 977900 h 1911350"/>
                <a:gd name="connsiteX133" fmla="*/ 2004202 w 2251852"/>
                <a:gd name="connsiteY133" fmla="*/ 933450 h 1911350"/>
                <a:gd name="connsiteX134" fmla="*/ 2042302 w 2251852"/>
                <a:gd name="connsiteY134" fmla="*/ 901700 h 1911350"/>
                <a:gd name="connsiteX135" fmla="*/ 2086752 w 2251852"/>
                <a:gd name="connsiteY135" fmla="*/ 889000 h 1911350"/>
                <a:gd name="connsiteX136" fmla="*/ 2105802 w 2251852"/>
                <a:gd name="connsiteY136" fmla="*/ 876300 h 1911350"/>
                <a:gd name="connsiteX137" fmla="*/ 2131202 w 2251852"/>
                <a:gd name="connsiteY137" fmla="*/ 863600 h 1911350"/>
                <a:gd name="connsiteX138" fmla="*/ 2156602 w 2251852"/>
                <a:gd name="connsiteY138" fmla="*/ 844550 h 1911350"/>
                <a:gd name="connsiteX139" fmla="*/ 2175652 w 2251852"/>
                <a:gd name="connsiteY139" fmla="*/ 838200 h 1911350"/>
                <a:gd name="connsiteX140" fmla="*/ 2213752 w 2251852"/>
                <a:gd name="connsiteY140" fmla="*/ 812800 h 1911350"/>
                <a:gd name="connsiteX141" fmla="*/ 2232802 w 2251852"/>
                <a:gd name="connsiteY141" fmla="*/ 800100 h 1911350"/>
                <a:gd name="connsiteX142" fmla="*/ 2251852 w 2251852"/>
                <a:gd name="connsiteY142" fmla="*/ 793750 h 191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2251852" h="1911350">
                  <a:moveTo>
                    <a:pt x="626252" y="0"/>
                  </a:moveTo>
                  <a:cubicBezTo>
                    <a:pt x="615669" y="10583"/>
                    <a:pt x="605928" y="22082"/>
                    <a:pt x="594502" y="31750"/>
                  </a:cubicBezTo>
                  <a:cubicBezTo>
                    <a:pt x="578344" y="45422"/>
                    <a:pt x="560635" y="57150"/>
                    <a:pt x="543702" y="69850"/>
                  </a:cubicBezTo>
                  <a:cubicBezTo>
                    <a:pt x="535235" y="76200"/>
                    <a:pt x="525786" y="81416"/>
                    <a:pt x="518302" y="88900"/>
                  </a:cubicBezTo>
                  <a:cubicBezTo>
                    <a:pt x="511952" y="95250"/>
                    <a:pt x="506070" y="102106"/>
                    <a:pt x="499252" y="107950"/>
                  </a:cubicBezTo>
                  <a:cubicBezTo>
                    <a:pt x="491217" y="114838"/>
                    <a:pt x="481336" y="119516"/>
                    <a:pt x="473852" y="127000"/>
                  </a:cubicBezTo>
                  <a:cubicBezTo>
                    <a:pt x="468456" y="132396"/>
                    <a:pt x="466038" y="140187"/>
                    <a:pt x="461152" y="146050"/>
                  </a:cubicBezTo>
                  <a:cubicBezTo>
                    <a:pt x="455403" y="152949"/>
                    <a:pt x="448452" y="158750"/>
                    <a:pt x="442102" y="165100"/>
                  </a:cubicBezTo>
                  <a:cubicBezTo>
                    <a:pt x="426210" y="228668"/>
                    <a:pt x="450105" y="163447"/>
                    <a:pt x="416702" y="196850"/>
                  </a:cubicBezTo>
                  <a:cubicBezTo>
                    <a:pt x="405909" y="207643"/>
                    <a:pt x="402095" y="224157"/>
                    <a:pt x="391302" y="234950"/>
                  </a:cubicBezTo>
                  <a:cubicBezTo>
                    <a:pt x="384952" y="241300"/>
                    <a:pt x="377765" y="246911"/>
                    <a:pt x="372252" y="254000"/>
                  </a:cubicBezTo>
                  <a:cubicBezTo>
                    <a:pt x="319085" y="322358"/>
                    <a:pt x="371051" y="267901"/>
                    <a:pt x="327802" y="311150"/>
                  </a:cubicBezTo>
                  <a:cubicBezTo>
                    <a:pt x="314180" y="352015"/>
                    <a:pt x="332131" y="307630"/>
                    <a:pt x="302402" y="349250"/>
                  </a:cubicBezTo>
                  <a:cubicBezTo>
                    <a:pt x="296900" y="356953"/>
                    <a:pt x="294398" y="366431"/>
                    <a:pt x="289702" y="374650"/>
                  </a:cubicBezTo>
                  <a:cubicBezTo>
                    <a:pt x="277914" y="395278"/>
                    <a:pt x="275463" y="395239"/>
                    <a:pt x="257952" y="412750"/>
                  </a:cubicBezTo>
                  <a:cubicBezTo>
                    <a:pt x="241991" y="460633"/>
                    <a:pt x="263521" y="401611"/>
                    <a:pt x="238902" y="450850"/>
                  </a:cubicBezTo>
                  <a:cubicBezTo>
                    <a:pt x="235909" y="456837"/>
                    <a:pt x="236733" y="464673"/>
                    <a:pt x="232552" y="469900"/>
                  </a:cubicBezTo>
                  <a:cubicBezTo>
                    <a:pt x="227784" y="475859"/>
                    <a:pt x="219852" y="478367"/>
                    <a:pt x="213502" y="482600"/>
                  </a:cubicBezTo>
                  <a:cubicBezTo>
                    <a:pt x="199202" y="525500"/>
                    <a:pt x="219034" y="478999"/>
                    <a:pt x="188102" y="514350"/>
                  </a:cubicBezTo>
                  <a:cubicBezTo>
                    <a:pt x="178051" y="525837"/>
                    <a:pt x="173495" y="541657"/>
                    <a:pt x="162702" y="552450"/>
                  </a:cubicBezTo>
                  <a:cubicBezTo>
                    <a:pt x="138256" y="576896"/>
                    <a:pt x="151124" y="566519"/>
                    <a:pt x="124602" y="584200"/>
                  </a:cubicBezTo>
                  <a:cubicBezTo>
                    <a:pt x="116135" y="596900"/>
                    <a:pt x="104029" y="607820"/>
                    <a:pt x="99202" y="622300"/>
                  </a:cubicBezTo>
                  <a:cubicBezTo>
                    <a:pt x="94037" y="637794"/>
                    <a:pt x="92462" y="648090"/>
                    <a:pt x="80152" y="660400"/>
                  </a:cubicBezTo>
                  <a:cubicBezTo>
                    <a:pt x="74756" y="665796"/>
                    <a:pt x="67452" y="668867"/>
                    <a:pt x="61102" y="673100"/>
                  </a:cubicBezTo>
                  <a:cubicBezTo>
                    <a:pt x="58985" y="679450"/>
                    <a:pt x="57745" y="686163"/>
                    <a:pt x="54752" y="692150"/>
                  </a:cubicBezTo>
                  <a:cubicBezTo>
                    <a:pt x="51339" y="698976"/>
                    <a:pt x="44245" y="703890"/>
                    <a:pt x="42052" y="711200"/>
                  </a:cubicBezTo>
                  <a:cubicBezTo>
                    <a:pt x="37751" y="725536"/>
                    <a:pt x="38637" y="740974"/>
                    <a:pt x="35702" y="755650"/>
                  </a:cubicBezTo>
                  <a:cubicBezTo>
                    <a:pt x="34389" y="762214"/>
                    <a:pt x="31191" y="768264"/>
                    <a:pt x="29352" y="774700"/>
                  </a:cubicBezTo>
                  <a:cubicBezTo>
                    <a:pt x="26954" y="783091"/>
                    <a:pt x="25119" y="791633"/>
                    <a:pt x="23002" y="800100"/>
                  </a:cubicBezTo>
                  <a:cubicBezTo>
                    <a:pt x="29576" y="1247162"/>
                    <a:pt x="-50496" y="1112127"/>
                    <a:pt x="54752" y="1270000"/>
                  </a:cubicBezTo>
                  <a:lnTo>
                    <a:pt x="54752" y="1270000"/>
                  </a:lnTo>
                  <a:cubicBezTo>
                    <a:pt x="56869" y="1276350"/>
                    <a:pt x="57389" y="1283481"/>
                    <a:pt x="61102" y="1289050"/>
                  </a:cubicBezTo>
                  <a:cubicBezTo>
                    <a:pt x="70881" y="1303718"/>
                    <a:pt x="85145" y="1311429"/>
                    <a:pt x="99202" y="1320800"/>
                  </a:cubicBezTo>
                  <a:cubicBezTo>
                    <a:pt x="103435" y="1327150"/>
                    <a:pt x="106506" y="1334454"/>
                    <a:pt x="111902" y="1339850"/>
                  </a:cubicBezTo>
                  <a:cubicBezTo>
                    <a:pt x="133915" y="1361863"/>
                    <a:pt x="130105" y="1341120"/>
                    <a:pt x="143652" y="1371600"/>
                  </a:cubicBezTo>
                  <a:cubicBezTo>
                    <a:pt x="149089" y="1383833"/>
                    <a:pt x="148926" y="1398561"/>
                    <a:pt x="156352" y="1409700"/>
                  </a:cubicBezTo>
                  <a:cubicBezTo>
                    <a:pt x="160585" y="1416050"/>
                    <a:pt x="165639" y="1421924"/>
                    <a:pt x="169052" y="1428750"/>
                  </a:cubicBezTo>
                  <a:cubicBezTo>
                    <a:pt x="172045" y="1434737"/>
                    <a:pt x="171689" y="1442231"/>
                    <a:pt x="175402" y="1447800"/>
                  </a:cubicBezTo>
                  <a:cubicBezTo>
                    <a:pt x="180383" y="1455272"/>
                    <a:pt x="188608" y="1460032"/>
                    <a:pt x="194452" y="1466850"/>
                  </a:cubicBezTo>
                  <a:cubicBezTo>
                    <a:pt x="225957" y="1503606"/>
                    <a:pt x="199016" y="1482593"/>
                    <a:pt x="232552" y="1504950"/>
                  </a:cubicBezTo>
                  <a:cubicBezTo>
                    <a:pt x="234669" y="1511300"/>
                    <a:pt x="234721" y="1518773"/>
                    <a:pt x="238902" y="1524000"/>
                  </a:cubicBezTo>
                  <a:cubicBezTo>
                    <a:pt x="272769" y="1566333"/>
                    <a:pt x="245252" y="1504950"/>
                    <a:pt x="270652" y="1555750"/>
                  </a:cubicBezTo>
                  <a:cubicBezTo>
                    <a:pt x="273645" y="1561737"/>
                    <a:pt x="273289" y="1569231"/>
                    <a:pt x="277002" y="1574800"/>
                  </a:cubicBezTo>
                  <a:cubicBezTo>
                    <a:pt x="281983" y="1582272"/>
                    <a:pt x="290832" y="1586542"/>
                    <a:pt x="296052" y="1593850"/>
                  </a:cubicBezTo>
                  <a:cubicBezTo>
                    <a:pt x="301554" y="1601553"/>
                    <a:pt x="302692" y="1611978"/>
                    <a:pt x="308752" y="1619250"/>
                  </a:cubicBezTo>
                  <a:cubicBezTo>
                    <a:pt x="318221" y="1630613"/>
                    <a:pt x="333850" y="1633966"/>
                    <a:pt x="346852" y="1638300"/>
                  </a:cubicBezTo>
                  <a:cubicBezTo>
                    <a:pt x="382835" y="1692275"/>
                    <a:pt x="323569" y="1608667"/>
                    <a:pt x="397652" y="1682750"/>
                  </a:cubicBezTo>
                  <a:cubicBezTo>
                    <a:pt x="404002" y="1689100"/>
                    <a:pt x="408852" y="1697439"/>
                    <a:pt x="416702" y="1701800"/>
                  </a:cubicBezTo>
                  <a:cubicBezTo>
                    <a:pt x="428404" y="1708301"/>
                    <a:pt x="454802" y="1714500"/>
                    <a:pt x="454802" y="1714500"/>
                  </a:cubicBezTo>
                  <a:cubicBezTo>
                    <a:pt x="471735" y="1727200"/>
                    <a:pt x="487990" y="1740859"/>
                    <a:pt x="505602" y="1752600"/>
                  </a:cubicBezTo>
                  <a:cubicBezTo>
                    <a:pt x="511952" y="1756833"/>
                    <a:pt x="517826" y="1761887"/>
                    <a:pt x="524652" y="1765300"/>
                  </a:cubicBezTo>
                  <a:cubicBezTo>
                    <a:pt x="530639" y="1768293"/>
                    <a:pt x="537715" y="1768657"/>
                    <a:pt x="543702" y="1771650"/>
                  </a:cubicBezTo>
                  <a:cubicBezTo>
                    <a:pt x="550528" y="1775063"/>
                    <a:pt x="555778" y="1781250"/>
                    <a:pt x="562752" y="1784350"/>
                  </a:cubicBezTo>
                  <a:cubicBezTo>
                    <a:pt x="574985" y="1789787"/>
                    <a:pt x="600852" y="1797050"/>
                    <a:pt x="600852" y="1797050"/>
                  </a:cubicBezTo>
                  <a:cubicBezTo>
                    <a:pt x="626252" y="1794933"/>
                    <a:pt x="652059" y="1795699"/>
                    <a:pt x="677052" y="1790700"/>
                  </a:cubicBezTo>
                  <a:cubicBezTo>
                    <a:pt x="684536" y="1789203"/>
                    <a:pt x="691076" y="1783743"/>
                    <a:pt x="696102" y="1778000"/>
                  </a:cubicBezTo>
                  <a:cubicBezTo>
                    <a:pt x="780033" y="1682079"/>
                    <a:pt x="671853" y="1795323"/>
                    <a:pt x="734202" y="1701800"/>
                  </a:cubicBezTo>
                  <a:cubicBezTo>
                    <a:pt x="758608" y="1665191"/>
                    <a:pt x="737478" y="1700506"/>
                    <a:pt x="753252" y="1663700"/>
                  </a:cubicBezTo>
                  <a:cubicBezTo>
                    <a:pt x="764156" y="1638257"/>
                    <a:pt x="766345" y="1643077"/>
                    <a:pt x="772302" y="1619250"/>
                  </a:cubicBezTo>
                  <a:cubicBezTo>
                    <a:pt x="774920" y="1608779"/>
                    <a:pt x="776311" y="1598036"/>
                    <a:pt x="778652" y="1587500"/>
                  </a:cubicBezTo>
                  <a:cubicBezTo>
                    <a:pt x="780545" y="1578981"/>
                    <a:pt x="783109" y="1570619"/>
                    <a:pt x="785002" y="1562100"/>
                  </a:cubicBezTo>
                  <a:cubicBezTo>
                    <a:pt x="787343" y="1551564"/>
                    <a:pt x="788512" y="1540763"/>
                    <a:pt x="791352" y="1530350"/>
                  </a:cubicBezTo>
                  <a:cubicBezTo>
                    <a:pt x="794874" y="1517435"/>
                    <a:pt x="799819" y="1504950"/>
                    <a:pt x="804052" y="1492250"/>
                  </a:cubicBezTo>
                  <a:lnTo>
                    <a:pt x="810402" y="1473200"/>
                  </a:lnTo>
                  <a:cubicBezTo>
                    <a:pt x="815584" y="1457654"/>
                    <a:pt x="819644" y="1442482"/>
                    <a:pt x="829452" y="1428750"/>
                  </a:cubicBezTo>
                  <a:cubicBezTo>
                    <a:pt x="834672" y="1421442"/>
                    <a:pt x="842152" y="1416050"/>
                    <a:pt x="848502" y="1409700"/>
                  </a:cubicBezTo>
                  <a:cubicBezTo>
                    <a:pt x="850619" y="1401233"/>
                    <a:pt x="851788" y="1392472"/>
                    <a:pt x="854852" y="1384300"/>
                  </a:cubicBezTo>
                  <a:cubicBezTo>
                    <a:pt x="861473" y="1366643"/>
                    <a:pt x="870435" y="1350628"/>
                    <a:pt x="886602" y="1339850"/>
                  </a:cubicBezTo>
                  <a:cubicBezTo>
                    <a:pt x="892171" y="1336137"/>
                    <a:pt x="899302" y="1335617"/>
                    <a:pt x="905652" y="1333500"/>
                  </a:cubicBezTo>
                  <a:cubicBezTo>
                    <a:pt x="925778" y="1303311"/>
                    <a:pt x="911112" y="1316863"/>
                    <a:pt x="956452" y="1301750"/>
                  </a:cubicBezTo>
                  <a:lnTo>
                    <a:pt x="975502" y="1295400"/>
                  </a:lnTo>
                  <a:lnTo>
                    <a:pt x="994552" y="1289050"/>
                  </a:lnTo>
                  <a:cubicBezTo>
                    <a:pt x="1113898" y="1294475"/>
                    <a:pt x="1123394" y="1251354"/>
                    <a:pt x="1140602" y="1314450"/>
                  </a:cubicBezTo>
                  <a:cubicBezTo>
                    <a:pt x="1145195" y="1331289"/>
                    <a:pt x="1149069" y="1348317"/>
                    <a:pt x="1153302" y="1365250"/>
                  </a:cubicBezTo>
                  <a:cubicBezTo>
                    <a:pt x="1151185" y="1407583"/>
                    <a:pt x="1151810" y="1450143"/>
                    <a:pt x="1146952" y="1492250"/>
                  </a:cubicBezTo>
                  <a:cubicBezTo>
                    <a:pt x="1145418" y="1505549"/>
                    <a:pt x="1145391" y="1522924"/>
                    <a:pt x="1134252" y="1530350"/>
                  </a:cubicBezTo>
                  <a:cubicBezTo>
                    <a:pt x="1086954" y="1561882"/>
                    <a:pt x="1145045" y="1521356"/>
                    <a:pt x="1096152" y="1562100"/>
                  </a:cubicBezTo>
                  <a:cubicBezTo>
                    <a:pt x="1076026" y="1578871"/>
                    <a:pt x="1066691" y="1578270"/>
                    <a:pt x="1039002" y="1587500"/>
                  </a:cubicBezTo>
                  <a:cubicBezTo>
                    <a:pt x="1032652" y="1589617"/>
                    <a:pt x="1025939" y="1590857"/>
                    <a:pt x="1019952" y="1593850"/>
                  </a:cubicBezTo>
                  <a:cubicBezTo>
                    <a:pt x="1011485" y="1598083"/>
                    <a:pt x="1003253" y="1602821"/>
                    <a:pt x="994552" y="1606550"/>
                  </a:cubicBezTo>
                  <a:cubicBezTo>
                    <a:pt x="988400" y="1609187"/>
                    <a:pt x="981353" y="1609649"/>
                    <a:pt x="975502" y="1612900"/>
                  </a:cubicBezTo>
                  <a:cubicBezTo>
                    <a:pt x="962159" y="1620313"/>
                    <a:pt x="937402" y="1638300"/>
                    <a:pt x="937402" y="1638300"/>
                  </a:cubicBezTo>
                  <a:cubicBezTo>
                    <a:pt x="922494" y="1660663"/>
                    <a:pt x="909065" y="1677392"/>
                    <a:pt x="899302" y="1701800"/>
                  </a:cubicBezTo>
                  <a:cubicBezTo>
                    <a:pt x="867915" y="1780267"/>
                    <a:pt x="903686" y="1705732"/>
                    <a:pt x="873902" y="1765300"/>
                  </a:cubicBezTo>
                  <a:cubicBezTo>
                    <a:pt x="876019" y="1784350"/>
                    <a:pt x="877101" y="1803544"/>
                    <a:pt x="880252" y="1822450"/>
                  </a:cubicBezTo>
                  <a:cubicBezTo>
                    <a:pt x="881352" y="1829052"/>
                    <a:pt x="883351" y="1835649"/>
                    <a:pt x="886602" y="1841500"/>
                  </a:cubicBezTo>
                  <a:cubicBezTo>
                    <a:pt x="894015" y="1854843"/>
                    <a:pt x="899302" y="1871133"/>
                    <a:pt x="912002" y="1879600"/>
                  </a:cubicBezTo>
                  <a:cubicBezTo>
                    <a:pt x="918352" y="1883833"/>
                    <a:pt x="924226" y="1888887"/>
                    <a:pt x="931052" y="1892300"/>
                  </a:cubicBezTo>
                  <a:cubicBezTo>
                    <a:pt x="937039" y="1895293"/>
                    <a:pt x="943950" y="1896013"/>
                    <a:pt x="950102" y="1898650"/>
                  </a:cubicBezTo>
                  <a:cubicBezTo>
                    <a:pt x="958803" y="1902379"/>
                    <a:pt x="967035" y="1907117"/>
                    <a:pt x="975502" y="1911350"/>
                  </a:cubicBezTo>
                  <a:lnTo>
                    <a:pt x="1248552" y="1905000"/>
                  </a:lnTo>
                  <a:cubicBezTo>
                    <a:pt x="1267705" y="1904263"/>
                    <a:pt x="1286758" y="1901565"/>
                    <a:pt x="1305702" y="1898650"/>
                  </a:cubicBezTo>
                  <a:cubicBezTo>
                    <a:pt x="1327207" y="1895341"/>
                    <a:pt x="1330790" y="1891482"/>
                    <a:pt x="1350152" y="1885950"/>
                  </a:cubicBezTo>
                  <a:cubicBezTo>
                    <a:pt x="1358543" y="1883552"/>
                    <a:pt x="1366966" y="1881161"/>
                    <a:pt x="1375552" y="1879600"/>
                  </a:cubicBezTo>
                  <a:cubicBezTo>
                    <a:pt x="1390278" y="1876923"/>
                    <a:pt x="1405185" y="1875367"/>
                    <a:pt x="1420002" y="1873250"/>
                  </a:cubicBezTo>
                  <a:cubicBezTo>
                    <a:pt x="1463548" y="1858735"/>
                    <a:pt x="1409500" y="1875875"/>
                    <a:pt x="1470802" y="1860550"/>
                  </a:cubicBezTo>
                  <a:cubicBezTo>
                    <a:pt x="1477296" y="1858927"/>
                    <a:pt x="1483318" y="1855652"/>
                    <a:pt x="1489852" y="1854200"/>
                  </a:cubicBezTo>
                  <a:cubicBezTo>
                    <a:pt x="1502421" y="1851407"/>
                    <a:pt x="1515252" y="1849967"/>
                    <a:pt x="1527952" y="1847850"/>
                  </a:cubicBezTo>
                  <a:cubicBezTo>
                    <a:pt x="1576493" y="1823579"/>
                    <a:pt x="1528202" y="1844612"/>
                    <a:pt x="1591452" y="1828800"/>
                  </a:cubicBezTo>
                  <a:cubicBezTo>
                    <a:pt x="1604439" y="1825553"/>
                    <a:pt x="1629552" y="1816100"/>
                    <a:pt x="1629552" y="1816100"/>
                  </a:cubicBezTo>
                  <a:cubicBezTo>
                    <a:pt x="1633785" y="1809750"/>
                    <a:pt x="1636293" y="1801818"/>
                    <a:pt x="1642252" y="1797050"/>
                  </a:cubicBezTo>
                  <a:cubicBezTo>
                    <a:pt x="1647479" y="1792869"/>
                    <a:pt x="1655315" y="1793693"/>
                    <a:pt x="1661302" y="1790700"/>
                  </a:cubicBezTo>
                  <a:cubicBezTo>
                    <a:pt x="1668128" y="1787287"/>
                    <a:pt x="1674002" y="1782233"/>
                    <a:pt x="1680352" y="1778000"/>
                  </a:cubicBezTo>
                  <a:cubicBezTo>
                    <a:pt x="1692714" y="1740914"/>
                    <a:pt x="1677029" y="1774973"/>
                    <a:pt x="1705752" y="1746250"/>
                  </a:cubicBezTo>
                  <a:cubicBezTo>
                    <a:pt x="1759282" y="1692720"/>
                    <a:pt x="1683485" y="1759796"/>
                    <a:pt x="1724802" y="1708150"/>
                  </a:cubicBezTo>
                  <a:cubicBezTo>
                    <a:pt x="1729570" y="1702191"/>
                    <a:pt x="1737989" y="1700336"/>
                    <a:pt x="1743852" y="1695450"/>
                  </a:cubicBezTo>
                  <a:cubicBezTo>
                    <a:pt x="1750751" y="1689701"/>
                    <a:pt x="1756552" y="1682750"/>
                    <a:pt x="1762902" y="1676400"/>
                  </a:cubicBezTo>
                  <a:cubicBezTo>
                    <a:pt x="1778863" y="1628517"/>
                    <a:pt x="1757333" y="1687539"/>
                    <a:pt x="1781952" y="1638300"/>
                  </a:cubicBezTo>
                  <a:cubicBezTo>
                    <a:pt x="1784945" y="1632313"/>
                    <a:pt x="1786463" y="1625686"/>
                    <a:pt x="1788302" y="1619250"/>
                  </a:cubicBezTo>
                  <a:cubicBezTo>
                    <a:pt x="1790700" y="1610859"/>
                    <a:pt x="1790749" y="1601656"/>
                    <a:pt x="1794652" y="1593850"/>
                  </a:cubicBezTo>
                  <a:cubicBezTo>
                    <a:pt x="1838321" y="1506511"/>
                    <a:pt x="1808842" y="1589380"/>
                    <a:pt x="1826402" y="1536700"/>
                  </a:cubicBezTo>
                  <a:cubicBezTo>
                    <a:pt x="1824285" y="1496483"/>
                    <a:pt x="1827587" y="1455611"/>
                    <a:pt x="1820052" y="1416050"/>
                  </a:cubicBezTo>
                  <a:cubicBezTo>
                    <a:pt x="1818624" y="1408553"/>
                    <a:pt x="1807976" y="1406450"/>
                    <a:pt x="1801002" y="1403350"/>
                  </a:cubicBezTo>
                  <a:cubicBezTo>
                    <a:pt x="1788769" y="1397913"/>
                    <a:pt x="1775602" y="1394883"/>
                    <a:pt x="1762902" y="1390650"/>
                  </a:cubicBezTo>
                  <a:lnTo>
                    <a:pt x="1743852" y="1384300"/>
                  </a:lnTo>
                  <a:cubicBezTo>
                    <a:pt x="1658089" y="1390018"/>
                    <a:pt x="1617516" y="1396513"/>
                    <a:pt x="1527952" y="1384300"/>
                  </a:cubicBezTo>
                  <a:cubicBezTo>
                    <a:pt x="1520390" y="1383269"/>
                    <a:pt x="1515252" y="1375833"/>
                    <a:pt x="1508902" y="1371600"/>
                  </a:cubicBezTo>
                  <a:cubicBezTo>
                    <a:pt x="1475200" y="1321047"/>
                    <a:pt x="1485661" y="1348610"/>
                    <a:pt x="1477152" y="1289050"/>
                  </a:cubicBezTo>
                  <a:cubicBezTo>
                    <a:pt x="1479269" y="1246717"/>
                    <a:pt x="1471634" y="1202741"/>
                    <a:pt x="1483502" y="1162050"/>
                  </a:cubicBezTo>
                  <a:cubicBezTo>
                    <a:pt x="1490339" y="1138610"/>
                    <a:pt x="1523274" y="1138989"/>
                    <a:pt x="1540652" y="1130300"/>
                  </a:cubicBezTo>
                  <a:cubicBezTo>
                    <a:pt x="1547478" y="1126887"/>
                    <a:pt x="1552876" y="1121013"/>
                    <a:pt x="1559702" y="1117600"/>
                  </a:cubicBezTo>
                  <a:cubicBezTo>
                    <a:pt x="1565689" y="1114607"/>
                    <a:pt x="1572765" y="1114243"/>
                    <a:pt x="1578752" y="1111250"/>
                  </a:cubicBezTo>
                  <a:cubicBezTo>
                    <a:pt x="1585578" y="1107837"/>
                    <a:pt x="1590334" y="1100122"/>
                    <a:pt x="1597802" y="1098550"/>
                  </a:cubicBezTo>
                  <a:cubicBezTo>
                    <a:pt x="1631200" y="1091519"/>
                    <a:pt x="1665515" y="1089916"/>
                    <a:pt x="1699402" y="1085850"/>
                  </a:cubicBezTo>
                  <a:lnTo>
                    <a:pt x="1756552" y="1079500"/>
                  </a:lnTo>
                  <a:lnTo>
                    <a:pt x="1794652" y="1066800"/>
                  </a:lnTo>
                  <a:cubicBezTo>
                    <a:pt x="1801002" y="1064683"/>
                    <a:pt x="1808133" y="1064163"/>
                    <a:pt x="1813702" y="1060450"/>
                  </a:cubicBezTo>
                  <a:cubicBezTo>
                    <a:pt x="1820052" y="1056217"/>
                    <a:pt x="1825926" y="1051163"/>
                    <a:pt x="1832752" y="1047750"/>
                  </a:cubicBezTo>
                  <a:cubicBezTo>
                    <a:pt x="1838739" y="1044757"/>
                    <a:pt x="1845815" y="1044393"/>
                    <a:pt x="1851802" y="1041400"/>
                  </a:cubicBezTo>
                  <a:cubicBezTo>
                    <a:pt x="1893353" y="1020625"/>
                    <a:pt x="1847771" y="1037737"/>
                    <a:pt x="1889902" y="1009650"/>
                  </a:cubicBezTo>
                  <a:cubicBezTo>
                    <a:pt x="1895471" y="1005937"/>
                    <a:pt x="1902602" y="1005417"/>
                    <a:pt x="1908952" y="1003300"/>
                  </a:cubicBezTo>
                  <a:cubicBezTo>
                    <a:pt x="1915302" y="996950"/>
                    <a:pt x="1920530" y="989231"/>
                    <a:pt x="1928002" y="984250"/>
                  </a:cubicBezTo>
                  <a:cubicBezTo>
                    <a:pt x="1933571" y="980537"/>
                    <a:pt x="1941768" y="982009"/>
                    <a:pt x="1947052" y="977900"/>
                  </a:cubicBezTo>
                  <a:cubicBezTo>
                    <a:pt x="2011302" y="927928"/>
                    <a:pt x="1960132" y="948140"/>
                    <a:pt x="2004202" y="933450"/>
                  </a:cubicBezTo>
                  <a:cubicBezTo>
                    <a:pt x="2015645" y="922007"/>
                    <a:pt x="2026831" y="908331"/>
                    <a:pt x="2042302" y="901700"/>
                  </a:cubicBezTo>
                  <a:cubicBezTo>
                    <a:pt x="2070786" y="889493"/>
                    <a:pt x="2062038" y="901357"/>
                    <a:pt x="2086752" y="889000"/>
                  </a:cubicBezTo>
                  <a:cubicBezTo>
                    <a:pt x="2093578" y="885587"/>
                    <a:pt x="2099176" y="880086"/>
                    <a:pt x="2105802" y="876300"/>
                  </a:cubicBezTo>
                  <a:cubicBezTo>
                    <a:pt x="2114021" y="871604"/>
                    <a:pt x="2123175" y="868617"/>
                    <a:pt x="2131202" y="863600"/>
                  </a:cubicBezTo>
                  <a:cubicBezTo>
                    <a:pt x="2140177" y="857991"/>
                    <a:pt x="2147413" y="849801"/>
                    <a:pt x="2156602" y="844550"/>
                  </a:cubicBezTo>
                  <a:cubicBezTo>
                    <a:pt x="2162414" y="841229"/>
                    <a:pt x="2169801" y="841451"/>
                    <a:pt x="2175652" y="838200"/>
                  </a:cubicBezTo>
                  <a:cubicBezTo>
                    <a:pt x="2188995" y="830787"/>
                    <a:pt x="2201052" y="821267"/>
                    <a:pt x="2213752" y="812800"/>
                  </a:cubicBezTo>
                  <a:cubicBezTo>
                    <a:pt x="2220102" y="808567"/>
                    <a:pt x="2225562" y="802513"/>
                    <a:pt x="2232802" y="800100"/>
                  </a:cubicBezTo>
                  <a:lnTo>
                    <a:pt x="2251852" y="793750"/>
                  </a:ln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667107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- Classificação (Parte III)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#3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Pode ser baixado do MS Teams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/>
            <a:r>
              <a:rPr lang="pt-BR" b="1" dirty="0">
                <a:solidFill>
                  <a:srgbClr val="FF0000"/>
                </a:solidFill>
              </a:rPr>
              <a:t>Atividades podem ser feitas 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Encontrando 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Antes de encontrarmos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r>
                  <a:rPr lang="pt-BR" dirty="0"/>
                  <a:t>, vamos reescrever 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 utilizando as seguintes equivalências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  <m:r>
                      <a:rPr lang="pt-BR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pt-BR" dirty="0"/>
                  <a:t>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Assim, a nova expressão para a </a:t>
                </a:r>
                <a:r>
                  <a:rPr lang="pt-BR" b="1" i="1" dirty="0"/>
                  <a:t>função de erro médio </a:t>
                </a:r>
                <a:r>
                  <a:rPr lang="pt-BR" dirty="0"/>
                  <a:t>é dada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func>
                            <m:func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nary>
                      <m:r>
                        <a:rPr lang="pt-BR">
                          <a:latin typeface="Cambria Math" panose="02040503050406030204" pitchFamily="18" charset="0"/>
                        </a:rPr>
                        <m:t>+(1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pt-BR" dirty="0"/>
              </a:p>
              <a:p>
                <a:endParaRPr lang="pt-BR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2574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Encontrando 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955694" cy="485509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 termo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pt-BR" dirty="0"/>
                  <a:t> é cancelado com um dos elementos gerados a partir do produto envolvido no segundo termo, de forma que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pt-BR" sz="24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sSup>
                          <m:sSup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pt-BR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sz="24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pt-BR" sz="24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pt-BR" sz="2400" dirty="0"/>
                  <a:t>.</a:t>
                </a:r>
              </a:p>
              <a:p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pt-BR" dirty="0"/>
                  <a:t>, então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Desta forma, a </a:t>
                </a:r>
                <a:r>
                  <a:rPr lang="pt-BR" b="1" i="1" dirty="0"/>
                  <a:t>função de erro médio </a:t>
                </a:r>
                <a:r>
                  <a:rPr lang="pt-BR" dirty="0"/>
                  <a:t>se torna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Em seguida, encontramos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de cada termo da equação acima.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955694" cy="4855094"/>
              </a:xfrm>
              <a:blipFill rotWithShape="0">
                <a:blip r:embed="rId2"/>
                <a:stretch>
                  <a:fillRect l="-1002" t="-753" b="-50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2560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30887" cy="5032375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Anteriormente, aprendemos que a </a:t>
            </a:r>
            <a:r>
              <a:rPr lang="pt-BR" b="1" i="1" dirty="0"/>
              <a:t>classificação</a:t>
            </a:r>
            <a:r>
              <a:rPr lang="pt-BR" dirty="0"/>
              <a:t> pode ser feita usando-se uma </a:t>
            </a:r>
            <a:r>
              <a:rPr lang="pt-BR" b="1" i="1" dirty="0"/>
              <a:t>função discriminante</a:t>
            </a:r>
            <a:r>
              <a:rPr lang="pt-BR" dirty="0"/>
              <a:t>, que nada mais é do que um </a:t>
            </a:r>
            <a:r>
              <a:rPr lang="pt-BR" b="1" i="1" dirty="0"/>
              <a:t>polinômio</a:t>
            </a:r>
            <a:r>
              <a:rPr lang="pt-BR" dirty="0"/>
              <a:t>, que tem sua saída passada através de outra função chamada de </a:t>
            </a:r>
            <a:r>
              <a:rPr lang="pt-BR" b="1" i="1" dirty="0"/>
              <a:t>função de limiar</a:t>
            </a:r>
            <a:r>
              <a:rPr lang="pt-BR" dirty="0"/>
              <a:t>.</a:t>
            </a:r>
          </a:p>
          <a:p>
            <a:r>
              <a:rPr lang="pt-BR" dirty="0"/>
              <a:t>Como na </a:t>
            </a:r>
            <a:r>
              <a:rPr lang="pt-BR" b="1" i="1" dirty="0"/>
              <a:t>regressão linear</a:t>
            </a:r>
            <a:r>
              <a:rPr lang="pt-BR" dirty="0"/>
              <a:t>, o problema da classificação está em encontrar os pesos da </a:t>
            </a:r>
            <a:r>
              <a:rPr lang="pt-BR" b="1" i="1" dirty="0"/>
              <a:t>função discriminante </a:t>
            </a:r>
            <a:r>
              <a:rPr lang="pt-BR" dirty="0"/>
              <a:t>de tal forma que as classes sejam separadas da melhor forma possível.</a:t>
            </a:r>
          </a:p>
          <a:p>
            <a:r>
              <a:rPr lang="pt-BR" dirty="0"/>
              <a:t>Vimos que a função de limiar mais simples é a de </a:t>
            </a:r>
            <a:r>
              <a:rPr lang="pt-BR" b="1" i="1" dirty="0"/>
              <a:t>limiar rígido</a:t>
            </a:r>
            <a:r>
              <a:rPr lang="pt-BR" dirty="0"/>
              <a:t>, porém, ela apresenta alguns problemas como não poder ser utilizada para encontrar uma </a:t>
            </a:r>
            <a:r>
              <a:rPr lang="pt-BR" b="1" i="1" dirty="0"/>
              <a:t>solução em forma fechada </a:t>
            </a:r>
            <a:r>
              <a:rPr lang="pt-BR" dirty="0"/>
              <a:t>ou com o </a:t>
            </a:r>
            <a:r>
              <a:rPr lang="pt-BR" b="1" i="1" dirty="0"/>
              <a:t>gradiente descendente </a:t>
            </a:r>
            <a:r>
              <a:rPr lang="pt-BR" dirty="0"/>
              <a:t>e não nos dar a </a:t>
            </a:r>
            <a:r>
              <a:rPr lang="pt-BR" b="1" i="1" dirty="0"/>
              <a:t>confiança de um resultado </a:t>
            </a:r>
            <a:r>
              <a:rPr lang="pt-BR" dirty="0"/>
              <a:t>de classificação.</a:t>
            </a:r>
          </a:p>
          <a:p>
            <a:r>
              <a:rPr lang="pt-BR" dirty="0"/>
              <a:t>Aprendemos também, uma forma intuitiva e iterativa de encontrar os pesos da </a:t>
            </a:r>
            <a:r>
              <a:rPr lang="pt-BR" b="1" i="1" dirty="0"/>
              <a:t>função discriminante </a:t>
            </a:r>
            <a:r>
              <a:rPr lang="pt-BR" dirty="0"/>
              <a:t>quando usamos o </a:t>
            </a:r>
            <a:r>
              <a:rPr lang="pt-BR" b="1" i="1" dirty="0"/>
              <a:t>limiar rígido</a:t>
            </a:r>
            <a:r>
              <a:rPr lang="pt-BR" dirty="0"/>
              <a:t>.</a:t>
            </a:r>
          </a:p>
          <a:p>
            <a:r>
              <a:rPr lang="pt-BR" dirty="0"/>
              <a:t>Na sequência, introduziremos outra função de limiar, chamada de </a:t>
            </a:r>
            <a:r>
              <a:rPr lang="pt-BR" b="1" i="1" dirty="0"/>
              <a:t>função logística</a:t>
            </a:r>
            <a:r>
              <a:rPr lang="pt-BR" dirty="0"/>
              <a:t>, com a qual é possível se encontrar uma solução eficiente com o </a:t>
            </a:r>
            <a:r>
              <a:rPr lang="pt-BR" b="1" i="1" dirty="0"/>
              <a:t>gradiente descendente </a:t>
            </a:r>
            <a:r>
              <a:rPr lang="pt-BR" dirty="0"/>
              <a:t>e termos o </a:t>
            </a:r>
            <a:r>
              <a:rPr lang="pt-BR" b="1" i="1" dirty="0"/>
              <a:t>grau de confiança </a:t>
            </a:r>
            <a:r>
              <a:rPr lang="pt-BR" dirty="0"/>
              <a:t>de uma classificação.</a:t>
            </a:r>
          </a:p>
        </p:txBody>
      </p:sp>
    </p:spTree>
    <p:extLst>
      <p:ext uri="{BB962C8B-B14F-4D97-AF65-F5344CB8AC3E}">
        <p14:creationId xmlns:p14="http://schemas.microsoft.com/office/powerpoint/2010/main" val="1056108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3685"/>
            <a:ext cx="10515600" cy="1097915"/>
          </a:xfrm>
        </p:spPr>
        <p:txBody>
          <a:bodyPr>
            <a:normAutofit/>
          </a:bodyPr>
          <a:lstStyle/>
          <a:p>
            <a:r>
              <a:rPr lang="pt-BR" dirty="0"/>
              <a:t>Encontrando 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1186160" cy="516731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Assim,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do primeiro termo da equação anterior 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do segundo termo da equação anterior é dado por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sSup>
                                            <m:s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t-BR" b="1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e>
                                            <m:sup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p>
                      </m:sSup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Usamos a </a:t>
                </a:r>
                <a:r>
                  <a:rPr lang="pt-BR" b="1" i="1" dirty="0"/>
                  <a:t>regra da cadeia </a:t>
                </a:r>
                <a:r>
                  <a:rPr lang="pt-BR" dirty="0"/>
                  <a:t>para encontrar o vetor gradiente do segundo termo.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1186160" cy="5167312"/>
              </a:xfrm>
              <a:blipFill rotWithShape="0">
                <a:blip r:embed="rId2"/>
                <a:stretch>
                  <a:fillRect l="-981" t="-2594" b="-10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H="1" flipV="1">
            <a:off x="3230880" y="4389120"/>
            <a:ext cx="356002" cy="15658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043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Encontrando 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01400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Portanto, combinando os 2 resultados anteriores, temos que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 </a:t>
                </a:r>
                <a:r>
                  <a:rPr lang="pt-BR" dirty="0"/>
                  <a:t>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01400" cy="5032376"/>
              </a:xfrm>
              <a:blipFill rotWithShape="0">
                <a:blip r:embed="rId3"/>
                <a:stretch>
                  <a:fillRect l="-980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675257" y="2175892"/>
                <a:ext cx="1364343" cy="774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pt-BR"/>
                </a:defPPr>
                <a:lvl1pPr algn="ctr">
                  <a:defRPr sz="1400"/>
                </a:lvl1pPr>
              </a:lstStyle>
              <a:p>
                <a:r>
                  <a:rPr lang="pt-BR" dirty="0"/>
                  <a:t>Forma matricial: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pt-BR" dirty="0"/>
                  <a:t> 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5257" y="2175892"/>
                <a:ext cx="1364343" cy="774443"/>
              </a:xfrm>
              <a:prstGeom prst="rect">
                <a:avLst/>
              </a:prstGeom>
              <a:blipFill rotWithShape="0">
                <a:blip r:embed="rId4"/>
                <a:stretch>
                  <a:fillRect l="-1339" t="-1575" r="-4018" b="-3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flipH="1">
            <a:off x="9814560" y="2407920"/>
            <a:ext cx="860698" cy="5424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3676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58566" y="1398666"/>
            <a:ext cx="13523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Positivo verdadeiro</a:t>
            </a:r>
          </a:p>
          <a:p>
            <a:pPr algn="ctr"/>
            <a:r>
              <a:rPr lang="pt-BR" sz="1400" dirty="0">
                <a:solidFill>
                  <a:srgbClr val="FF0000"/>
                </a:solidFill>
              </a:rPr>
              <a:t>(true positive)</a:t>
            </a:r>
          </a:p>
        </p:txBody>
      </p:sp>
      <p:sp>
        <p:nvSpPr>
          <p:cNvPr id="3" name="Rectangle 2"/>
          <p:cNvSpPr/>
          <p:nvPr/>
        </p:nvSpPr>
        <p:spPr>
          <a:xfrm>
            <a:off x="5509740" y="1859785"/>
            <a:ext cx="1080000" cy="1080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100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589740" y="1859785"/>
            <a:ext cx="1080000" cy="10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509740" y="2939785"/>
            <a:ext cx="1080000" cy="10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600732" y="2939785"/>
            <a:ext cx="1080000" cy="108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50</a:t>
            </a:r>
          </a:p>
        </p:txBody>
      </p:sp>
      <p:sp>
        <p:nvSpPr>
          <p:cNvPr id="6" name="TextBox 5"/>
          <p:cNvSpPr txBox="1"/>
          <p:nvPr/>
        </p:nvSpPr>
        <p:spPr>
          <a:xfrm rot="5400000">
            <a:off x="3949292" y="2755120"/>
            <a:ext cx="216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Predicted label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504243" y="4242116"/>
            <a:ext cx="216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True label</a:t>
            </a:r>
          </a:p>
        </p:txBody>
      </p:sp>
      <p:sp>
        <p:nvSpPr>
          <p:cNvPr id="37" name="TextBox 36"/>
          <p:cNvSpPr txBox="1"/>
          <p:nvPr/>
        </p:nvSpPr>
        <p:spPr>
          <a:xfrm rot="5400000">
            <a:off x="4810354" y="2245898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 rot="5400000">
            <a:off x="4817238" y="3325898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509740" y="4019785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589740" y="4023495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0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000082" y="1701430"/>
            <a:ext cx="741238" cy="358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756470" y="1918181"/>
            <a:ext cx="1310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Positivo falso</a:t>
            </a:r>
          </a:p>
          <a:p>
            <a:pPr algn="ctr"/>
            <a:r>
              <a:rPr lang="pt-BR" sz="1400" dirty="0">
                <a:solidFill>
                  <a:srgbClr val="FF0000"/>
                </a:solidFill>
              </a:rPr>
              <a:t>(false positive)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7331651" y="2137330"/>
            <a:ext cx="548575" cy="1264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47586" y="3664858"/>
            <a:ext cx="1365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Negativo falso</a:t>
            </a:r>
          </a:p>
          <a:p>
            <a:pPr algn="ctr"/>
            <a:r>
              <a:rPr lang="pt-BR" sz="1400" dirty="0">
                <a:solidFill>
                  <a:srgbClr val="FF0000"/>
                </a:solidFill>
              </a:rPr>
              <a:t>(False negative)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963085" y="3729816"/>
            <a:ext cx="1152054" cy="1733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753799" y="3434337"/>
            <a:ext cx="13265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Negativo verdadeiro</a:t>
            </a:r>
          </a:p>
          <a:p>
            <a:pPr algn="ctr"/>
            <a:r>
              <a:rPr lang="pt-BR" sz="1400" dirty="0">
                <a:solidFill>
                  <a:srgbClr val="FF0000"/>
                </a:solidFill>
              </a:rPr>
              <a:t>(true negative)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7450909" y="3726439"/>
            <a:ext cx="503539" cy="4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06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8" y="126609"/>
            <a:ext cx="11076297" cy="1415583"/>
          </a:xfrm>
        </p:spPr>
        <p:txBody>
          <a:bodyPr>
            <a:normAutofit/>
          </a:bodyPr>
          <a:lstStyle/>
          <a:p>
            <a:r>
              <a:rPr lang="pt-BR" dirty="0"/>
              <a:t>Classificação com função de limiar logístico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787857"/>
                <a:ext cx="11076296" cy="507014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Como discutimos anteriormente, a </a:t>
                </a:r>
                <a:r>
                  <a:rPr lang="pt-BR" b="1" i="1" dirty="0"/>
                  <a:t>função</a:t>
                </a:r>
                <a:r>
                  <a:rPr lang="pt-BR" i="1" dirty="0"/>
                  <a:t> </a:t>
                </a:r>
                <a:r>
                  <a:rPr lang="pt-BR" b="1" i="1" dirty="0"/>
                  <a:t>hipótese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), com </a:t>
                </a:r>
                <a:r>
                  <a:rPr lang="pt-BR" b="1" i="1" dirty="0"/>
                  <a:t>limiar de decisão rígido </a:t>
                </a:r>
                <a:r>
                  <a:rPr lang="pt-BR" dirty="0"/>
                  <a:t>é descontínua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 e tem derivada igual a zero para todos os outros valores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Além disso, o </a:t>
                </a:r>
                <a:r>
                  <a:rPr lang="pt-BR" b="1" i="1" dirty="0"/>
                  <a:t>classificador</a:t>
                </a:r>
                <a:r>
                  <a:rPr lang="pt-BR" dirty="0"/>
                  <a:t> sempre faz </a:t>
                </a:r>
                <a:r>
                  <a:rPr lang="pt-BR" b="1" i="1" dirty="0"/>
                  <a:t>previsões </a:t>
                </a:r>
                <a:r>
                  <a:rPr lang="pt-BR" dirty="0"/>
                  <a:t>completamente confiantes das classes (i.e., 0 ou 1), mesmo para exemplos muito próximos da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Em muitas situações, nós precisamos de previsões mais graduadas, que indiquem incertezas quanto à classificação.</a:t>
                </a:r>
              </a:p>
              <a:p>
                <a:r>
                  <a:rPr lang="pt-BR" dirty="0"/>
                  <a:t>Todos esses problemas são resolvidos com a </a:t>
                </a:r>
                <a:r>
                  <a:rPr lang="pt-BR" b="1" i="1" dirty="0"/>
                  <a:t>suavização</a:t>
                </a:r>
                <a:r>
                  <a:rPr lang="pt-BR" dirty="0"/>
                  <a:t> da </a:t>
                </a:r>
                <a:r>
                  <a:rPr lang="pt-BR" b="1" i="1" dirty="0"/>
                  <a:t>função de limiar rígido</a:t>
                </a:r>
                <a:r>
                  <a:rPr lang="pt-BR" dirty="0"/>
                  <a:t> através de sua aproximação por uma função que seja </a:t>
                </a:r>
                <a:r>
                  <a:rPr lang="pt-BR" b="1" dirty="0"/>
                  <a:t>contínua</a:t>
                </a:r>
                <a:r>
                  <a:rPr lang="pt-BR" dirty="0"/>
                  <a:t>, </a:t>
                </a:r>
                <a:r>
                  <a:rPr lang="pt-BR" b="1" dirty="0"/>
                  <a:t>diferenciável</a:t>
                </a:r>
                <a:r>
                  <a:rPr lang="pt-BR" dirty="0"/>
                  <a:t> e </a:t>
                </a:r>
                <a:r>
                  <a:rPr lang="pt-BR" b="1" dirty="0"/>
                  <a:t>assuma valores reais dentro do intervalo de 0 a 1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787857"/>
                <a:ext cx="11076296" cy="5070144"/>
              </a:xfrm>
              <a:blipFill>
                <a:blip r:embed="rId3"/>
                <a:stretch>
                  <a:fillRect l="-936" t="-2644" r="-17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584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0"/>
            <a:ext cx="11089944" cy="1473957"/>
          </a:xfrm>
        </p:spPr>
        <p:txBody>
          <a:bodyPr>
            <a:normAutofit/>
          </a:bodyPr>
          <a:lstStyle/>
          <a:p>
            <a:r>
              <a:rPr lang="pt-BR" dirty="0"/>
              <a:t>Classificação com função de limiar logístico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28472"/>
                <a:ext cx="8415292" cy="5429528"/>
              </a:xfrm>
            </p:spPr>
            <p:txBody>
              <a:bodyPr>
                <a:normAutofit fontScale="92500" lnSpcReduction="20000"/>
              </a:bodyPr>
              <a:lstStyle/>
              <a:p>
                <a:pPr algn="just"/>
                <a:r>
                  <a:rPr lang="pt-BR" dirty="0"/>
                  <a:t>A </a:t>
                </a:r>
                <a:r>
                  <a:rPr lang="pt-BR" b="1" i="1" dirty="0"/>
                  <a:t>função logística </a:t>
                </a:r>
                <a:r>
                  <a:rPr lang="pt-BR" dirty="0"/>
                  <a:t>(ou </a:t>
                </a:r>
                <a:r>
                  <a:rPr lang="pt-PT" b="1" i="1" dirty="0"/>
                  <a:t>sigmóide</a:t>
                </a:r>
                <a:r>
                  <a:rPr lang="pt-BR" dirty="0"/>
                  <a:t>), mostrada na figura ao lado e definida como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1"/>
                      <m:t>Logistic</m:t>
                    </m:r>
                    <m:d>
                      <m:d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r>
                  <a:rPr lang="pt-BR" i="1" dirty="0"/>
                  <a:t>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pt-BR" i="1" dirty="0"/>
                  <a:t>,</a:t>
                </a:r>
              </a:p>
              <a:p>
                <a:pPr marL="0" indent="0" algn="just">
                  <a:buNone/>
                </a:pPr>
                <a:r>
                  <a:rPr lang="pt-BR" dirty="0"/>
                  <a:t>apresenta tais propriedades matemáticas. </a:t>
                </a:r>
              </a:p>
              <a:p>
                <a:pPr algn="just"/>
                <a:r>
                  <a:rPr lang="pt-BR" dirty="0"/>
                  <a:t>Utilizando a </a:t>
                </a:r>
                <a:r>
                  <a:rPr lang="pt-BR" b="1" i="1" dirty="0"/>
                  <a:t>função logística </a:t>
                </a:r>
                <a:r>
                  <a:rPr lang="pt-BR" dirty="0"/>
                  <a:t>como </a:t>
                </a:r>
                <a:r>
                  <a:rPr lang="pt-BR" b="1" i="1" dirty="0"/>
                  <a:t>função de limiar</a:t>
                </a:r>
                <a:r>
                  <a:rPr lang="pt-BR" dirty="0"/>
                  <a:t>, temos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pt-BR" i="1"/>
                      <m:t>Logistic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m:rPr>
                        <m:nor/>
                      </m:rP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pt-B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pode ser um </a:t>
                </a:r>
                <a:r>
                  <a:rPr lang="pt-BR" b="1" i="1" dirty="0"/>
                  <a:t>hiperplano</a:t>
                </a:r>
                <a:r>
                  <a:rPr lang="pt-BR" dirty="0"/>
                  <a:t>, um </a:t>
                </a:r>
                <a:r>
                  <a:rPr lang="pt-BR" b="1" i="1" dirty="0"/>
                  <a:t>polinômio</a:t>
                </a:r>
                <a:r>
                  <a:rPr lang="pt-BR" dirty="0"/>
                  <a:t>, etc. </a:t>
                </a:r>
              </a:p>
              <a:p>
                <a:r>
                  <a:rPr lang="pt-BR" dirty="0"/>
                  <a:t>A saída será um número real entre 0 e 1, o qual pode ser interpretado como uma </a:t>
                </a:r>
                <a:r>
                  <a:rPr lang="pt-BR" b="1" i="1" dirty="0"/>
                  <a:t>probabilidade</a:t>
                </a:r>
                <a:r>
                  <a:rPr lang="pt-BR" dirty="0"/>
                  <a:t> de um dado exemplo pertencer à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(ou seja, à </a:t>
                </a:r>
                <a:r>
                  <a:rPr lang="pt-BR" b="1" i="1" dirty="0"/>
                  <a:t>classe positiva</a:t>
                </a:r>
                <a:r>
                  <a:rPr lang="pt-BR" dirty="0"/>
                  <a:t>). </a:t>
                </a:r>
              </a:p>
              <a:p>
                <a:r>
                  <a:rPr lang="pt-BR" dirty="0"/>
                  <a:t>A nova </a:t>
                </a:r>
                <a:r>
                  <a:rPr lang="pt-BR" b="1" i="1" dirty="0"/>
                  <a:t>função hipótese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forma uma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 </a:t>
                </a:r>
                <a:r>
                  <a:rPr lang="pt-BR" b="1" i="1" dirty="0"/>
                  <a:t>suave</a:t>
                </a:r>
                <a:r>
                  <a:rPr lang="pt-BR" dirty="0"/>
                  <a:t>, a qual confere uma probabilidade igual a 0.5 para exemplos em cima da </a:t>
                </a:r>
                <a:r>
                  <a:rPr lang="pt-BR" b="1" i="1" dirty="0"/>
                  <a:t>fronteira de decisão </a:t>
                </a:r>
                <a:r>
                  <a:rPr lang="pt-BR" dirty="0"/>
                  <a:t>e se aproxima de 0 ou 1 conforme a posição do exemplo se distancia da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28472"/>
                <a:ext cx="8415292" cy="5429528"/>
              </a:xfrm>
              <a:blipFill>
                <a:blip r:embed="rId3"/>
                <a:stretch>
                  <a:fillRect l="-1304" t="-2806" r="-1232" b="-22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2379" t="6664" r="8832"/>
          <a:stretch/>
        </p:blipFill>
        <p:spPr>
          <a:xfrm>
            <a:off x="9143658" y="1428472"/>
            <a:ext cx="2980102" cy="27226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9185252" y="4079143"/>
                <a:ext cx="293850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400" dirty="0"/>
                  <a:t>A função logística realiza um mapeamento </a:t>
                </a:r>
                <a14:m>
                  <m:oMath xmlns:m="http://schemas.openxmlformats.org/officeDocument/2006/math">
                    <m:r>
                      <a:rPr lang="pt-B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pt-B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pt-B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pt-BR" sz="1400" dirty="0"/>
                  <a:t>.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5252" y="4079143"/>
                <a:ext cx="2938508" cy="523220"/>
              </a:xfrm>
              <a:prstGeom prst="rect">
                <a:avLst/>
              </a:prstGeom>
              <a:blipFill rotWithShape="0">
                <a:blip r:embed="rId5"/>
                <a:stretch>
                  <a:fillRect t="-2326" b="-116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980227" y="4850657"/>
                <a:ext cx="3143531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/>
                  <a:t>Quanto mais longe da </a:t>
                </a:r>
                <a:r>
                  <a:rPr lang="pt-BR" sz="1400" b="1" i="1" dirty="0"/>
                  <a:t>fronteira de decisão</a:t>
                </a:r>
                <a:r>
                  <a:rPr lang="pt-BR" sz="1400" dirty="0"/>
                  <a:t>, mais próximo o valor de saída da </a:t>
                </a:r>
                <a:r>
                  <a:rPr lang="pt-BR" sz="1400" b="1" i="1" dirty="0"/>
                  <a:t>função hipótese </a:t>
                </a:r>
                <a:r>
                  <a:rPr lang="pt-BR" sz="1400" dirty="0"/>
                  <a:t>será de 0 ou de 1 e, portanto, mais certeza teremos sobre uma classificação.</a:t>
                </a:r>
              </a:p>
              <a:p>
                <a:pPr algn="ctr"/>
                <a:endParaRPr lang="pt-BR" sz="1400" dirty="0"/>
              </a:p>
              <a:p>
                <a:pPr algn="ctr"/>
                <a:r>
                  <a:rPr lang="pt-BR" sz="1400" dirty="0"/>
                  <a:t>Em resumo, quanto mais longe da fronteira, maior será o valor absoluto de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sz="1400" dirty="0"/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0227" y="4850657"/>
                <a:ext cx="3143531" cy="2031325"/>
              </a:xfrm>
              <a:prstGeom prst="rect">
                <a:avLst/>
              </a:prstGeom>
              <a:blipFill rotWithShape="0">
                <a:blip r:embed="rId6"/>
                <a:stretch>
                  <a:fillRect t="-601" r="-775" b="-210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05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4466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88607"/>
                <a:ext cx="11180976" cy="546939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/>
                  <a:t>Esse classificador com função de </a:t>
                </a:r>
                <a:r>
                  <a:rPr lang="pt-BR" b="1" i="1" dirty="0"/>
                  <a:t>limiar logística </a:t>
                </a:r>
                <a:r>
                  <a:rPr lang="pt-BR" dirty="0"/>
                  <a:t>é conhecido como </a:t>
                </a:r>
                <a:r>
                  <a:rPr lang="pt-BR" b="1" i="1" dirty="0"/>
                  <a:t>regressor logístico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regressor logístico </a:t>
                </a:r>
                <a:r>
                  <a:rPr lang="pt-BR" dirty="0"/>
                  <a:t>estima a </a:t>
                </a:r>
                <a:r>
                  <a:rPr lang="pt-BR" b="1" i="1" dirty="0"/>
                  <a:t>probabilidade</a:t>
                </a:r>
                <a:r>
                  <a:rPr lang="pt-BR" dirty="0"/>
                  <a:t> de um exemplo pertencer a uma classe específica.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exemplo, qual é a probabilidade de uma dado email ser um spam?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regressor logístico </a:t>
                </a:r>
                <a:r>
                  <a:rPr lang="pt-BR" dirty="0"/>
                  <a:t>é um algoritmo usado para </a:t>
                </a:r>
                <a:r>
                  <a:rPr lang="pt-BR" b="1" i="1" dirty="0"/>
                  <a:t>classificação binária</a:t>
                </a:r>
                <a:r>
                  <a:rPr lang="pt-BR" dirty="0"/>
                  <a:t> (i.e., classificação entre duas classes,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), mas para isso, precisamos quantizar sua saída. </a:t>
                </a:r>
              </a:p>
              <a:p>
                <a:r>
                  <a:rPr lang="pt-BR" dirty="0"/>
                  <a:t>Geralmente, se quantiza a saída da </a:t>
                </a:r>
                <a:r>
                  <a:rPr lang="pt-BR" b="1" i="1" dirty="0"/>
                  <a:t>função hipótese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nos valores 0 ou 1.</a:t>
                </a:r>
              </a:p>
              <a:p>
                <a:r>
                  <a:rPr lang="pt-BR" dirty="0"/>
                  <a:t>Se a </a:t>
                </a:r>
                <a:r>
                  <a:rPr lang="pt-BR" b="1" i="1" dirty="0"/>
                  <a:t>probabilidade</a:t>
                </a:r>
                <a:r>
                  <a:rPr lang="pt-BR" dirty="0"/>
                  <a:t> estimada para um exemplo for igual ou maior que 50%, o classificador </a:t>
                </a:r>
                <a:r>
                  <a:rPr lang="pt-BR" b="1" i="1" dirty="0"/>
                  <a:t>prediz</a:t>
                </a:r>
                <a:r>
                  <a:rPr lang="pt-BR" dirty="0"/>
                  <a:t> que o exemplo pertence à </a:t>
                </a:r>
                <a:r>
                  <a:rPr lang="pt-BR" b="1" i="1" dirty="0"/>
                  <a:t>classe positiva</a:t>
                </a:r>
                <a:r>
                  <a:rPr lang="pt-BR" dirty="0"/>
                  <a:t>, rotulada como 1, caso contrário </a:t>
                </a:r>
                <a:r>
                  <a:rPr lang="pt-BR" b="1" i="1" dirty="0"/>
                  <a:t>prediz</a:t>
                </a:r>
                <a:r>
                  <a:rPr lang="pt-BR" dirty="0"/>
                  <a:t> que pertence à </a:t>
                </a:r>
                <a:r>
                  <a:rPr lang="pt-BR" b="1" i="1" dirty="0"/>
                  <a:t>classe negativa</a:t>
                </a:r>
                <a:r>
                  <a:rPr lang="pt-BR" dirty="0"/>
                  <a:t>, rotulada como 0. </a:t>
                </a:r>
              </a:p>
              <a:p>
                <a:r>
                  <a:rPr lang="pt-BR" dirty="0"/>
                  <a:t>Ou seja, a saída </a:t>
                </a:r>
                <a:r>
                  <a:rPr lang="pt-BR" b="1" i="1" dirty="0"/>
                  <a:t>quantizada</a:t>
                </a:r>
                <a:r>
                  <a:rPr lang="pt-BR" dirty="0"/>
                  <a:t> do </a:t>
                </a:r>
                <a:r>
                  <a:rPr lang="pt-BR" b="1" i="1" dirty="0"/>
                  <a:t>regressor logístico </a:t>
                </a:r>
                <a:r>
                  <a:rPr lang="pt-BR" dirty="0"/>
                  <a:t>é dada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𝐶𝑙𝑎𝑠𝑠𝑒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̂"/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classe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 b="0" i="0" smtClean="0">
                                        <a:latin typeface="Cambria Math" panose="02040503050406030204" pitchFamily="18" charset="0"/>
                                      </a:rPr>
                                      <m:t>Negativa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se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&lt;0.5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 (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classe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Positiva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), 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𝑠𝑒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≥0.5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88607"/>
                <a:ext cx="11180976" cy="5469393"/>
              </a:xfrm>
              <a:blipFill>
                <a:blip r:embed="rId3"/>
                <a:stretch>
                  <a:fillRect l="-817" t="-2787" r="-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2530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8280082" cy="5032376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/>
                  <a:t>Note que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1"/>
                      <m:t>Logistic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1"/>
                      <m:t>Logistic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pt-BR" dirty="0"/>
                  <a:t> 0.5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, portanto, o modelo de </a:t>
                </a:r>
                <a:r>
                  <a:rPr lang="pt-BR" b="1" i="1" dirty="0"/>
                  <a:t>regressão logística </a:t>
                </a:r>
                <a:r>
                  <a:rPr lang="pt-BR" dirty="0"/>
                  <a:t>prediz a classe positiva,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(i.e.,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), 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 e a classe negativa,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 (i.e.,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), 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 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regressão logística </a:t>
                </a:r>
                <a:r>
                  <a:rPr lang="pt-BR" dirty="0"/>
                  <a:t>funciona usando uma </a:t>
                </a:r>
                <a:r>
                  <a:rPr lang="pt-BR" b="1" i="1" dirty="0"/>
                  <a:t>combinação linear </a:t>
                </a:r>
                <a:r>
                  <a:rPr lang="pt-BR" dirty="0"/>
                  <a:t>dos </a:t>
                </a:r>
                <a:r>
                  <a:rPr lang="pt-BR" b="1" i="1" dirty="0"/>
                  <a:t>atributos</a:t>
                </a:r>
                <a:r>
                  <a:rPr lang="pt-BR" dirty="0"/>
                  <a:t>, para que várias fontes de informação (i.e., atributos) possam ditar a saída do modelo. </a:t>
                </a:r>
              </a:p>
              <a:p>
                <a:r>
                  <a:rPr lang="pt-BR" dirty="0"/>
                  <a:t>Os </a:t>
                </a:r>
                <a:r>
                  <a:rPr lang="pt-BR" b="1" i="1" dirty="0"/>
                  <a:t>parâmetros do modelo </a:t>
                </a:r>
                <a:r>
                  <a:rPr lang="pt-BR" dirty="0"/>
                  <a:t>são os </a:t>
                </a:r>
                <a:r>
                  <a:rPr lang="pt-BR" b="1" i="1" dirty="0"/>
                  <a:t>pesos</a:t>
                </a:r>
                <a:r>
                  <a:rPr lang="pt-BR" dirty="0"/>
                  <a:t> associados aos vários </a:t>
                </a:r>
                <a:r>
                  <a:rPr lang="pt-BR" b="1" i="1" dirty="0"/>
                  <a:t>atributos</a:t>
                </a:r>
                <a:r>
                  <a:rPr lang="pt-BR" dirty="0"/>
                  <a:t> e representam a importância relativa de cada </a:t>
                </a:r>
                <a:r>
                  <a:rPr lang="pt-BR" b="1" i="1" dirty="0"/>
                  <a:t>atributo</a:t>
                </a:r>
                <a:r>
                  <a:rPr lang="pt-BR" dirty="0"/>
                  <a:t> para o resultado.</a:t>
                </a:r>
              </a:p>
              <a:p>
                <a:r>
                  <a:rPr lang="pt-BR" dirty="0"/>
                  <a:t>Mesmo sendo uma técnica bastante simples, a </a:t>
                </a:r>
                <a:r>
                  <a:rPr lang="pt-BR" b="1" i="1" dirty="0"/>
                  <a:t>regressão logística</a:t>
                </a:r>
                <a:r>
                  <a:rPr lang="pt-BR" dirty="0"/>
                  <a:t> é muito utilizada em várias aplicações do mundo real em áreas como medicina, marketing, análise de crédito, etc.</a:t>
                </a:r>
              </a:p>
              <a:p>
                <a:r>
                  <a:rPr lang="pt-BR" dirty="0"/>
                  <a:t>Além disto, toda a teoria por trás da </a:t>
                </a:r>
                <a:r>
                  <a:rPr lang="pt-BR" b="1" i="1" dirty="0"/>
                  <a:t>regressão logística</a:t>
                </a:r>
                <a:r>
                  <a:rPr lang="pt-BR" dirty="0"/>
                  <a:t> foi a base para a criação das primeiras </a:t>
                </a:r>
                <a:r>
                  <a:rPr lang="pt-BR" b="1" i="1" dirty="0"/>
                  <a:t>redes neurais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8280082" cy="5032376"/>
              </a:xfrm>
              <a:blipFill>
                <a:blip r:embed="rId2"/>
                <a:stretch>
                  <a:fillRect l="-1031" t="-2300" r="-295" b="-1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379" t="6664" r="8832"/>
          <a:stretch/>
        </p:blipFill>
        <p:spPr>
          <a:xfrm>
            <a:off x="9118281" y="2313787"/>
            <a:ext cx="2938507" cy="26846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0107946" y="1898800"/>
                <a:ext cx="12458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i="1"/>
                        <m:t>Logistic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7946" y="1898800"/>
                <a:ext cx="1245854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/>
          <p:cNvSpPr/>
          <p:nvPr/>
        </p:nvSpPr>
        <p:spPr>
          <a:xfrm rot="5400000">
            <a:off x="11306849" y="2967077"/>
            <a:ext cx="166155" cy="1284747"/>
          </a:xfrm>
          <a:prstGeom prst="rightBrace">
            <a:avLst>
              <a:gd name="adj1" fmla="val 8333"/>
              <a:gd name="adj2" fmla="val 5074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702447" y="3687383"/>
                <a:ext cx="14007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2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12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1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200" b="0" i="1" dirty="0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m:rPr>
                          <m:sty m:val="p"/>
                        </m:rPr>
                        <a:rPr lang="pt-BR" sz="1200" b="0" i="0" dirty="0" smtClean="0">
                          <a:latin typeface="Cambria Math" panose="02040503050406030204" pitchFamily="18" charset="0"/>
                        </a:rPr>
                        <m:t>se</m:t>
                      </m:r>
                      <m:r>
                        <a:rPr lang="pt-BR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2447" y="3687383"/>
                <a:ext cx="1400703" cy="27699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Brace 9"/>
          <p:cNvSpPr/>
          <p:nvPr/>
        </p:nvSpPr>
        <p:spPr>
          <a:xfrm rot="16200000">
            <a:off x="10023485" y="2786592"/>
            <a:ext cx="166155" cy="1281982"/>
          </a:xfrm>
          <a:prstGeom prst="rightBrace">
            <a:avLst>
              <a:gd name="adj1" fmla="val 8333"/>
              <a:gd name="adj2" fmla="val 5074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433821" y="3044679"/>
                <a:ext cx="14007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2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12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1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200" b="0" i="1" dirty="0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m:rPr>
                          <m:sty m:val="p"/>
                        </m:rPr>
                        <a:rPr lang="pt-BR" sz="1200" b="0" i="0" dirty="0" smtClean="0">
                          <a:latin typeface="Cambria Math" panose="02040503050406030204" pitchFamily="18" charset="0"/>
                        </a:rPr>
                        <m:t>se</m:t>
                      </m:r>
                      <m:r>
                        <a:rPr lang="pt-BR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3821" y="3044679"/>
                <a:ext cx="1400703" cy="27699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8708571" y="2018558"/>
            <a:ext cx="1001486" cy="2495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825681" y="5293635"/>
            <a:ext cx="333729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Exemplos</a:t>
            </a:r>
            <a:r>
              <a:rPr lang="pt-BR" sz="1400" dirty="0"/>
              <a:t>: classificar críticas de filmes como positivas ou negativas, probabilidade de um paciente desenvolver uma doença, detecção de spam, classificar transações como fraudulentas ou não, etc.</a:t>
            </a:r>
          </a:p>
        </p:txBody>
      </p:sp>
    </p:spTree>
    <p:extLst>
      <p:ext uri="{BB962C8B-B14F-4D97-AF65-F5344CB8AC3E}">
        <p14:creationId xmlns:p14="http://schemas.microsoft.com/office/powerpoint/2010/main" val="51201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 da regressão logística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8214360" cy="50323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Os valores de saída da </a:t>
                </a:r>
                <a:r>
                  <a:rPr lang="pt-BR" b="1" i="1" dirty="0"/>
                  <a:t>função</a:t>
                </a:r>
                <a:r>
                  <a:rPr lang="pt-BR" dirty="0"/>
                  <a:t> </a:t>
                </a:r>
                <a:r>
                  <a:rPr lang="pt-BR" b="1" i="1" dirty="0"/>
                  <a:t>hipótese</a:t>
                </a:r>
                <a:r>
                  <a:rPr lang="pt-BR" i="1" dirty="0"/>
                  <a:t>,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ficam restritos ao intervalo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 saída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representa a </a:t>
                </a:r>
                <a:r>
                  <a:rPr lang="pt-BR" b="1" i="1" dirty="0"/>
                  <a:t>probabilidade</a:t>
                </a:r>
                <a:r>
                  <a:rPr lang="pt-BR" dirty="0"/>
                  <a:t> do vetor de atributos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pertencer à classe positiva,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, para um dado vetor de pesos,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 smtClean="0"/>
                  <a:t>. </a:t>
                </a:r>
                <a:endParaRPr lang="pt-BR" dirty="0"/>
              </a:p>
              <a:p>
                <a:r>
                  <a:rPr lang="pt-BR" dirty="0"/>
                  <a:t>Ou seja,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dá a probabilidade condicional da </a:t>
                </a:r>
                <a:r>
                  <a:rPr lang="pt-BR" b="1" i="1" dirty="0"/>
                  <a:t>classe positiva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 smtClean="0"/>
                  <a:t>Consequentemente, o complemento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 ou seja, </a:t>
                </a:r>
              </a:p>
              <a:p>
                <a:pPr marL="0" indent="0" algn="ctr">
                  <a:buNone/>
                </a:pPr>
                <a:r>
                  <a:rPr lang="pt-BR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) =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t-BR" dirty="0"/>
                  <a:t> </a:t>
                </a:r>
                <a:endParaRPr lang="pt-BR" dirty="0" smtClean="0"/>
              </a:p>
              <a:p>
                <a:pPr marL="0" indent="0">
                  <a:buNone/>
                </a:pPr>
                <a:r>
                  <a:rPr lang="pt-BR" dirty="0" smtClean="0"/>
                  <a:t>é </a:t>
                </a:r>
                <a:r>
                  <a:rPr lang="pt-BR" dirty="0"/>
                  <a:t>a probabilidade condicional da </a:t>
                </a:r>
                <a:r>
                  <a:rPr lang="pt-BR" b="1" i="1" dirty="0"/>
                  <a:t>classe negativa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8214360" cy="5032376"/>
              </a:xfrm>
              <a:blipFill rotWithShape="0">
                <a:blip r:embed="rId2"/>
                <a:stretch>
                  <a:fillRect l="-1559" t="-2663" r="-2079" b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379" t="6664" r="8832"/>
          <a:stretch/>
        </p:blipFill>
        <p:spPr>
          <a:xfrm>
            <a:off x="8940800" y="2607031"/>
            <a:ext cx="3132502" cy="286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200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 da regressão logística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8159744" cy="5032376"/>
              </a:xfrm>
            </p:spPr>
            <p:txBody>
              <a:bodyPr/>
              <a:lstStyle/>
              <a:p>
                <a:r>
                  <a:rPr lang="pt-BR" dirty="0"/>
                  <a:t>A </a:t>
                </a:r>
                <a:r>
                  <a:rPr lang="pt-BR" b="1" i="1" dirty="0"/>
                  <a:t>fronteira de decisão </a:t>
                </a:r>
                <a:r>
                  <a:rPr lang="pt-BR" dirty="0"/>
                  <a:t>é determinada quando há uma </a:t>
                </a:r>
                <a:r>
                  <a:rPr lang="pt-BR" b="1" i="1" dirty="0"/>
                  <a:t>indecisão</a:t>
                </a:r>
                <a:r>
                  <a:rPr lang="pt-BR" dirty="0"/>
                  <a:t> entre as classes, ou seja,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que ocorre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0.5.</m:t>
                    </m:r>
                  </m:oMath>
                </a14:m>
                <a:endParaRPr lang="pt-BR" dirty="0"/>
              </a:p>
              <a:p>
                <a:r>
                  <a:rPr lang="pt-BR" dirty="0"/>
                  <a:t>Observando a figura da </a:t>
                </a:r>
                <a:r>
                  <a:rPr lang="pt-BR" b="1" i="1" dirty="0"/>
                  <a:t>função logística</a:t>
                </a:r>
                <a:r>
                  <a:rPr lang="pt-BR" dirty="0"/>
                  <a:t>, nós percebemos que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1"/>
                      <m:t>Logistic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Ou seja,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 (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em cima da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), a probabilidade 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pertencer à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ou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é de 50% para as duas classes, indicando que o classificador está indeciso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8159744" cy="5032376"/>
              </a:xfrm>
              <a:blipFill rotWithShape="0">
                <a:blip r:embed="rId2"/>
                <a:stretch>
                  <a:fillRect l="-1345" t="-1937" r="-246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379" t="6664" r="8832"/>
          <a:stretch/>
        </p:blipFill>
        <p:spPr>
          <a:xfrm>
            <a:off x="9265920" y="4283894"/>
            <a:ext cx="2817542" cy="257410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" t="11662" r="9254"/>
          <a:stretch/>
        </p:blipFill>
        <p:spPr>
          <a:xfrm>
            <a:off x="8997944" y="1690688"/>
            <a:ext cx="3085518" cy="2066977"/>
          </a:xfrm>
          <a:prstGeom prst="rect">
            <a:avLst/>
          </a:prstGeom>
        </p:spPr>
      </p:pic>
      <p:cxnSp>
        <p:nvCxnSpPr>
          <p:cNvPr id="8" name="Conector de seta reta 7"/>
          <p:cNvCxnSpPr/>
          <p:nvPr/>
        </p:nvCxnSpPr>
        <p:spPr>
          <a:xfrm flipV="1">
            <a:off x="10810240" y="2753360"/>
            <a:ext cx="0" cy="266192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/>
          <p:cNvSpPr/>
          <p:nvPr/>
        </p:nvSpPr>
        <p:spPr>
          <a:xfrm rot="2198129">
            <a:off x="9057606" y="2461890"/>
            <a:ext cx="3236524" cy="181278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1127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63300" cy="5032375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/>
                  <a:t>Para treinarmos um </a:t>
                </a:r>
                <a:r>
                  <a:rPr lang="pt-BR" b="1" i="1" dirty="0"/>
                  <a:t>regressor logístico </a:t>
                </a:r>
                <a:r>
                  <a:rPr lang="pt-BR" dirty="0"/>
                  <a:t>e encontrarmos os </a:t>
                </a:r>
                <a:r>
                  <a:rPr lang="pt-BR" b="1" i="1" dirty="0"/>
                  <a:t>pesos</a:t>
                </a:r>
                <a:r>
                  <a:rPr lang="pt-BR" dirty="0"/>
                  <a:t> da </a:t>
                </a:r>
                <a:r>
                  <a:rPr lang="pt-BR" b="1" i="1" dirty="0"/>
                  <a:t>função hipótese</a:t>
                </a:r>
                <a:r>
                  <a:rPr lang="pt-BR" dirty="0"/>
                  <a:t>, nós precisamos, assim como fizemos com 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definir uma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Porém, adotar o </a:t>
                </a:r>
                <a:r>
                  <a:rPr lang="pt-BR" b="1" i="1" dirty="0"/>
                  <a:t>erro quadrático médio </a:t>
                </a:r>
                <a:r>
                  <a:rPr lang="pt-BR" dirty="0"/>
                  <a:t>como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não é uma boa escolha para a </a:t>
                </a:r>
                <a:r>
                  <a:rPr lang="pt-BR" b="1" i="1" dirty="0"/>
                  <a:t>adaptação dos pesos </a:t>
                </a:r>
                <a:r>
                  <a:rPr lang="pt-BR" dirty="0"/>
                  <a:t>no caso da</a:t>
                </a:r>
                <a:r>
                  <a:rPr lang="pt-BR" b="1" i="1" dirty="0"/>
                  <a:t> regressão logística </a:t>
                </a:r>
                <a:r>
                  <a:rPr lang="pt-BR" dirty="0"/>
                  <a:t>como veremos a seguir.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utilizando o </a:t>
                </a:r>
                <a:r>
                  <a:rPr lang="pt-BR" b="1" i="1" dirty="0"/>
                  <a:t>erro quadrático médio </a:t>
                </a:r>
                <a:r>
                  <a:rPr lang="pt-BR" dirty="0"/>
                  <a:t>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pt-BR" i="1"/>
                                  <m:t>Logistic</m:t>
                                </m:r>
                                <m:d>
                                  <m:dPr>
                                    <m:ctrlP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Como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1"/>
                      <m:t>Logistic</m:t>
                    </m:r>
                    <m:r>
                      <m:rPr>
                        <m:nor/>
                      </m:rPr>
                      <a:rPr lang="pt-BR" i="1"/>
                      <m:t>(.)</m:t>
                    </m:r>
                  </m:oMath>
                </a14:m>
                <a:r>
                  <a:rPr lang="pt-BR" dirty="0"/>
                  <a:t> é uma função </a:t>
                </a:r>
                <a:r>
                  <a:rPr lang="pt-BR" b="1" i="1" dirty="0"/>
                  <a:t>não-linear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r>
                  <a:rPr lang="pt-BR" dirty="0"/>
                  <a:t> não será, consequentemente, uma função </a:t>
                </a:r>
                <a:r>
                  <a:rPr lang="pt-BR" b="1" i="1" dirty="0"/>
                  <a:t>convexa</a:t>
                </a:r>
                <a:r>
                  <a:rPr lang="pt-BR" dirty="0"/>
                  <a:t>, de forma que a </a:t>
                </a:r>
                <a:r>
                  <a:rPr lang="pt-BR" b="1" i="1" dirty="0"/>
                  <a:t>superfície de erro</a:t>
                </a:r>
                <a:r>
                  <a:rPr lang="pt-BR" dirty="0"/>
                  <a:t> poderá apresentar vários mínimos locais que vão dificultar o aprendizado (e.g., o algoritmo pode ficar preso em um mínimo local).</a:t>
                </a:r>
                <a:endParaRPr lang="pt-BR" i="1" dirty="0"/>
              </a:p>
              <a:p>
                <a:r>
                  <a:rPr lang="pt-BR" b="1" dirty="0"/>
                  <a:t>Ideia</a:t>
                </a:r>
                <a:r>
                  <a:rPr lang="pt-BR" dirty="0"/>
                  <a:t>: encontrar uma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que tenha </a:t>
                </a:r>
                <a:r>
                  <a:rPr lang="pt-BR" b="1" i="1" dirty="0"/>
                  <a:t>superfície de erro </a:t>
                </a:r>
                <a:r>
                  <a:rPr lang="pt-BR" dirty="0"/>
                  <a:t>resultante </a:t>
                </a:r>
                <a:r>
                  <a:rPr lang="pt-BR" b="1" i="1" dirty="0"/>
                  <a:t>convexa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Uma proposta </a:t>
                </a:r>
                <a:r>
                  <a:rPr lang="pt-BR" b="1" i="1" dirty="0"/>
                  <a:t>intuitiva</a:t>
                </a:r>
                <a:r>
                  <a:rPr lang="pt-BR" dirty="0"/>
                  <a:t> para a </a:t>
                </a:r>
                <a:r>
                  <a:rPr lang="pt-BR" b="1" i="1" dirty="0"/>
                  <a:t>função de</a:t>
                </a:r>
                <a:r>
                  <a:rPr lang="pt-BR" dirty="0"/>
                  <a:t> </a:t>
                </a:r>
                <a:r>
                  <a:rPr lang="pt-BR" b="1" i="1" dirty="0"/>
                  <a:t>erro</a:t>
                </a:r>
                <a:r>
                  <a:rPr lang="pt-BR" dirty="0"/>
                  <a:t> para cada exemplo de entrada é dada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𝐸𝑟𝑟𝑜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og</m:t>
                                    </m:r>
                                  </m:fNam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se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  <m:t>𝒂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e>
                                </m:func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se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Veremos a seguir o motivo desta escolha.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63300" cy="5032375"/>
              </a:xfrm>
              <a:blipFill rotWithShape="0">
                <a:blip r:embed="rId3"/>
                <a:stretch>
                  <a:fillRect l="-655" t="-24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77625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9900</TotalTime>
  <Words>1602</Words>
  <Application>Microsoft Office PowerPoint</Application>
  <PresentationFormat>Widescreen</PresentationFormat>
  <Paragraphs>238</Paragraphs>
  <Slides>22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Wingdings</vt:lpstr>
      <vt:lpstr>Tema do Office</vt:lpstr>
      <vt:lpstr>T320 - Introdução ao Aprendizado de Máquina II: Classificação (Parte III)</vt:lpstr>
      <vt:lpstr>Recapitulando</vt:lpstr>
      <vt:lpstr>Classificação com função de limiar logístico</vt:lpstr>
      <vt:lpstr>Classificação com função de limiar logístico</vt:lpstr>
      <vt:lpstr>Regressão logística</vt:lpstr>
      <vt:lpstr>Regressão logística</vt:lpstr>
      <vt:lpstr>Propriedades da regressão logística</vt:lpstr>
      <vt:lpstr>Propriedades da regressão logística</vt:lpstr>
      <vt:lpstr>Função de erro</vt:lpstr>
      <vt:lpstr>Função de erro</vt:lpstr>
      <vt:lpstr>Função de erro</vt:lpstr>
      <vt:lpstr>Processo de treinamento</vt:lpstr>
      <vt:lpstr>Vetor Gradiente</vt:lpstr>
      <vt:lpstr>Vetor Gradiente</vt:lpstr>
      <vt:lpstr>Observações</vt:lpstr>
      <vt:lpstr>Tarefas</vt:lpstr>
      <vt:lpstr>Apresentação do PowerPoint</vt:lpstr>
      <vt:lpstr>Encontrando o vetor gradiente</vt:lpstr>
      <vt:lpstr>Encontrando o vetor gradiente</vt:lpstr>
      <vt:lpstr>Encontrando o vetor gradiente</vt:lpstr>
      <vt:lpstr>Encontrando o vetor gradiente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1690</cp:revision>
  <dcterms:created xsi:type="dcterms:W3CDTF">2020-01-20T13:50:05Z</dcterms:created>
  <dcterms:modified xsi:type="dcterms:W3CDTF">2022-08-19T21:19:12Z</dcterms:modified>
</cp:coreProperties>
</file>