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4" r:id="rId3"/>
    <p:sldId id="363" r:id="rId4"/>
    <p:sldId id="364" r:id="rId5"/>
    <p:sldId id="369" r:id="rId6"/>
    <p:sldId id="365" r:id="rId7"/>
    <p:sldId id="346" r:id="rId8"/>
    <p:sldId id="347" r:id="rId9"/>
    <p:sldId id="348" r:id="rId10"/>
    <p:sldId id="349" r:id="rId11"/>
    <p:sldId id="366" r:id="rId12"/>
    <p:sldId id="324" r:id="rId13"/>
    <p:sldId id="306" r:id="rId14"/>
    <p:sldId id="367" r:id="rId1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6881" autoAdjust="0"/>
  </p:normalViewPr>
  <p:slideViewPr>
    <p:cSldViewPr snapToGrid="0">
      <p:cViewPr varScale="1">
        <p:scale>
          <a:sx n="101" d="100"/>
          <a:sy n="101" d="100"/>
        </p:scale>
        <p:origin x="1002" y="10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17/02/2023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15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6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</a:t>
            </a:r>
            <a:r>
              <a:rPr lang="pt-BR" sz="1200" dirty="0"/>
              <a:t>classificador_linear_com_limiar_rigido.ipynb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1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17/02/2023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converge para um </a:t>
                </a:r>
                <a:r>
                  <a:rPr lang="pt-BR" b="1" i="1" dirty="0"/>
                  <a:t>separador perfeito</a:t>
                </a:r>
                <a:r>
                  <a:rPr lang="pt-BR" dirty="0"/>
                  <a:t> quando: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são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outras, ou seja, não se sobrepõem.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Existe uma </a:t>
                </a:r>
                <a:r>
                  <a:rPr lang="pt-BR" b="1" i="1" dirty="0"/>
                  <a:t>função discriminante adequada para o problema</a:t>
                </a:r>
                <a:r>
                  <a:rPr lang="pt-BR" dirty="0"/>
                  <a:t>, mesmo que não 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b="1" i="1" dirty="0"/>
                  <a:t>Separador perfeito: </a:t>
                </a:r>
                <a:r>
                  <a:rPr lang="pt-BR" dirty="0"/>
                  <a:t>com erro de classificação igual a zero, ou seja, todos os exemplos são perfeitamente classificados.</a:t>
                </a:r>
              </a:p>
              <a:p>
                <a:r>
                  <a:rPr lang="pt-BR" dirty="0"/>
                  <a:t>Porém, na prática essa situação não é muito comum.</a:t>
                </a:r>
              </a:p>
              <a:p>
                <a:r>
                  <a:rPr lang="pt-BR" dirty="0"/>
                  <a:t>Nesse caso,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Em geral, essa regra não converge para uma solução estável para valores fixos do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mas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  <a:blipFill rotWithShape="0">
                <a:blip r:embed="rId3"/>
                <a:stretch>
                  <a:fillRect l="-707" t="-2836" r="-1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654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Outro problema com classificadores que usam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a falta de informação sobre a </a:t>
                </a:r>
                <a:r>
                  <a:rPr lang="pt-BR" b="1" i="1" dirty="0"/>
                  <a:t>confiança</a:t>
                </a:r>
                <a:r>
                  <a:rPr lang="pt-BR" dirty="0"/>
                  <a:t> do classificador quanto a um resultado.</a:t>
                </a:r>
              </a:p>
              <a:p>
                <a:r>
                  <a:rPr lang="pt-BR" dirty="0"/>
                  <a:t>No exemplo ao lado, dois exemplos estão bem próximos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enquanto outros dois estão bem distantes dela.</a:t>
                </a:r>
              </a:p>
              <a:p>
                <a:r>
                  <a:rPr lang="pt-BR" dirty="0"/>
                  <a:t>O classificador com </a:t>
                </a:r>
                <a:r>
                  <a:rPr lang="pt-BR" b="1" i="1" dirty="0"/>
                  <a:t>limiar rígido</a:t>
                </a:r>
                <a:r>
                  <a:rPr lang="pt-BR" dirty="0"/>
                  <a:t>, faria uma previsão </a:t>
                </a:r>
                <a:r>
                  <a:rPr lang="pt-BR" b="1" i="1" dirty="0"/>
                  <a:t>completamente confiante </a:t>
                </a:r>
                <a:r>
                  <a:rPr lang="pt-BR" dirty="0"/>
                  <a:t>pelo valor 1 para os dois pontos azuis e 0 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  <a:blipFill>
                <a:blip r:embed="rId2"/>
                <a:stretch>
                  <a:fillRect l="-1174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8467075" y="1422698"/>
            <a:ext cx="3542199" cy="3050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Os pontos distantes da </a:t>
                </a:r>
                <a:r>
                  <a:rPr lang="pt-BR" sz="1600" b="1" i="1" dirty="0"/>
                  <a:t>fronteira de decisão </a:t>
                </a:r>
                <a:r>
                  <a:rPr lang="pt-BR" sz="1600" dirty="0"/>
                  <a:t>têm valores </a:t>
                </a:r>
                <a:r>
                  <a:rPr lang="pt-BR" sz="1600" b="1" i="1" dirty="0"/>
                  <a:t>absolutos</a:t>
                </a:r>
                <a:r>
                  <a:rPr lang="pt-BR" sz="1600" dirty="0"/>
                  <a:t>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600" dirty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Ou seja, a confiança deveria ser maior para pontos distantes da fronteira.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Porém, isso não é refletido na saída do classificador com limiar rígido.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blipFill>
                <a:blip r:embed="rId4"/>
                <a:stretch>
                  <a:fillRect l="-632" t="-792" b="-2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9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Se </a:t>
            </a:r>
            <a:r>
              <a:rPr lang="pt-BR" dirty="0"/>
              <a:t>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Anteriormente, apresentei alguns exemplos </a:t>
            </a:r>
            <a:r>
              <a:rPr lang="pt-BR" dirty="0"/>
              <a:t>de </a:t>
            </a:r>
            <a:r>
              <a:rPr lang="pt-BR" dirty="0" smtClean="0"/>
              <a:t>aplicação de </a:t>
            </a:r>
            <a:r>
              <a:rPr lang="pt-BR" dirty="0"/>
              <a:t>algoritmos de </a:t>
            </a:r>
            <a:r>
              <a:rPr lang="pt-BR" b="1" i="1" dirty="0" smtClean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</a:t>
            </a:r>
            <a:r>
              <a:rPr lang="pt-BR" dirty="0" smtClean="0"/>
              <a:t>spam.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</a:t>
            </a:r>
            <a:r>
              <a:rPr lang="pt-BR" dirty="0" smtClean="0"/>
              <a:t>objetos, faces, letras/dígitos.</a:t>
            </a:r>
            <a:endParaRPr lang="pt-BR" dirty="0"/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</a:t>
            </a:r>
            <a:r>
              <a:rPr lang="pt-BR" dirty="0" smtClean="0"/>
              <a:t>funções adequadas </a:t>
            </a:r>
            <a:r>
              <a:rPr lang="pt-BR" dirty="0"/>
              <a:t>e </a:t>
            </a:r>
            <a:r>
              <a:rPr lang="pt-BR" dirty="0" smtClean="0"/>
              <a:t>seus respectivos pesos.</a:t>
            </a:r>
            <a:endParaRPr lang="pt-BR" dirty="0"/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20426" cy="516731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</a:t>
                </a:r>
                <a:r>
                  <a:rPr lang="pt-BR" dirty="0" smtClean="0"/>
                  <a:t>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de, por exemplo, um objeto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/>
                  <a:t>tomando uma decisão de classificação </a:t>
                </a:r>
                <a:r>
                  <a:rPr lang="pt-BR" dirty="0"/>
                  <a:t>com base no valor de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saída de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</a:t>
                </a:r>
                <a:r>
                  <a:rPr lang="pt-BR" dirty="0" smtClean="0"/>
                  <a:t>mapeia a </a:t>
                </a:r>
                <a:r>
                  <a:rPr lang="pt-BR" dirty="0"/>
                  <a:t>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(produto escalar),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/>
                  <a:t>if</a:t>
                </a:r>
                <a:r>
                  <a:rPr lang="pt-BR" dirty="0"/>
                  <a:t>s e </a:t>
                </a:r>
                <a:r>
                  <a:rPr lang="pt-BR" b="1" i="1" dirty="0"/>
                  <a:t>else</a:t>
                </a:r>
                <a:r>
                  <a:rPr lang="pt-BR" dirty="0"/>
                  <a:t>s que usamos para definir as classes.</a:t>
                </a:r>
              </a:p>
              <a:p>
                <a:r>
                  <a:rPr lang="pt-BR" dirty="0"/>
                  <a:t>Originalmente, as </a:t>
                </a:r>
                <a:r>
                  <a:rPr lang="pt-BR" b="1" i="1" dirty="0"/>
                  <a:t>funções discriminantes </a:t>
                </a:r>
                <a:r>
                  <a:rPr lang="pt-BR" dirty="0" smtClean="0"/>
                  <a:t>seguem equações </a:t>
                </a:r>
                <a:r>
                  <a:rPr lang="pt-BR" dirty="0"/>
                  <a:t>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20426" cy="5167311"/>
              </a:xfrm>
              <a:blipFill rotWithShape="0">
                <a:blip r:embed="rId3"/>
                <a:stretch>
                  <a:fillRect l="-2214" t="-2241" r="-996" b="-1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0453130" y="3159574"/>
            <a:ext cx="9006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/>
          <p:nvPr/>
        </p:nvCxnSpPr>
        <p:spPr>
          <a:xfrm flipV="1">
            <a:off x="10582275" y="3606082"/>
            <a:ext cx="304800" cy="25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/>
                  <a:t>aprender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recebe um exemplo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retorna a classe do exemplo.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</a:t>
                </a:r>
                <a:r>
                  <a:rPr lang="pt-BR" dirty="0" smtClean="0"/>
                  <a:t>as classes </a:t>
                </a:r>
                <a:r>
                  <a:rPr lang="pt-BR" dirty="0"/>
                  <a:t>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consista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é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  <a:blipFill rotWithShape="0">
                <a:blip r:embed="rId3"/>
                <a:stretch>
                  <a:fillRect l="-1077" t="-2712" r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98552" y="544875"/>
            <a:ext cx="1512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8740457" y="4203237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8740456" y="1094938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54915" y="2838039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endCxn id="11" idx="3"/>
          </p:cNvCxnSpPr>
          <p:nvPr/>
        </p:nvCxnSpPr>
        <p:spPr>
          <a:xfrm rot="5400000" flipH="1" flipV="1">
            <a:off x="9960465" y="1248706"/>
            <a:ext cx="1239201" cy="262428"/>
          </a:xfrm>
          <a:prstGeom prst="curvedConnector4">
            <a:avLst>
              <a:gd name="adj1" fmla="val 41307"/>
              <a:gd name="adj2" fmla="val 1871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22871" y="1201198"/>
            <a:ext cx="1250306" cy="23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63756" y="3445435"/>
            <a:ext cx="3428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63757" y="6435911"/>
            <a:ext cx="338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489"/>
            <a:ext cx="10515600" cy="1325563"/>
          </a:xfrm>
        </p:spPr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39090"/>
                <a:ext cx="11175750" cy="531891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Mas e se não pudermos separar as classes com um </a:t>
                </a:r>
                <a:r>
                  <a:rPr lang="pt-BR" b="1" i="1" dirty="0"/>
                  <a:t>hiperplano</a:t>
                </a:r>
                <a:r>
                  <a:rPr lang="pt-BR" dirty="0"/>
                  <a:t>, ou seja, se elas não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?</a:t>
                </a:r>
              </a:p>
              <a:p>
                <a:r>
                  <a:rPr lang="pt-BR" dirty="0"/>
                  <a:t>Nestes casos, usamos </a:t>
                </a:r>
                <a:r>
                  <a:rPr lang="pt-BR" b="1" i="1" dirty="0"/>
                  <a:t>funções discriminantes não-lineares</a:t>
                </a:r>
                <a:r>
                  <a:rPr lang="pt-BR" dirty="0"/>
                  <a:t>, como, por exemplo,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/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Hipérbole retangular com eixos paralelos </a:t>
                </a:r>
                <a:r>
                  <a:rPr lang="pt-BR" dirty="0" smtClean="0"/>
                  <a:t>às </a:t>
                </a:r>
                <a:r>
                  <a:rPr lang="pt-BR" dirty="0"/>
                  <a:t>suas assíntotas.</a:t>
                </a:r>
              </a:p>
              <a:p>
                <a:r>
                  <a:rPr lang="pt-BR" dirty="0"/>
                  <a:t>Portanto, quando usamos uma </a:t>
                </a:r>
                <a:r>
                  <a:rPr lang="pt-BR" b="1" i="1" dirty="0"/>
                  <a:t>função discriminante não-linear</a:t>
                </a:r>
                <a:r>
                  <a:rPr lang="pt-BR" dirty="0"/>
                  <a:t>, convertemos </a:t>
                </a:r>
                <a:r>
                  <a:rPr lang="pt-BR" b="1" i="1" dirty="0"/>
                  <a:t>classificadores lineares </a:t>
                </a:r>
                <a:r>
                  <a:rPr lang="pt-BR" dirty="0"/>
                  <a:t>em </a:t>
                </a:r>
                <a:r>
                  <a:rPr lang="pt-BR" b="1" i="1" dirty="0"/>
                  <a:t>classificadores não-lineares </a:t>
                </a:r>
                <a:r>
                  <a:rPr lang="pt-BR" dirty="0"/>
                  <a:t>através de uma  </a:t>
                </a:r>
                <a:r>
                  <a:rPr lang="pt-BR" b="1" i="1" dirty="0"/>
                  <a:t>transformação dos atributos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Esta transformação pode ser vista também como uma mudança do </a:t>
                </a:r>
                <a:r>
                  <a:rPr lang="pt-BR" b="1" i="1" dirty="0"/>
                  <a:t>espaço de entrada</a:t>
                </a:r>
                <a:r>
                  <a:rPr lang="pt-BR" dirty="0"/>
                  <a:t>, o que normalmente leva ao </a:t>
                </a:r>
                <a:r>
                  <a:rPr lang="pt-BR" b="1" i="1" dirty="0"/>
                  <a:t>aumento das dimensões de entrada </a:t>
                </a:r>
                <a:r>
                  <a:rPr lang="pt-BR" dirty="0"/>
                  <a:t>ou </a:t>
                </a:r>
                <a:r>
                  <a:rPr lang="pt-BR" b="1" i="1" dirty="0"/>
                  <a:t>mudança dos eixos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39090"/>
                <a:ext cx="11175750" cy="5318910"/>
              </a:xfrm>
              <a:blipFill rotWithShape="0">
                <a:blip r:embed="rId3"/>
                <a:stretch>
                  <a:fillRect l="-709" t="-2635" r="-981" b="-2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89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5"/>
            <a:ext cx="10515600" cy="1325563"/>
          </a:xfrm>
        </p:spPr>
        <p:txBody>
          <a:bodyPr/>
          <a:lstStyle/>
          <a:p>
            <a:r>
              <a:rPr lang="pt-BR" dirty="0" smtClean="0"/>
              <a:t>Função de limiar </a:t>
            </a:r>
            <a:r>
              <a:rPr lang="pt-BR" dirty="0"/>
              <a:t>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08800"/>
                <a:ext cx="8381327" cy="5249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 é </a:t>
                </a:r>
                <a:r>
                  <a:rPr lang="pt-BR" b="1" i="1" dirty="0"/>
                  <a:t>binária</a:t>
                </a:r>
                <a:r>
                  <a:rPr lang="pt-BR" dirty="0"/>
                  <a:t>, ou seja, temos apenas 2 possíveis valores, 0 ou </a:t>
                </a:r>
                <a:r>
                  <a:rPr lang="pt-BR" dirty="0" smtClean="0"/>
                  <a:t>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Como implementar essas </a:t>
                </a:r>
                <a:r>
                  <a:rPr lang="pt-BR" b="1" i="1" dirty="0" smtClean="0"/>
                  <a:t>condições</a:t>
                </a:r>
                <a:r>
                  <a:rPr lang="pt-BR" dirty="0" smtClean="0"/>
                  <a:t> de forma matemática?</a:t>
                </a:r>
                <a:endParaRPr lang="pt-BR" dirty="0"/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é chamada de </a:t>
                </a:r>
                <a:r>
                  <a:rPr lang="pt-BR" b="1" i="1" dirty="0"/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08800"/>
                <a:ext cx="8381327" cy="5249200"/>
              </a:xfrm>
              <a:blipFill rotWithShape="0">
                <a:blip r:embed="rId2"/>
                <a:stretch>
                  <a:fillRect l="-800" t="-2439" r="-10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988368" y="18441"/>
            <a:ext cx="3203632" cy="3353410"/>
            <a:chOff x="8763755" y="2154390"/>
            <a:chExt cx="3428245" cy="3487817"/>
          </a:xfrm>
        </p:grpSpPr>
        <p:sp>
          <p:nvSpPr>
            <p:cNvPr id="5" name="TextBox 4"/>
            <p:cNvSpPr txBox="1"/>
            <p:nvPr/>
          </p:nvSpPr>
          <p:spPr>
            <a:xfrm>
              <a:off x="8988368" y="2154390"/>
              <a:ext cx="15127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4" name="Curved Connector 3"/>
            <p:cNvCxnSpPr>
              <a:endCxn id="5" idx="3"/>
            </p:cNvCxnSpPr>
            <p:nvPr/>
          </p:nvCxnSpPr>
          <p:spPr>
            <a:xfrm rot="16200000" flipV="1">
              <a:off x="10316647" y="2554282"/>
              <a:ext cx="710292" cy="34139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9117549" y="3800192"/>
            <a:ext cx="2935505" cy="2724433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9286875" y="3547226"/>
            <a:ext cx="276618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/>
              <a:t>Função heaviside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560" y="5821528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heaviside.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84611" y="6223378"/>
            <a:ext cx="600502" cy="2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/>
          <p:cNvSpPr txBox="1"/>
          <p:nvPr/>
        </p:nvSpPr>
        <p:spPr>
          <a:xfrm>
            <a:off x="8009730" y="2195020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</a:t>
            </a:r>
            <a:r>
              <a:rPr lang="pt-BR" sz="1600" b="1" i="1" dirty="0" err="1" smtClean="0"/>
              <a:t>f</a:t>
            </a:r>
            <a:r>
              <a:rPr lang="pt-BR" sz="1600" dirty="0" smtClean="0"/>
              <a:t> e </a:t>
            </a:r>
            <a:r>
              <a:rPr lang="pt-BR" sz="1600" b="1" i="1" dirty="0" err="1" smtClean="0"/>
              <a:t>else</a:t>
            </a:r>
            <a:endParaRPr lang="pt-BR" sz="1600" b="1" i="1" dirty="0"/>
          </a:p>
        </p:txBody>
      </p:sp>
      <p:sp>
        <p:nvSpPr>
          <p:cNvPr id="14" name="Chave direita 13"/>
          <p:cNvSpPr/>
          <p:nvPr/>
        </p:nvSpPr>
        <p:spPr>
          <a:xfrm>
            <a:off x="7867136" y="2063546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928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98980"/>
                <a:ext cx="8604565" cy="49590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hipótese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/>
                  <a:t>o erro de classificação seja minimizado</a:t>
                </a:r>
                <a:r>
                  <a:rPr lang="pt-BR" dirty="0"/>
                  <a:t>, ou seja, que os exemplos sejam atribuídos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com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nenhuma das duas abordagens é possível devido a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FF0000"/>
                    </a:solidFill>
                  </a:rPr>
                  <a:t>Portanto, o que podemos fazer?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98980"/>
                <a:ext cx="8604565" cy="4959020"/>
              </a:xfrm>
              <a:blipFill rotWithShape="0">
                <a:blip r:embed="rId3"/>
                <a:stretch>
                  <a:fillRect l="-921" t="-2337" r="-425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9316016" y="3082697"/>
            <a:ext cx="2792365" cy="25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Uma possível abordagem para o problema da aprendizagem quando utilizamos um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/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regra de atualização</a:t>
                </a:r>
                <a:r>
                  <a:rPr lang="pt-BR" dirty="0"/>
                  <a:t>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qual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, </a:t>
                </a: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aprendizagem.</a:t>
                </a:r>
              </a:p>
              <a:p>
                <a:r>
                  <a:rPr lang="pt-BR" dirty="0"/>
                  <a:t>Por razões que discutiremos </a:t>
                </a:r>
                <a:r>
                  <a:rPr lang="pt-BR" dirty="0" smtClean="0"/>
                  <a:t>mais adiante, </a:t>
                </a:r>
                <a:r>
                  <a:rPr lang="pt-BR" dirty="0"/>
                  <a:t>esta regra é chamada de </a:t>
                </a:r>
                <a:r>
                  <a:rPr lang="pt-BR" b="1" i="1" dirty="0"/>
                  <a:t>regra de aprendizagem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escolhendo exemplos </a:t>
                </a:r>
                <a:r>
                  <a:rPr lang="pt-BR" b="1" i="1" dirty="0"/>
                  <a:t>aleatóriamente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estamos considerando classificadores com valores de saída iguais a 0 ou 1, o comportamento da regra de atualização será diferente do comportamento para  a regressão linear, como veremos a seguir.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  <a:blipFill rotWithShape="0">
                <a:blip r:embed="rId3"/>
                <a:stretch>
                  <a:fillRect l="-874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333932" y="2619825"/>
            <a:ext cx="2019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Os pesos são atualizados a cada novo exemplo, ou seja, amostra a amostra.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749766" y="2989157"/>
            <a:ext cx="1584166" cy="324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0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3 possibilidades: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a saída estiver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aumentar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diminuido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diminuir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  <a:blipFill rotWithShape="0">
                <a:blip r:embed="rId2"/>
                <a:stretch>
                  <a:fillRect l="-970" t="-1887" r="-2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rcRect l="3046" t="5896" r="8832"/>
          <a:stretch/>
        </p:blipFill>
        <p:spPr>
          <a:xfrm>
            <a:off x="10267950" y="1336919"/>
            <a:ext cx="1688031" cy="1566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8653</TotalTime>
  <Words>1028</Words>
  <Application>Microsoft Office PowerPoint</Application>
  <PresentationFormat>Widescreen</PresentationFormat>
  <Paragraphs>141</Paragraphs>
  <Slides>14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não-linear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1676</cp:revision>
  <dcterms:created xsi:type="dcterms:W3CDTF">2020-01-20T13:50:05Z</dcterms:created>
  <dcterms:modified xsi:type="dcterms:W3CDTF">2023-02-17T22:57:11Z</dcterms:modified>
</cp:coreProperties>
</file>