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8262" autoAdjust="0"/>
  </p:normalViewPr>
  <p:slideViewPr>
    <p:cSldViewPr snapToGrid="0">
      <p:cViewPr varScale="1">
        <p:scale>
          <a:sx n="103" d="100"/>
          <a:sy n="103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5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https://cedar.buffalo.edu/~srihari/CSE574/Chap5/Chap5.4-Hessian.pdf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04/11/2022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 smtClean="0"/>
              <a:t>.</a:t>
            </a:r>
          </a:p>
          <a:p>
            <a:r>
              <a:rPr lang="pt-BR" b="1" dirty="0"/>
              <a:t>Projeto #2</a:t>
            </a:r>
          </a:p>
          <a:p>
            <a:pPr lvl="1"/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11/12/2022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para </a:t>
            </a:r>
            <a:r>
              <a:rPr lang="pt-BR" b="1" i="1" dirty="0"/>
              <a:t>redes neurais </a:t>
            </a:r>
            <a:r>
              <a:rPr lang="pt-BR" dirty="0"/>
              <a:t>são baseados no cálculo 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(ou de </a:t>
            </a:r>
            <a:r>
              <a:rPr lang="pt-BR" b="1" i="1" dirty="0" smtClean="0"/>
              <a:t>custo/perda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têm como objetivo encontrar o </a:t>
            </a:r>
            <a:r>
              <a:rPr lang="pt-BR" b="1" i="1" dirty="0"/>
              <a:t>conjunto de pesos sinápticos </a:t>
            </a:r>
            <a:r>
              <a:rPr lang="pt-BR" dirty="0"/>
              <a:t>que minimize a </a:t>
            </a:r>
            <a:r>
              <a:rPr lang="pt-BR" b="1" i="1" dirty="0"/>
              <a:t>métrica (função) de erro </a:t>
            </a:r>
            <a:r>
              <a:rPr lang="pt-BR" dirty="0"/>
              <a:t>escolhida.</a:t>
            </a:r>
          </a:p>
          <a:p>
            <a:r>
              <a:rPr lang="pt-BR" dirty="0"/>
              <a:t>Para isso,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RNAs.</a:t>
            </a:r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</a:t>
                </a:r>
                <a:r>
                  <a:rPr lang="pt-BR" dirty="0" smtClean="0"/>
                  <a:t>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 r="-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Nós vamos assumir que a última camada da rede MLP 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 Assim, o MSE é dado por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</a:t>
                </a:r>
                <a:r>
                  <a:rPr lang="pt-BR" dirty="0" smtClean="0"/>
                  <a:t>(i.e., rótulo</a:t>
                </a:r>
                <a:r>
                  <a:rPr lang="pt-BR" dirty="0"/>
                  <a:t>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</a:t>
                </a:r>
                <a:r>
                  <a:rPr lang="pt-BR" dirty="0" smtClean="0"/>
                  <a:t>, percebam que </a:t>
                </a:r>
                <a:r>
                  <a:rPr lang="pt-BR" dirty="0"/>
                  <a:t>os </a:t>
                </a:r>
                <a:r>
                  <a:rPr lang="pt-BR" b="1" i="1" dirty="0"/>
                  <a:t>pesos das camadas ocultas não aparecem explícitamente</a:t>
                </a:r>
                <a:r>
                  <a:rPr lang="pt-BR" dirty="0"/>
                  <a:t> 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978" t="-3027"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Para fazer com que a dependência dos pesos apareça de maneira clara na expressão do erro,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</a:t>
                </a:r>
                <a:r>
                  <a:rPr lang="pt-BR" dirty="0" smtClean="0"/>
                  <a:t>vamos considerar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Nós podemos fazer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Agora voltamos à equação do MSE e vemos que </a:t>
                </a:r>
                <a:r>
                  <a:rPr lang="pt-BR" b="1" i="1" dirty="0"/>
                  <a:t>as saídas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</a:t>
                </a:r>
                <a:r>
                  <a:rPr lang="pt-BR" b="1" i="1" dirty="0"/>
                  <a:t> </a:t>
                </a:r>
                <a:r>
                  <a:rPr lang="pt-BR" b="1" i="1" dirty="0"/>
                  <a:t>camada </a:t>
                </a:r>
                <a:r>
                  <a:rPr lang="pt-BR" b="1" i="1" dirty="0" smtClean="0"/>
                  <a:t>(i.e., saída) da </a:t>
                </a:r>
                <a:r>
                  <a:rPr lang="pt-BR" b="1" i="1" dirty="0"/>
                  <a:t>rede aparecem de maneira direta na equação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é simples se obter as derivadas com respeito aos pesos desta camada.</a:t>
                </a:r>
              </a:p>
              <a:p>
                <a:r>
                  <a:rPr lang="pt-BR" dirty="0"/>
                  <a:t>Porém, quando precisamos avaliar as derivadas com respeito aos pesos das camadas anteriores, a situação fica mais complexa, pois não existe uma dependência direta.</a:t>
                </a:r>
              </a:p>
              <a:p>
                <a:r>
                  <a:rPr lang="pt-BR" dirty="0"/>
                  <a:t>Portanto surge a pergunta, como podemos atribuir a cada </a:t>
                </a:r>
                <a:r>
                  <a:rPr lang="pt-BR" b="1" i="1" dirty="0"/>
                  <a:t>nó</a:t>
                </a:r>
                <a:r>
                  <a:rPr lang="pt-BR" dirty="0"/>
                  <a:t> de uma camada </a:t>
                </a:r>
                <a:r>
                  <a:rPr lang="pt-BR" dirty="0" smtClean="0"/>
                  <a:t>oculta da rede, e, consequentemente a seus pesos, </a:t>
                </a:r>
                <a:r>
                  <a:rPr lang="pt-BR" dirty="0"/>
                  <a:t>sua devida influência na composição dos valores de saída e, consequentemente, do erro?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Propaga-se o erro calculado na saída da rede neural para suas camadas anteriores até a primeira camada oculta usando-se um algoritmo, baseado na regra da cadeia, conhecido como </a:t>
                </a:r>
                <a:r>
                  <a:rPr lang="pt-BR" b="1" i="1" dirty="0"/>
                  <a:t>backpropagation </a:t>
                </a:r>
                <a:r>
                  <a:rPr lang="pt-BR" dirty="0"/>
                  <a:t>ou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823" t="-1816" r="-823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seguir, veremos 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é omitida pois não afeta a otimização.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equação acima mostra que é necessário se calcular a derivada parcial apenas do </a:t>
                </a:r>
                <a:r>
                  <a:rPr lang="pt-BR" dirty="0" smtClean="0"/>
                  <a:t>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</a:t>
                </a:r>
                <a:r>
                  <a:rPr lang="pt-BR" dirty="0" smtClean="0"/>
                  <a:t>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2663" r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OBS.</a:t>
                </a:r>
                <a:r>
                  <a:rPr lang="pt-BR" sz="1400" dirty="0" smtClean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400" dirty="0" smtClean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493" t="-1653" r="-3941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Considerando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vetor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dirty="0" smtClean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28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/>
                  <a:t>Sensibilidade</a:t>
                </a:r>
                <a:r>
                  <a:rPr lang="pt-BR" sz="1200" dirty="0" smtClean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 smtClean="0"/>
                  <a:t>-</a:t>
                </a:r>
                <a:r>
                  <a:rPr lang="pt-BR" sz="1200" dirty="0" err="1" smtClean="0"/>
                  <a:t>ésimo</a:t>
                </a:r>
                <a:r>
                  <a:rPr lang="pt-BR" sz="1200" dirty="0" smtClean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 smtClean="0"/>
                  <a:t>-</a:t>
                </a:r>
                <a:r>
                  <a:rPr lang="pt-BR" sz="1200" dirty="0" err="1" smtClean="0"/>
                  <a:t>ésima</a:t>
                </a:r>
                <a:r>
                  <a:rPr lang="pt-BR" sz="1200" dirty="0" smtClean="0"/>
                  <a:t> camada.</a:t>
                </a:r>
                <a:endParaRPr lang="pt-BR" sz="12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(sinápticos/bias) são produtos de </a:t>
                </a:r>
                <a:r>
                  <a:rPr lang="pt-BR" b="1" i="1" dirty="0" smtClean="0"/>
                  <a:t>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do i-</a:t>
                </a:r>
                <a:r>
                  <a:rPr lang="pt-BR" b="1" i="1" dirty="0" err="1"/>
                  <a:t>ésimo</a:t>
                </a:r>
                <a:r>
                  <a:rPr lang="pt-BR" b="1" i="1" dirty="0"/>
                  <a:t> nó da rede (ou, no caso dos 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14594"/>
            <a:ext cx="754744" cy="38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fomos apresentados às redes neurais.</a:t>
            </a:r>
          </a:p>
          <a:p>
            <a:r>
              <a:rPr lang="pt-BR" dirty="0"/>
              <a:t>Vimos que elas são formadas por camadas de perceptrons que se conectam através dos pesos sinápticos.</a:t>
            </a:r>
          </a:p>
          <a:p>
            <a:r>
              <a:rPr lang="pt-BR" dirty="0"/>
              <a:t>Aprendemos que as funções de ativação </a:t>
            </a:r>
            <a:r>
              <a:rPr lang="pt-BR" dirty="0" smtClean="0"/>
              <a:t>logística e </a:t>
            </a:r>
            <a:r>
              <a:rPr lang="pt-BR" dirty="0"/>
              <a:t>tangente hiperbólica causam o problema do desaparecimento do gradiente, o qual pode ser solucionado usando-se a função retificadora.</a:t>
            </a:r>
          </a:p>
          <a:p>
            <a:r>
              <a:rPr lang="pt-BR" dirty="0"/>
              <a:t>Vimos algumas topologias diferentes de redes neurais.</a:t>
            </a:r>
          </a:p>
          <a:p>
            <a:r>
              <a:rPr lang="pt-BR" dirty="0"/>
              <a:t>E aprendemos que as redes neurais são aproximadoras universais de funções.</a:t>
            </a:r>
          </a:p>
          <a:p>
            <a:r>
              <a:rPr lang="pt-BR" dirty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Etapa chamada de </a:t>
                </a:r>
                <a:r>
                  <a:rPr lang="pt-BR" b="1" i="1" dirty="0" smtClean="0"/>
                  <a:t>direta</a:t>
                </a:r>
                <a:r>
                  <a:rPr lang="pt-BR" dirty="0" smtClean="0"/>
                  <a:t>, pois aplica-se as entradas à rede e calcula-se o erro de saída.</a:t>
                </a:r>
                <a:endParaRPr lang="pt-BR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Etapa chamada de </a:t>
                </a:r>
                <a:r>
                  <a:rPr lang="pt-BR" b="1" i="1" dirty="0" smtClean="0"/>
                  <a:t>reversa</a:t>
                </a:r>
                <a:r>
                  <a:rPr lang="pt-BR" dirty="0" smtClean="0"/>
                  <a:t>, pois calcula-se a contribuição de cada nó das camadas ocultas no erro de saída.</a:t>
                </a:r>
                <a:endParaRPr lang="pt-BR" dirty="0"/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de uma camada em um </a:t>
                </a:r>
                <a:r>
                  <a:rPr lang="pt-BR" dirty="0" smtClean="0"/>
                  <a:t>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  <a:blipFill rotWithShape="0">
                <a:blip r:embed="rId2"/>
                <a:stretch>
                  <a:fillRect l="-871" t="-2421" r="-708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matriz diagonal com as derivadas </a:t>
                </a:r>
                <a:r>
                  <a:rPr lang="pt-BR" dirty="0" smtClean="0"/>
                  <a:t>das funções </a:t>
                </a:r>
                <a:r>
                  <a:rPr lang="pt-BR" dirty="0"/>
                  <a:t>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/>
              <a:lstStyle/>
              <a:p>
                <a:r>
                  <a:rPr lang="pt-BR" dirty="0"/>
                  <a:t>Encontrem o vetor gradiente para todos os pesos do nó 1 (camada 1) da rede neural do próximo slide.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Podem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Considerem uma rede MLP com uma camada oculta com dois nós e uma camada de saída com um único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</a:t>
                </a:r>
                <a:r>
                  <a:rPr lang="pt-BR" dirty="0" smtClean="0"/>
                  <a:t>têm </a:t>
                </a:r>
                <a:r>
                  <a:rPr lang="pt-BR" dirty="0"/>
                  <a:t>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36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11054" y="2216611"/>
            <a:ext cx="5011373" cy="30291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81121" y="1843104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08703" y="2658847"/>
            <a:ext cx="193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de saída</a:t>
            </a:r>
          </a:p>
        </p:txBody>
      </p: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</a:t>
                </a:r>
                <a:r>
                  <a:rPr lang="pt-BR" dirty="0" smtClean="0"/>
                  <a:t>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</a:t>
                </a:r>
                <a:r>
                  <a:rPr lang="pt-BR" dirty="0" smtClean="0"/>
                  <a:t>saída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</a:t>
                </a:r>
                <a:r>
                  <a:rPr lang="pt-BR" dirty="0" smtClean="0"/>
                  <a:t>equação de recursão </a:t>
                </a:r>
                <a:r>
                  <a:rPr lang="pt-BR" dirty="0"/>
                  <a:t>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</a:t>
                </a:r>
                <a:r>
                  <a:rPr lang="pt-BR" dirty="0" smtClean="0"/>
                  <a:t>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aplicando a regra da cadeia diretamente,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 smtClean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 smtClean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  <a:p>
            <a:r>
              <a:rPr lang="pt-BR" b="1" dirty="0"/>
              <a:t>Projeto #2</a:t>
            </a:r>
          </a:p>
          <a:p>
            <a:pPr lvl="1"/>
            <a:r>
              <a:rPr lang="pt-BR" dirty="0"/>
              <a:t>Projeto </a:t>
            </a:r>
            <a:r>
              <a:rPr lang="pt-BR" dirty="0" smtClean="0"/>
              <a:t>já está no </a:t>
            </a:r>
            <a:r>
              <a:rPr lang="pt-BR" dirty="0" err="1" smtClean="0"/>
              <a:t>github</a:t>
            </a:r>
            <a:r>
              <a:rPr lang="pt-BR" dirty="0" smtClean="0"/>
              <a:t> e pode </a:t>
            </a:r>
            <a:r>
              <a:rPr lang="pt-BR" dirty="0"/>
              <a:t>ser feito em </a:t>
            </a:r>
            <a:r>
              <a:rPr lang="pt-BR" dirty="0" smtClean="0"/>
              <a:t>grupos </a:t>
            </a:r>
            <a:r>
              <a:rPr lang="pt-BR" dirty="0"/>
              <a:t>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 smtClean="0">
                <a:solidFill>
                  <a:srgbClr val="00B050"/>
                </a:solidFill>
              </a:rPr>
              <a:t>11</a:t>
            </a:r>
            <a:r>
              <a:rPr lang="pt-BR" b="1" dirty="0" smtClean="0">
                <a:solidFill>
                  <a:srgbClr val="00B050"/>
                </a:solidFill>
              </a:rPr>
              <a:t>/12/2022 </a:t>
            </a:r>
            <a:r>
              <a:rPr lang="pt-BR" b="1" dirty="0">
                <a:solidFill>
                  <a:srgbClr val="00B050"/>
                </a:solidFill>
              </a:rPr>
              <a:t>até </a:t>
            </a:r>
            <a:r>
              <a:rPr lang="pt-BR" b="1" dirty="0" smtClean="0">
                <a:solidFill>
                  <a:srgbClr val="00B050"/>
                </a:solidFill>
              </a:rPr>
              <a:t>às </a:t>
            </a:r>
            <a:r>
              <a:rPr lang="pt-BR" b="1" dirty="0">
                <a:solidFill>
                  <a:srgbClr val="00B050"/>
                </a:solidFill>
              </a:rPr>
              <a:t>23:59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Leiam </a:t>
            </a:r>
            <a:r>
              <a:rPr lang="pt-BR" dirty="0"/>
              <a:t>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</a:t>
                </a:r>
                <a:r>
                  <a:rPr lang="pt-BR" b="1" i="1" dirty="0"/>
                  <a:t>processo de otimização</a:t>
                </a:r>
                <a:r>
                  <a:rPr lang="pt-BR" dirty="0"/>
                  <a:t>, ou seja, de </a:t>
                </a:r>
                <a:r>
                  <a:rPr lang="pt-BR" b="1" i="1" dirty="0"/>
                  <a:t>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 como vimos anteriormente, o processo de otimização corresponde a um </a:t>
                </a:r>
                <a:r>
                  <a:rPr lang="pt-BR" b="1" i="1" dirty="0"/>
                  <a:t>problema de 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custo (ou de perda)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b="1" i="1" dirty="0"/>
                  <a:t>com respeito a um vetor de pesos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</a:t>
                </a:r>
                <a:r>
                  <a:rPr lang="pt-BR" b="1" i="1" dirty="0"/>
                  <a:t>conduzido de 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</a:t>
                </a:r>
                <a:r>
                  <a:rPr lang="pt-BR" dirty="0" smtClean="0"/>
                  <a:t>(i.e., um </a:t>
                </a:r>
                <a:r>
                  <a:rPr lang="pt-BR" dirty="0"/>
                  <a:t>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métodos de otimização </a:t>
                </a:r>
                <a:r>
                  <a:rPr lang="pt-BR" dirty="0"/>
                  <a:t>aplicáveis, mas, sem dúvida, </a:t>
                </a:r>
                <a:r>
                  <a:rPr lang="pt-BR" b="1" i="1" dirty="0"/>
                  <a:t>os mais utilizados são aqueles 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1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9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19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19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9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de maior crescimento da função</a:t>
                </a:r>
                <a:r>
                  <a:rPr lang="pt-BR" dirty="0"/>
                  <a:t> e portanto, </a:t>
                </a:r>
                <a:r>
                  <a:rPr lang="pt-BR" b="1" i="1" dirty="0"/>
                  <a:t>caminhar em sentido contrário </a:t>
                </a:r>
                <a:r>
                  <a:rPr lang="pt-BR" dirty="0"/>
                  <a:t>a ele é uma forma adequada de se </a:t>
                </a:r>
                <a:r>
                  <a:rPr lang="pt-BR" b="1" i="1" dirty="0"/>
                  <a:t>buscar iterativamente a minimização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  <a:blipFill rotWithShape="0">
                <a:blip r:embed="rId2"/>
                <a:stretch>
                  <a:fillRect l="-923" t="-2632" r="-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Já 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10 pesos para otimizar, a matriz Hessiana teria 10x10 elementos. Portanto, essa abordagem direta não é eficiente se o número de pesos for muito grande.</a:t>
                </a:r>
                <a:endParaRPr lang="pt-BR" dirty="0"/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 smtClean="0"/>
                  <a:t>quasi</a:t>
                </a:r>
                <a:r>
                  <a:rPr lang="pt-BR" b="1" i="1" dirty="0" smtClean="0"/>
                  <a:t>-Newton</a:t>
                </a:r>
                <a:r>
                  <a:rPr lang="pt-BR" dirty="0" smtClean="0"/>
                  <a:t> </a:t>
                </a:r>
                <a:r>
                  <a:rPr lang="pt-BR" dirty="0"/>
                  <a:t>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  <a:blipFill rotWithShape="0">
                <a:blip r:embed="rId3"/>
                <a:stretch>
                  <a:fillRect l="-707" t="-2785" r="-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ressaltarmos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</a:t>
            </a:r>
            <a:r>
              <a:rPr lang="pt-BR" b="1" i="1" dirty="0"/>
              <a:t>solução ótima em </a:t>
            </a:r>
            <a:r>
              <a:rPr lang="pt-BR" b="1" i="1" dirty="0" smtClean="0"/>
              <a:t>relação apenas </a:t>
            </a:r>
            <a:r>
              <a:rPr lang="pt-BR" b="1" i="1" dirty="0"/>
              <a:t>a seus vizinhos</a:t>
            </a:r>
            <a:r>
              <a:rPr lang="pt-BR" dirty="0"/>
              <a:t>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/>
              <a:t>), mas também em relação a todo o domínio </a:t>
            </a:r>
            <a:r>
              <a:rPr lang="pt-BR" dirty="0" smtClean="0"/>
              <a:t>da função de custo. </a:t>
            </a:r>
            <a:r>
              <a:rPr lang="pt-BR" dirty="0"/>
              <a:t>Este é um </a:t>
            </a:r>
            <a:r>
              <a:rPr lang="pt-BR" b="1" i="1" dirty="0"/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Por serem formadas pela combinação de vários nós com funções de ativação não-lineares,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dirty="0"/>
              <a:t>, </a:t>
            </a:r>
            <a:r>
              <a:rPr lang="pt-BR" b="1" i="1" dirty="0"/>
              <a:t>podendo ter vários mínimos locais</a:t>
            </a:r>
            <a:r>
              <a:rPr lang="pt-BR" dirty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8266107" y="1706356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220138"/>
            <a:ext cx="360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/>
              <a:t>IMPORTANTE</a:t>
            </a:r>
            <a:r>
              <a:rPr lang="pt-BR" sz="1600" dirty="0" smtClean="0"/>
              <a:t>: Para </a:t>
            </a:r>
            <a:r>
              <a:rPr lang="pt-BR" sz="1600" dirty="0"/>
              <a:t>muitos problemas envolvendo redes neurais, quase todos os mínimos locais têm um valor muito semelhante ao do mínimo global e, portanto, encontrar um mínimo local já é 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 smtClean="0"/>
              <a:t>Outra irregularidade que podemos encontrar são os chamados </a:t>
            </a:r>
            <a:r>
              <a:rPr lang="pt-BR" b="1" i="1" dirty="0" smtClean="0"/>
              <a:t>pontos de sela</a:t>
            </a:r>
            <a:r>
              <a:rPr lang="pt-BR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 ponto que é um mínimo ao longo de um eixo, mas um máximo ao longo de outro.</a:t>
            </a:r>
            <a:r>
              <a:rPr lang="pt-BR" dirty="0" smtClean="0">
                <a:cs typeface="Calibri"/>
              </a:rPr>
              <a:t>​</a:t>
            </a:r>
            <a:endParaRPr lang="pt-BR" dirty="0" smtClean="0"/>
          </a:p>
          <a:p>
            <a:r>
              <a:rPr lang="pt-BR" dirty="0" smtClean="0"/>
              <a:t>O algoritmo de minimização da função de custo pode passar um longo período de tempo sendo atraído por eles, o que prejudica seu desempenho.</a:t>
            </a:r>
          </a:p>
          <a:p>
            <a:r>
              <a:rPr lang="pt-BR" dirty="0" smtClean="0"/>
              <a:t>Para escapar destes pontos, usa-se métodos de </a:t>
            </a:r>
            <a:r>
              <a:rPr lang="pt-BR" b="1" i="1" dirty="0" smtClean="0"/>
              <a:t>segunda ordem</a:t>
            </a:r>
            <a:r>
              <a:rPr lang="pt-BR" dirty="0" smtClean="0"/>
              <a:t> 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/>
              <a:t>platôs</a:t>
            </a:r>
            <a:r>
              <a:rPr lang="pt-BR" dirty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 inclinação nesta região é próxima de zero </a:t>
            </a:r>
            <a:r>
              <a:rPr lang="pt-BR" dirty="0" smtClean="0"/>
              <a:t>(consequentemente o gradiente é próximo </a:t>
            </a:r>
            <a:r>
              <a:rPr lang="pt-BR" dirty="0"/>
              <a:t>de zero) o algoritmo pode levar muito tempo para atravesá-la.</a:t>
            </a:r>
          </a:p>
          <a:p>
            <a:r>
              <a:rPr lang="pt-BR" dirty="0"/>
              <a:t>Para se escapar destas regiões, usa-se 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Adam, etc.</a:t>
            </a:r>
          </a:p>
          <a:p>
            <a:r>
              <a:rPr lang="pt-BR" dirty="0"/>
              <a:t>Portanto, como garantir que o mínimo encontrado é bom o suficiente?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Treina-se o 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global ou de um bom mínimo local.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55443" y="2080728"/>
            <a:ext cx="4626688" cy="7577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209689" y="1512886"/>
            <a:ext cx="3982311" cy="2398128"/>
          </a:xfrm>
          <a:prstGeom prst="rect">
            <a:avLst/>
          </a:prstGeom>
        </p:spPr>
      </p:pic>
      <p:pic>
        <p:nvPicPr>
          <p:cNvPr id="1026" name="Picture 2" descr="challenges-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8209689" y="4092666"/>
            <a:ext cx="3887755" cy="26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18847</TotalTime>
  <Words>2204</Words>
  <Application>Microsoft Office PowerPoint</Application>
  <PresentationFormat>Widescreen</PresentationFormat>
  <Paragraphs>373</Paragraphs>
  <Slides>36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Apresentação do PowerPoint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Tarefa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1385</cp:revision>
  <dcterms:created xsi:type="dcterms:W3CDTF">2020-04-06T23:46:10Z</dcterms:created>
  <dcterms:modified xsi:type="dcterms:W3CDTF">2022-11-04T17:50:04Z</dcterms:modified>
</cp:coreProperties>
</file>