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9431-73EE-4558-8BA6-40AB916516D5}" type="datetimeFigureOut">
              <a:rPr lang="pt-BR" smtClean="0"/>
              <a:t>05/08/2022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3FE0-2C27-4F4F-BF95-BDD05D0D1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0733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9431-73EE-4558-8BA6-40AB916516D5}" type="datetimeFigureOut">
              <a:rPr lang="pt-BR" smtClean="0"/>
              <a:t>05/08/2022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3FE0-2C27-4F4F-BF95-BDD05D0D1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3284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9431-73EE-4558-8BA6-40AB916516D5}" type="datetimeFigureOut">
              <a:rPr lang="pt-BR" smtClean="0"/>
              <a:t>05/08/2022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3FE0-2C27-4F4F-BF95-BDD05D0D1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5450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9431-73EE-4558-8BA6-40AB916516D5}" type="datetimeFigureOut">
              <a:rPr lang="pt-BR" smtClean="0"/>
              <a:t>05/08/2022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3FE0-2C27-4F4F-BF95-BDD05D0D1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5045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9431-73EE-4558-8BA6-40AB916516D5}" type="datetimeFigureOut">
              <a:rPr lang="pt-BR" smtClean="0"/>
              <a:t>05/08/2022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3FE0-2C27-4F4F-BF95-BDD05D0D1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1034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9431-73EE-4558-8BA6-40AB916516D5}" type="datetimeFigureOut">
              <a:rPr lang="pt-BR" smtClean="0"/>
              <a:t>05/08/2022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3FE0-2C27-4F4F-BF95-BDD05D0D1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597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9431-73EE-4558-8BA6-40AB916516D5}" type="datetimeFigureOut">
              <a:rPr lang="pt-BR" smtClean="0"/>
              <a:t>05/08/2022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3FE0-2C27-4F4F-BF95-BDD05D0D1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494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9431-73EE-4558-8BA6-40AB916516D5}" type="datetimeFigureOut">
              <a:rPr lang="pt-BR" smtClean="0"/>
              <a:t>05/08/2022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3FE0-2C27-4F4F-BF95-BDD05D0D1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4625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9431-73EE-4558-8BA6-40AB916516D5}" type="datetimeFigureOut">
              <a:rPr lang="pt-BR" smtClean="0"/>
              <a:t>05/08/2022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3FE0-2C27-4F4F-BF95-BDD05D0D1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2593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9431-73EE-4558-8BA6-40AB916516D5}" type="datetimeFigureOut">
              <a:rPr lang="pt-BR" smtClean="0"/>
              <a:t>05/08/2022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3FE0-2C27-4F4F-BF95-BDD05D0D1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2701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9431-73EE-4558-8BA6-40AB916516D5}" type="datetimeFigureOut">
              <a:rPr lang="pt-BR" smtClean="0"/>
              <a:t>05/08/2022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3FE0-2C27-4F4F-BF95-BDD05D0D1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572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29431-73EE-4558-8BA6-40AB916516D5}" type="datetimeFigureOut">
              <a:rPr lang="pt-BR" smtClean="0"/>
              <a:t>05/08/2022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03FE0-2C27-4F4F-BF95-BDD05D0D1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775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Laboratório #1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Exercício #2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5017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 smtClean="0"/>
                  <a:t>Encontrando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185052" y="2092927"/>
            <a:ext cx="5053968" cy="3441270"/>
            <a:chOff x="838200" y="1690688"/>
            <a:chExt cx="5053968" cy="344127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1690688"/>
              <a:ext cx="5053968" cy="3441270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/>
          </p:nvCxnSpPr>
          <p:spPr>
            <a:xfrm flipH="1" flipV="1">
              <a:off x="1421677" y="2499579"/>
              <a:ext cx="3254826" cy="2123029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106486" y="1558836"/>
                <a:ext cx="12243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6486" y="1558836"/>
                <a:ext cx="122437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urved Connector 10"/>
          <p:cNvCxnSpPr>
            <a:endCxn id="8" idx="2"/>
          </p:cNvCxnSpPr>
          <p:nvPr/>
        </p:nvCxnSpPr>
        <p:spPr>
          <a:xfrm rot="5400000" flipH="1" flipV="1">
            <a:off x="1408194" y="2122347"/>
            <a:ext cx="1504657" cy="111630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5343529" y="2058091"/>
                <a:ext cx="6848472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Este é um problema com </a:t>
                </a:r>
                <a:r>
                  <a:rPr lang="pt-BR" b="1" dirty="0" smtClean="0"/>
                  <a:t>múltiplas classes</a:t>
                </a:r>
                <a:r>
                  <a:rPr lang="pt-BR" dirty="0" smtClean="0"/>
                  <a:t>, 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Como temos três classes, não faz sentido falarmos em classes positiva e negativa, apenas em seus números.</a:t>
                </a:r>
                <a:endParaRPr lang="pt-B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Encontramos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 primeiro, pois ela separa a classe 0 perfeitamente das outras duas (1 e 2).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A </a:t>
                </a:r>
                <a:r>
                  <a:rPr lang="pt-BR" b="1" i="1" dirty="0" smtClean="0"/>
                  <a:t>função discriminante </a:t>
                </a:r>
                <a:r>
                  <a:rPr lang="pt-BR" dirty="0" smtClean="0"/>
                  <a:t>que representa esta reta é definida como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Temos 3 incógnitas e 3 equações: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=0,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=3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=−3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pt-BR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 smtClean="0"/>
                  <a:t>/2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Resolvendo o sistema, encontramos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 smtClean="0"/>
                  <a:t>, então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3−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529" y="2058091"/>
                <a:ext cx="6848472" cy="3970318"/>
              </a:xfrm>
              <a:prstGeom prst="rect">
                <a:avLst/>
              </a:prstGeom>
              <a:blipFill rotWithShape="0">
                <a:blip r:embed="rId5"/>
                <a:stretch>
                  <a:fillRect l="-623" t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270189" y="4620679"/>
                <a:ext cx="12243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189" y="4620679"/>
                <a:ext cx="1224374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712036" y="3079119"/>
                <a:ext cx="12243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036" y="3079119"/>
                <a:ext cx="1224374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0833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 smtClean="0"/>
                  <a:t>Encontrando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172673" y="1907116"/>
            <a:ext cx="5053968" cy="3441270"/>
            <a:chOff x="163964" y="1690688"/>
            <a:chExt cx="5053968" cy="344127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964" y="1690688"/>
              <a:ext cx="5053968" cy="3441270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/>
          </p:nvCxnSpPr>
          <p:spPr>
            <a:xfrm flipH="1">
              <a:off x="783771" y="1845958"/>
              <a:ext cx="4214949" cy="2751908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43529" y="2058091"/>
                <a:ext cx="6848472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Na sequência, encontramos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, que irá discriminar entre as classes 1 e 2, concluindo a classificação.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A </a:t>
                </a:r>
                <a:r>
                  <a:rPr lang="pt-BR" b="1" i="1" dirty="0" smtClean="0"/>
                  <a:t>função discriminante </a:t>
                </a:r>
                <a:r>
                  <a:rPr lang="pt-BR" dirty="0" smtClean="0"/>
                  <a:t>que representa esta reta é definida como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Temos 3 incógnitas e 3 equações: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=0,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pt-BR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Resolvendo o sistema, encontramos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 smtClean="0"/>
                  <a:t>, então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529" y="2058091"/>
                <a:ext cx="6848472" cy="3139321"/>
              </a:xfrm>
              <a:prstGeom prst="rect">
                <a:avLst/>
              </a:prstGeom>
              <a:blipFill rotWithShape="0">
                <a:blip r:embed="rId4"/>
                <a:stretch>
                  <a:fillRect l="-623" t="-11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106486" y="1558836"/>
                <a:ext cx="12243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6486" y="1558836"/>
                <a:ext cx="1224374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urved Connector 8"/>
          <p:cNvCxnSpPr>
            <a:endCxn id="8" idx="2"/>
          </p:cNvCxnSpPr>
          <p:nvPr/>
        </p:nvCxnSpPr>
        <p:spPr>
          <a:xfrm rot="16200000" flipV="1">
            <a:off x="2375673" y="2271169"/>
            <a:ext cx="1241753" cy="55575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781705" y="4324444"/>
                <a:ext cx="12296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705" y="4324444"/>
                <a:ext cx="1229696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882112" y="2800589"/>
                <a:ext cx="12296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112" y="2800589"/>
                <a:ext cx="1229696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327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Trecho da função </a:t>
            </a:r>
            <a:r>
              <a:rPr lang="pt-BR" i="1" dirty="0" err="1" smtClean="0"/>
              <a:t>predict</a:t>
            </a:r>
            <a:endParaRPr lang="pt-BR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92543" cy="475805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pt-BR" dirty="0" smtClean="0"/>
                  <a:t># Usamos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 primeiro, pois ela separa exatamente uma classe das demais.</a:t>
                </a:r>
              </a:p>
              <a:p>
                <a:pPr marL="0" indent="0">
                  <a:buNone/>
                </a:pPr>
                <a:r>
                  <a:rPr lang="pt-BR" dirty="0" err="1" smtClean="0"/>
                  <a:t>if</a:t>
                </a:r>
                <a:r>
                  <a:rPr lang="pt-BR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 &gt;= 0</a:t>
                </a:r>
                <a:r>
                  <a:rPr lang="pt-BR" dirty="0" smtClean="0"/>
                  <a:t>):</a:t>
                </a:r>
                <a:endParaRPr lang="pt-BR" dirty="0" smtClean="0"/>
              </a:p>
              <a:p>
                <a:pPr marL="0" indent="0">
                  <a:buNone/>
                </a:pPr>
                <a:r>
                  <a:rPr lang="pt-BR" dirty="0"/>
                  <a:t>	</a:t>
                </a:r>
                <a:r>
                  <a:rPr lang="pt-BR" dirty="0" smtClean="0"/>
                  <a:t>y_pred[i] = 0</a:t>
                </a:r>
              </a:p>
              <a:p>
                <a:pPr marL="0" indent="0">
                  <a:buNone/>
                </a:pPr>
                <a:r>
                  <a:rPr lang="pt-BR" dirty="0" smtClean="0"/>
                  <a:t># Caso quando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&lt;</a:t>
                </a:r>
                <a:r>
                  <a:rPr lang="pt-BR" dirty="0" smtClean="0"/>
                  <a:t> 0</a:t>
                </a:r>
              </a:p>
              <a:p>
                <a:pPr marL="0" indent="0">
                  <a:buNone/>
                </a:pPr>
                <a:r>
                  <a:rPr lang="pt-BR" dirty="0" smtClean="0"/>
                  <a:t>else: </a:t>
                </a:r>
              </a:p>
              <a:p>
                <a:pPr marL="0" indent="0">
                  <a:buNone/>
                </a:pPr>
                <a:r>
                  <a:rPr lang="pt-BR" dirty="0" smtClean="0"/>
                  <a:t>	if(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&lt;</a:t>
                </a:r>
                <a:r>
                  <a:rPr lang="pt-BR" dirty="0" smtClean="0"/>
                  <a:t> 0):</a:t>
                </a:r>
              </a:p>
              <a:p>
                <a:pPr marL="0" indent="0">
                  <a:buNone/>
                </a:pPr>
                <a:r>
                  <a:rPr lang="pt-BR" dirty="0"/>
                  <a:t>	</a:t>
                </a:r>
                <a:r>
                  <a:rPr lang="pt-BR" dirty="0" smtClean="0"/>
                  <a:t>	y_pred[i] = 1</a:t>
                </a:r>
              </a:p>
              <a:p>
                <a:pPr marL="0" indent="0">
                  <a:buNone/>
                </a:pPr>
                <a:r>
                  <a:rPr lang="pt-BR" dirty="0" smtClean="0"/>
                  <a:t>	# caso quando #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 &gt;= 0</a:t>
                </a:r>
              </a:p>
              <a:p>
                <a:pPr marL="0" indent="0">
                  <a:buNone/>
                </a:pPr>
                <a:r>
                  <a:rPr lang="pt-BR" dirty="0"/>
                  <a:t>	</a:t>
                </a:r>
                <a:r>
                  <a:rPr lang="pt-BR" dirty="0" smtClean="0"/>
                  <a:t>else: </a:t>
                </a:r>
              </a:p>
              <a:p>
                <a:pPr marL="0" indent="0">
                  <a:buNone/>
                </a:pPr>
                <a:r>
                  <a:rPr lang="pt-BR" dirty="0" smtClean="0"/>
                  <a:t>		y_pred[i] = 2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92543" cy="4758055"/>
              </a:xfrm>
              <a:blipFill rotWithShape="0">
                <a:blip r:embed="rId2"/>
                <a:stretch>
                  <a:fillRect l="-934" t="-2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4005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 do curso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tângulo 3"/>
              <p:cNvSpPr/>
              <p:nvPr/>
            </p:nvSpPr>
            <p:spPr>
              <a:xfrm>
                <a:off x="7567749" y="2200433"/>
                <a:ext cx="3786051" cy="25853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dirty="0"/>
                  <a:t>if(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&gt;= 0):</a:t>
                </a:r>
              </a:p>
              <a:p>
                <a:r>
                  <a:rPr lang="pt-BR" dirty="0"/>
                  <a:t>	</a:t>
                </a:r>
                <a:r>
                  <a:rPr lang="pt-BR" dirty="0"/>
                  <a:t>y_pred[i] = 0</a:t>
                </a:r>
              </a:p>
              <a:p>
                <a:r>
                  <a:rPr lang="pt-BR" dirty="0"/>
                  <a:t># Caso quando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</a:t>
                </a:r>
                <a:r>
                  <a:rPr lang="pt-BR" dirty="0"/>
                  <a:t>&lt;</a:t>
                </a:r>
                <a:r>
                  <a:rPr lang="pt-BR" dirty="0"/>
                  <a:t> 0</a:t>
                </a:r>
              </a:p>
              <a:p>
                <a:r>
                  <a:rPr lang="pt-BR" dirty="0"/>
                  <a:t>else: </a:t>
                </a:r>
              </a:p>
              <a:p>
                <a:r>
                  <a:rPr lang="pt-BR" dirty="0"/>
                  <a:t>	if(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</a:t>
                </a:r>
                <a:r>
                  <a:rPr lang="pt-BR" dirty="0"/>
                  <a:t>&lt;</a:t>
                </a:r>
                <a:r>
                  <a:rPr lang="pt-BR" dirty="0"/>
                  <a:t> 0):</a:t>
                </a:r>
              </a:p>
              <a:p>
                <a:r>
                  <a:rPr lang="pt-BR" dirty="0"/>
                  <a:t>	</a:t>
                </a:r>
                <a:r>
                  <a:rPr lang="pt-BR" dirty="0"/>
                  <a:t>	y_pred[i] = 1</a:t>
                </a:r>
              </a:p>
              <a:p>
                <a:r>
                  <a:rPr lang="pt-BR" dirty="0"/>
                  <a:t>	# caso quando #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&gt;= 0</a:t>
                </a:r>
              </a:p>
              <a:p>
                <a:r>
                  <a:rPr lang="pt-BR" dirty="0"/>
                  <a:t>	</a:t>
                </a:r>
                <a:r>
                  <a:rPr lang="pt-BR" dirty="0"/>
                  <a:t>else: </a:t>
                </a:r>
              </a:p>
              <a:p>
                <a:r>
                  <a:rPr lang="pt-BR" dirty="0"/>
                  <a:t>		y_pred[i] = 2</a:t>
                </a:r>
              </a:p>
            </p:txBody>
          </p:sp>
        </mc:Choice>
        <mc:Fallback>
          <p:sp>
            <p:nvSpPr>
              <p:cNvPr id="4" name="Retâ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7749" y="2200433"/>
                <a:ext cx="3786051" cy="2585323"/>
              </a:xfrm>
              <a:prstGeom prst="rect">
                <a:avLst/>
              </a:prstGeom>
              <a:blipFill rotWithShape="0">
                <a:blip r:embed="rId2"/>
                <a:stretch>
                  <a:fillRect l="-1286" t="-1415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upo 10"/>
          <p:cNvGrpSpPr/>
          <p:nvPr/>
        </p:nvGrpSpPr>
        <p:grpSpPr>
          <a:xfrm>
            <a:off x="838200" y="2600628"/>
            <a:ext cx="4481868" cy="1262743"/>
            <a:chOff x="5859397" y="2884713"/>
            <a:chExt cx="4481868" cy="1262743"/>
          </a:xfrm>
        </p:grpSpPr>
        <p:sp>
          <p:nvSpPr>
            <p:cNvPr id="5" name="Retângulo 4"/>
            <p:cNvSpPr/>
            <p:nvPr/>
          </p:nvSpPr>
          <p:spPr>
            <a:xfrm>
              <a:off x="6783977" y="2884713"/>
              <a:ext cx="2011680" cy="126274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Modelo de ML</a:t>
              </a:r>
            </a:p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(Classificador)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Seta para a direita 5"/>
            <p:cNvSpPr/>
            <p:nvPr/>
          </p:nvSpPr>
          <p:spPr>
            <a:xfrm>
              <a:off x="6383383" y="3315787"/>
              <a:ext cx="400594" cy="400594"/>
            </a:xfrm>
            <a:prstGeom prst="rightArrow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eta para a direita 6"/>
            <p:cNvSpPr/>
            <p:nvPr/>
          </p:nvSpPr>
          <p:spPr>
            <a:xfrm>
              <a:off x="8795657" y="3315787"/>
              <a:ext cx="400594" cy="400594"/>
            </a:xfrm>
            <a:prstGeom prst="rightArrow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tângulo 7"/>
                <p:cNvSpPr/>
                <p:nvPr/>
              </p:nvSpPr>
              <p:spPr>
                <a:xfrm>
                  <a:off x="5859397" y="3254474"/>
                  <a:ext cx="47320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8" name="Retângulo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9397" y="3254474"/>
                  <a:ext cx="473206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Retângulo 8"/>
                <p:cNvSpPr/>
                <p:nvPr/>
              </p:nvSpPr>
              <p:spPr>
                <a:xfrm>
                  <a:off x="9229614" y="3254474"/>
                  <a:ext cx="1111651" cy="561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𝑝𝑟𝑒𝑑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9" name="Retângulo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9614" y="3254474"/>
                  <a:ext cx="1111651" cy="5618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/>
              <p:cNvSpPr txBox="1"/>
              <p:nvPr/>
            </p:nvSpPr>
            <p:spPr>
              <a:xfrm>
                <a:off x="838200" y="5295501"/>
                <a:ext cx="1087482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800" dirty="0" smtClean="0"/>
                  <a:t>Treinar modelos de ML que aprendam, sem serem explicitamente programados, a classificar as entradas, </a:t>
                </a:r>
                <a14:m>
                  <m:oMath xmlns:m="http://schemas.openxmlformats.org/officeDocument/2006/math">
                    <m:r>
                      <a:rPr lang="pt-BR" sz="28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sz="2800" dirty="0" smtClean="0"/>
                  <a:t>. </a:t>
                </a:r>
                <a:endParaRPr lang="en-US" sz="2800" dirty="0"/>
              </a:p>
            </p:txBody>
          </p:sp>
        </mc:Choice>
        <mc:Fallback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295501"/>
                <a:ext cx="10874829" cy="954107"/>
              </a:xfrm>
              <a:prstGeom prst="rect">
                <a:avLst/>
              </a:prstGeom>
              <a:blipFill rotWithShape="0">
                <a:blip r:embed="rId5"/>
                <a:stretch>
                  <a:fillRect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tângulo 11"/>
              <p:cNvSpPr/>
              <p:nvPr/>
            </p:nvSpPr>
            <p:spPr>
              <a:xfrm>
                <a:off x="6096000" y="2971538"/>
                <a:ext cx="62869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971538"/>
                <a:ext cx="628698" cy="64633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5127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86</Words>
  <Application>Microsoft Office PowerPoint</Application>
  <PresentationFormat>Widescreen</PresentationFormat>
  <Paragraphs>57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Wingdings</vt:lpstr>
      <vt:lpstr>Office Theme</vt:lpstr>
      <vt:lpstr>Laboratório #1</vt:lpstr>
      <vt:lpstr>Encontrando g_1 (x)</vt:lpstr>
      <vt:lpstr>Encontrando g_2 (x)</vt:lpstr>
      <vt:lpstr>Trecho da função predict</vt:lpstr>
      <vt:lpstr>Objetivo do curso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Laboratório #1</dc:title>
  <dc:creator>Felipe Augusto Pereira de Figueiredo</dc:creator>
  <cp:lastModifiedBy>Felipe Augusto Pereira de Figueiredo</cp:lastModifiedBy>
  <cp:revision>26</cp:revision>
  <dcterms:created xsi:type="dcterms:W3CDTF">2022-02-14T13:01:49Z</dcterms:created>
  <dcterms:modified xsi:type="dcterms:W3CDTF">2022-08-05T18:39:42Z</dcterms:modified>
</cp:coreProperties>
</file>