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0" r:id="rId2"/>
    <p:sldId id="292" r:id="rId3"/>
    <p:sldId id="336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47" r:id="rId15"/>
    <p:sldId id="380" r:id="rId16"/>
    <p:sldId id="381" r:id="rId17"/>
    <p:sldId id="382" r:id="rId18"/>
    <p:sldId id="301" r:id="rId19"/>
    <p:sldId id="269" r:id="rId20"/>
    <p:sldId id="303" r:id="rId21"/>
    <p:sldId id="271" r:id="rId22"/>
    <p:sldId id="365" r:id="rId23"/>
    <p:sldId id="383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75489" autoAdjust="0"/>
  </p:normalViewPr>
  <p:slideViewPr>
    <p:cSldViewPr snapToGrid="0">
      <p:cViewPr varScale="1">
        <p:scale>
          <a:sx n="88" d="100"/>
          <a:sy n="88" d="100"/>
        </p:scale>
        <p:origin x="14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terative_method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Neighbourhood_(mathematics)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neural_networks_supervised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Projeto #2:</a:t>
            </a:r>
            <a:r>
              <a:rPr lang="pt-BR" sz="1200" dirty="0"/>
              <a:t> https://mybinder.org/v2/gh/zz4fap/t320_aprendizado_de_maquina/main?filepath=projeto%2Fprojeto_2_T320_1S2022.ipynb</a:t>
            </a:r>
          </a:p>
          <a:p>
            <a:endParaRPr lang="pt-BR" sz="1200" dirty="0"/>
          </a:p>
          <a:p>
            <a:r>
              <a:rPr lang="pt-BR" sz="1200" b="1" dirty="0"/>
              <a:t>Projeto #2:</a:t>
            </a:r>
            <a:r>
              <a:rPr lang="pt-BR" sz="1200" dirty="0"/>
              <a:t> https://colab.research.google.com/github/zz4fap/t320_aprendizado_de_maquina/blob/main/projeto/projeto_2_T320_1S2022.ipynb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pt-BR" dirty="0"/>
              <a:t>Referências</a:t>
            </a:r>
          </a:p>
          <a:p>
            <a:endParaRPr lang="en-US" dirty="0"/>
          </a:p>
          <a:p>
            <a:r>
              <a:rPr lang="en-US" dirty="0"/>
              <a:t>[1] https://neptune.ai/blog/keras-loss-functions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673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Embora o</a:t>
            </a:r>
            <a:r>
              <a:rPr lang="pt-BR" baseline="0" dirty="0"/>
              <a:t> gradiente descendente </a:t>
            </a:r>
            <a:r>
              <a:rPr lang="pt-BR" dirty="0"/>
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923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1/(1−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𝜑)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=0.9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</a:t>
                </a: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406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 </a:t>
            </a:r>
            <a:r>
              <a:rPr lang="pt-BR" dirty="0" err="1" smtClean="0"/>
              <a:t>AdaGrad</a:t>
            </a:r>
            <a:r>
              <a:rPr lang="pt-BR" dirty="0" smtClean="0"/>
              <a:t> é adequado para funções objetivo onde a curvatura do espaço de busca (superfície de erro) é diferente em diferentes dimensões, permitindo uma otimização mais efetiva dada a customização do tamanho do passo em cada dimensão.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</a:t>
            </a:r>
            <a:r>
              <a:rPr lang="pt-BR" dirty="0"/>
              <a:t>mais informações</a:t>
            </a:r>
            <a:r>
              <a:rPr lang="pt-BR" baseline="0" dirty="0"/>
              <a:t> sobre esses </a:t>
            </a:r>
            <a:r>
              <a:rPr lang="pt-BR" b="1" dirty="0"/>
              <a:t>Modelos com Passo de Aprendizagem Adaptativo</a:t>
            </a:r>
            <a:r>
              <a:rPr lang="pt-BR" b="0" baseline="0" dirty="0"/>
              <a:t> 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[1] </a:t>
            </a:r>
            <a:r>
              <a:rPr lang="pt-BR" dirty="0"/>
              <a:t>GOODFELLOW, I., BENGIO, Y., COURVILLE, A., Deep Learning, MIT Press, 2016. HAYKIN, S. Neural Networks and Learning Machines, 3rd edition, Prentice-Hall, 2008</a:t>
            </a:r>
            <a:r>
              <a:rPr lang="pt-BR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[2] https://towardsdatascience.com/adaptive-learning-rate-adagrad-and-rmsprop-46a7d547d244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233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local search algorithm starts from a candidate solution and then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iteratively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moves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Neighbourhood (mathematics)"/>
              </a:rPr>
              <a:t>neighbor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solution; a neighborhood being the set of all potential solutions that differ from the current solution by the minimal possible extent.</a:t>
            </a: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search is distinguished from local search by its focus on finding the minimum or maximum over the given set, as opposed to finding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minima or maxima. Finding an arbitrary local minimum is relatively straightforward by using classical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optimization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methods. Finding the global minimum of a function is far more difficult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ponto inicial pode determinar se o algoritmo converge, sendo alguns pontos iniciais tão instáveis que o algoritmo encontra dificuldades numéricas e falha completamente.</a:t>
            </a:r>
          </a:p>
          <a:p>
            <a:endParaRPr lang="pt-BR" dirty="0"/>
          </a:p>
          <a:p>
            <a:r>
              <a:rPr lang="pt-BR" dirty="0"/>
              <a:t>Se dois</a:t>
            </a:r>
            <a:r>
              <a:rPr lang="pt-BR" baseline="0" dirty="0"/>
              <a:t> nós </a:t>
            </a:r>
            <a:r>
              <a:rPr lang="pt-BR" dirty="0"/>
              <a:t>ocultos com a mesma função de ativação estiverem conectados às mesmas entradas, esses</a:t>
            </a:r>
            <a:r>
              <a:rPr lang="pt-BR" baseline="0" dirty="0"/>
              <a:t> nós </a:t>
            </a:r>
            <a:r>
              <a:rPr lang="pt-BR" dirty="0"/>
              <a:t>deverão ter pesos iniciais diferentes. Se eles tiverem os mesmos pesos iniciais, um algoritmo de aprendizado determinístico aplicado a um custo e modelo determinísticos atualizará constantemente essas duas unidades da mesma maneira.</a:t>
            </a:r>
            <a:r>
              <a:rPr lang="pt-BR" baseline="0" dirty="0"/>
              <a:t> </a:t>
            </a:r>
            <a:r>
              <a:rPr lang="pt-BR" dirty="0"/>
              <a:t>Mesmo que o modelo ou o algoritmo de treinamento seja capaz de usar processos estocásticos para calcular atualizações diferentes para nós diferentes, geralmente é melhor inicializar cada nó para calcular uma função diferente de todas os outros</a:t>
            </a:r>
            <a:r>
              <a:rPr lang="pt-BR" baseline="0" dirty="0"/>
              <a:t> nós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https://www.deeplearning.ai/ai-notes/initialization/</a:t>
            </a:r>
          </a:p>
          <a:p>
            <a:r>
              <a:rPr lang="pt-BR" dirty="0"/>
              <a:t>[2] ftp://ftp.dca.fee.unicamp.br/pub/docs/gudwin/publications/sbrn98.pdf</a:t>
            </a:r>
          </a:p>
          <a:p>
            <a:r>
              <a:rPr lang="pt-BR" dirty="0"/>
              <a:t>[3] https://colab.research.google.com/github/d2l-ai/d2l-en-colab/blob/master/chapter_multilayer-perceptrons/numerical-stability-and-init.ipynb#scrollTo=6tqUWTNKFdsO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880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</a:t>
            </a:r>
            <a:r>
              <a:rPr lang="pt-BR" baseline="0" dirty="0"/>
              <a:t> https://www.quora.com/Why-dont-we-initialize-the-weights-of-a-neural-network-to-zero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406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empírico</a:t>
            </a:r>
            <a:r>
              <a:rPr lang="pt-BR" dirty="0"/>
              <a:t>: baseado na experiência e na observação, metódicas ou não.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a inicialização dos pesos </a:t>
            </a:r>
            <a:r>
              <a:rPr lang="pt-BR" b="0" baseline="0" dirty="0"/>
              <a:t>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GOODFELLOW, I., BENGIO, Y., COURVILLE, A., Deep Learning, MIT Press, 2016. HAYKIN, S. Neural Networks and Learning Machines, 3rd edition,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https://www.deeplearning.ai/ai-notes/initialization/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https://machinelearningmastery.com/weight-initialization-for-deep-learning-neural-networks/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42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mais informações</a:t>
            </a:r>
            <a:r>
              <a:rPr lang="pt-BR" baseline="0" dirty="0"/>
              <a:t> sobre a implementação de redes MLP na biblioteca SciKit-Learn, visite o seguinte site:</a:t>
            </a:r>
          </a:p>
          <a:p>
            <a:endParaRPr lang="pt-BR" dirty="0"/>
          </a:p>
          <a:p>
            <a:r>
              <a:rPr lang="pt-BR" dirty="0">
                <a:hlinkClick r:id="rId3"/>
              </a:rPr>
              <a:t>https://scikit-learn.org/stable/modules/neural_networks_supervised.html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539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ai-notes/initializatio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related_projects.html#related-project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projeto/projeto_2_T320_1S2022.ipyn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Redes Neurais Artificiais (</a:t>
            </a:r>
            <a:r>
              <a:rPr lang="pt-BR" b="1" i="1"/>
              <a:t>Parte 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49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7" y="1825624"/>
                <a:ext cx="6963385" cy="5032375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 smtClean="0"/>
                  <a:t>Redução programada do passo de aprendizagem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A escolha do</a:t>
                </a:r>
                <a:r>
                  <a:rPr lang="pt-BR" b="1" i="1" dirty="0" smtClean="0"/>
                  <a:t> passo de aprendizagem</a:t>
                </a:r>
                <a:r>
                  <a:rPr lang="pt-BR" dirty="0" smtClean="0"/>
                  <a:t> é complicada e exige um compromisso entre velocidade de convergência e estabilidade/precisão.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Pode-se </a:t>
                </a:r>
                <a:r>
                  <a:rPr lang="pt-BR" dirty="0"/>
                  <a:t>usar um valor fixo, mas </a:t>
                </a:r>
                <a:r>
                  <a:rPr lang="pt-BR" dirty="0" smtClean="0"/>
                  <a:t>geralmente para o GDE e MB, </a:t>
                </a:r>
                <a:r>
                  <a:rPr lang="pt-BR" dirty="0"/>
                  <a:t>se adota uma variação decrescente de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(i.e., da iteração 0 à iteração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/>
                  <a:t>,</a:t>
                </a:r>
              </a:p>
              <a:p>
                <a:pPr marL="457200" lvl="1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 é o número da iteração de treinamento.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Após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-ésima iteração, </a:t>
                </a:r>
                <a:r>
                  <a:rPr lang="pt-BR" dirty="0" smtClean="0"/>
                  <a:t>deixa-se o </a:t>
                </a:r>
                <a:r>
                  <a:rPr lang="pt-BR" dirty="0"/>
                  <a:t>valor do passo de aprendizagem fixo, como mostrado na figura ao lado.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Porém, </a:t>
                </a:r>
                <a:r>
                  <a:rPr lang="pt-BR" dirty="0"/>
                  <a:t>a definição dos </a:t>
                </a:r>
                <a:r>
                  <a:rPr lang="pt-BR" dirty="0" err="1" smtClean="0"/>
                  <a:t>hiperparâmetros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/>
                  <a:t>, é mais um problema </a:t>
                </a:r>
                <a:r>
                  <a:rPr lang="pt-BR" b="1" i="1" dirty="0"/>
                  <a:t>a ser tratado caso-a-caso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7" y="1825624"/>
                <a:ext cx="6963385" cy="5032375"/>
              </a:xfrm>
              <a:blipFill rotWithShape="0">
                <a:blip r:embed="rId2"/>
                <a:stretch>
                  <a:fillRect l="-1312" t="-2421" r="-1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788" t="5639" r="7163" b="2354"/>
          <a:stretch/>
        </p:blipFill>
        <p:spPr>
          <a:xfrm>
            <a:off x="8336132" y="1661309"/>
            <a:ext cx="3190160" cy="2864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402260" y="1790103"/>
                <a:ext cx="2314407" cy="127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endParaRPr lang="pt-BR" sz="12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b="0" dirty="0"/>
                  <a:t>Tamanho do batch: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dirty="0"/>
                  <a:t>Número de épocas: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pt-B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sz="1200" dirty="0"/>
                  <a:t> = 5000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260" y="1790103"/>
                <a:ext cx="2314407" cy="1277594"/>
              </a:xfrm>
              <a:prstGeom prst="rect">
                <a:avLst/>
              </a:prstGeom>
              <a:blipFill rotWithShape="0">
                <a:blip r:embed="rId4"/>
                <a:stretch>
                  <a:fillRect b="-33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10005713" y="4714011"/>
            <a:ext cx="2150776" cy="2143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7694580" y="4695251"/>
            <a:ext cx="2169300" cy="216274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9665747" y="5594547"/>
            <a:ext cx="364735" cy="525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617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0515600" cy="1325563"/>
          </a:xfrm>
        </p:spPr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136087" cy="5167312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Momentum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termo</a:t>
                </a:r>
                <a:r>
                  <a:rPr lang="pt-BR" dirty="0"/>
                  <a:t> </a:t>
                </a:r>
                <a:r>
                  <a:rPr lang="pt-BR" b="1" i="1" dirty="0"/>
                  <a:t>momento</a:t>
                </a:r>
                <a:r>
                  <a:rPr lang="pt-BR" dirty="0"/>
                  <a:t> é adicionado à equação de atualização dos pesos para trazer </a:t>
                </a:r>
                <a:r>
                  <a:rPr lang="pt-BR" b="1" i="1" dirty="0"/>
                  <a:t>informação de gradientes anteriores acumulados </a:t>
                </a:r>
                <a:r>
                  <a:rPr lang="pt-BR" dirty="0"/>
                  <a:t>ao seu ajuste.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Esse termo tem o potencial de </a:t>
                </a:r>
                <a:r>
                  <a:rPr lang="pt-BR" dirty="0" smtClean="0"/>
                  <a:t>aumentar a velocidade de </a:t>
                </a:r>
                <a:r>
                  <a:rPr lang="pt-BR" dirty="0"/>
                  <a:t>convergência das versões online e em mini-lotes do gradiente </a:t>
                </a:r>
                <a:r>
                  <a:rPr lang="pt-BR" dirty="0" smtClean="0"/>
                  <a:t>descendente e deixá-las mais estáveis.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atualização dos pesos</a:t>
                </a:r>
                <a:r>
                  <a:rPr lang="pt-BR" dirty="0"/>
                  <a:t> com o </a:t>
                </a:r>
                <a:r>
                  <a:rPr lang="pt-BR" b="1" i="1" dirty="0"/>
                  <a:t>termo momento</a:t>
                </a:r>
                <a:r>
                  <a:rPr lang="pt-BR" dirty="0"/>
                  <a:t> é dada por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457200" lvl="1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é a </a:t>
                </a:r>
                <a:r>
                  <a:rPr lang="pt-BR" b="1" i="1" dirty="0"/>
                  <a:t>velocidade</a:t>
                </a:r>
                <a:r>
                  <a:rPr lang="pt-BR" dirty="0"/>
                  <a:t>, a qual é atualizada da seguinte forma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passo de aprendizagem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coeficiente de momento</a:t>
                </a:r>
                <a:r>
                  <a:rPr lang="pt-BR" dirty="0"/>
                  <a:t> e determina com que rapidez as contribuições de gradientes anteriores decaem (ou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é um termo de memória).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Quanto maior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pt-BR" dirty="0"/>
                  <a:t>, maior será a influência de gradientes anteriores na direção atual.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dá a </a:t>
                </a:r>
                <a:r>
                  <a:rPr lang="pt-BR" b="1" i="1" dirty="0"/>
                  <a:t>direção</a:t>
                </a:r>
                <a:r>
                  <a:rPr lang="pt-BR" dirty="0"/>
                  <a:t> e a </a:t>
                </a:r>
                <a:r>
                  <a:rPr lang="pt-BR" b="1" i="1" dirty="0"/>
                  <a:t>velocidade</a:t>
                </a:r>
                <a:r>
                  <a:rPr lang="pt-BR" dirty="0"/>
                  <a:t> na qual os pesos se movem pelo espaço de pesos.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136087" cy="5167312"/>
              </a:xfrm>
              <a:blipFill rotWithShape="0">
                <a:blip r:embed="rId3"/>
                <a:stretch>
                  <a:fillRect l="-930" t="-2594" r="-1149" b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47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5"/>
                <a:ext cx="8276619" cy="503237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Momentum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Em física, </a:t>
                </a:r>
                <a:r>
                  <a:rPr lang="pt-BR" b="1" i="1" dirty="0"/>
                  <a:t>m</a:t>
                </a:r>
                <a:r>
                  <a:rPr lang="pt-BR" b="1" i="1" dirty="0" smtClean="0"/>
                  <a:t>omento</a:t>
                </a:r>
                <a:r>
                  <a:rPr lang="pt-BR" dirty="0" smtClean="0"/>
                  <a:t> é </a:t>
                </a:r>
                <a:r>
                  <a:rPr lang="pt-BR" dirty="0"/>
                  <a:t>igual a </a:t>
                </a:r>
                <a:r>
                  <a:rPr lang="pt-BR" b="1" i="1" dirty="0"/>
                  <a:t>massa de uma partícula vezes sua velocidade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No </a:t>
                </a:r>
                <a:r>
                  <a:rPr lang="pt-BR" dirty="0"/>
                  <a:t>algoritmo do </a:t>
                </a:r>
                <a:r>
                  <a:rPr lang="pt-BR" dirty="0" smtClean="0"/>
                  <a:t>momento, </a:t>
                </a:r>
                <a:r>
                  <a:rPr lang="pt-BR" dirty="0"/>
                  <a:t>assumimos que a massa é unitária, então o vetor velocidade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também pode ser considerado como o momento da partícula.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termo momento adiciona uma fração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de atualizações anteriores dos pesos à atualização corrente.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Quando o gradiente aponta na mesma direção por várias iterações, o termo aumenta o tamanho dos passos dados </a:t>
                </a:r>
                <a:r>
                  <a:rPr lang="pt-BR" dirty="0" smtClean="0"/>
                  <a:t>naquela direção.</a:t>
                </a:r>
                <a:endParaRPr lang="pt-BR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Quando o gradiente muda de direção a cada nova iteração, o termo momento suaviza as </a:t>
                </a:r>
                <a:r>
                  <a:rPr lang="pt-BR" dirty="0" smtClean="0"/>
                  <a:t>variações (figura ao lado).</a:t>
                </a:r>
                <a:endParaRPr lang="pt-BR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Como resultado, temos convergência mais rápida e oscilação reduzida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5"/>
                <a:ext cx="8276619" cy="5032375"/>
              </a:xfrm>
              <a:blipFill rotWithShape="0">
                <a:blip r:embed="rId3"/>
                <a:stretch>
                  <a:fillRect l="-1252" t="-1937" r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"/>
          <a:stretch/>
        </p:blipFill>
        <p:spPr>
          <a:xfrm>
            <a:off x="9085633" y="1690528"/>
            <a:ext cx="3048155" cy="486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24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3527"/>
            <a:ext cx="11353801" cy="1325563"/>
          </a:xfrm>
        </p:spPr>
        <p:txBody>
          <a:bodyPr>
            <a:normAutofit/>
          </a:bodyPr>
          <a:lstStyle/>
          <a:p>
            <a:r>
              <a:rPr lang="pt-BR" dirty="0"/>
              <a:t>Variações dos algoritmos de otimização dos pesos</a:t>
            </a:r>
            <a:endParaRPr lang="pt-B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760706"/>
                <a:ext cx="11224100" cy="5097293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Momento de Nesterov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método do </a:t>
                </a:r>
                <a:r>
                  <a:rPr lang="pt-BR" b="1" i="1" dirty="0"/>
                  <a:t>momento de Nesterov </a:t>
                </a:r>
                <a:r>
                  <a:rPr lang="pt-BR" dirty="0"/>
                  <a:t>pode ser visto, essencialmente, como uma variação do </a:t>
                </a:r>
                <a:r>
                  <a:rPr lang="pt-BR" b="1" i="1" dirty="0"/>
                  <a:t>método do momento</a:t>
                </a:r>
                <a:r>
                  <a:rPr lang="pt-BR" dirty="0"/>
                  <a:t> em que o cálculo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não é feito sobre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, mas sim sobre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Esse termo adicional funciona como um fator de correção que pode aumentar, em alguns casos, a velocidade de convergência do algoritmo.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Modelos com Passo de Aprendizagem Adaptativo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passo de aprendizagem </a:t>
                </a:r>
                <a:r>
                  <a:rPr lang="pt-BR" dirty="0"/>
                  <a:t>é um hiperparâmetro difícil de se ajustar otimamente e bastante relevante para o sucesso do treinamento de uma rede neural.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motivou o surgimento de um conjunto de métodos com mecanismos capazes de </a:t>
                </a:r>
                <a:r>
                  <a:rPr lang="pt-BR" dirty="0" smtClean="0"/>
                  <a:t>ajustá-lo </a:t>
                </a:r>
                <a:r>
                  <a:rPr lang="pt-BR" dirty="0"/>
                  <a:t>dinamicamente.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passo é ajustado de acordo com o desempenho da </a:t>
                </a:r>
                <a:r>
                  <a:rPr lang="pt-BR" dirty="0" smtClean="0"/>
                  <a:t>rede, i.e., informação dos gradientes passados.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Além </a:t>
                </a:r>
                <a:r>
                  <a:rPr lang="pt-BR" dirty="0"/>
                  <a:t>disso, pode-se ter </a:t>
                </a:r>
                <a:r>
                  <a:rPr lang="pt-BR" b="1" i="1" dirty="0"/>
                  <a:t>passos diferentes para cada peso do modelo</a:t>
                </a:r>
                <a:r>
                  <a:rPr lang="pt-BR" dirty="0"/>
                  <a:t>, os quais são atualizados de forma independente.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Portanto, são adequados para redes neurais, onde a superfície de erro é diferente em diferentes dimensões, tornando a atualização dos pesos mais efetiva.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Dentre as técnicas mais </a:t>
                </a:r>
                <a:r>
                  <a:rPr lang="pt-BR" dirty="0" smtClean="0"/>
                  <a:t>populares </a:t>
                </a:r>
                <a:r>
                  <a:rPr lang="pt-BR" dirty="0"/>
                  <a:t>dessa classe estão </a:t>
                </a:r>
                <a:r>
                  <a:rPr lang="pt-BR" b="1" i="1" dirty="0"/>
                  <a:t>AdaGrad</a:t>
                </a:r>
                <a:r>
                  <a:rPr lang="pt-BR" dirty="0"/>
                  <a:t>, </a:t>
                </a:r>
                <a:r>
                  <a:rPr lang="pt-BR" b="1" i="1" dirty="0"/>
                  <a:t>RMSProp</a:t>
                </a:r>
                <a:r>
                  <a:rPr lang="pt-BR" dirty="0"/>
                  <a:t> e </a:t>
                </a:r>
                <a:r>
                  <a:rPr lang="pt-BR" b="1" i="1" dirty="0"/>
                  <a:t>Adam.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760706"/>
                <a:ext cx="11224100" cy="5097293"/>
              </a:xfrm>
              <a:blipFill rotWithShape="0">
                <a:blip r:embed="rId3"/>
                <a:stretch>
                  <a:fillRect l="-814" t="-2990" r="-1194" b="-1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879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0600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Uma </a:t>
            </a:r>
            <a:r>
              <a:rPr lang="pt-BR" dirty="0"/>
              <a:t>vez que os métodos de treinamento de </a:t>
            </a:r>
            <a:r>
              <a:rPr lang="pt-BR" b="1" i="1" dirty="0"/>
              <a:t>redes neurais MLP </a:t>
            </a:r>
            <a:r>
              <a:rPr lang="pt-BR" dirty="0"/>
              <a:t>são iterativos,</a:t>
            </a:r>
            <a:br>
              <a:rPr lang="pt-BR" dirty="0"/>
            </a:br>
            <a:r>
              <a:rPr lang="pt-BR" dirty="0"/>
              <a:t>eles dependem de uma </a:t>
            </a:r>
            <a:r>
              <a:rPr lang="pt-BR" b="1" i="1" dirty="0"/>
              <a:t>inicialização dos pesos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Como os métodos são de </a:t>
            </a:r>
            <a:r>
              <a:rPr lang="pt-BR" b="1" i="1" dirty="0"/>
              <a:t>busca local</a:t>
            </a:r>
            <a:r>
              <a:rPr lang="pt-BR" dirty="0"/>
              <a:t>, a inicialização pode afetar drasticamente a qualidade da solução obtida.</a:t>
            </a:r>
          </a:p>
          <a:p>
            <a:r>
              <a:rPr lang="pt-BR" dirty="0"/>
              <a:t>O </a:t>
            </a:r>
            <a:r>
              <a:rPr lang="pt-BR" b="1" i="1" dirty="0"/>
              <a:t>ponto de inicialização </a:t>
            </a:r>
            <a:r>
              <a:rPr lang="pt-BR" dirty="0"/>
              <a:t>pode determinar se o algoritmo converge, sendo alguns pontos iniciais tão instáveis que o algoritmo encontra dificuldades numéricas (representações numéricas: </a:t>
            </a:r>
            <a:r>
              <a:rPr lang="pt-BR" b="1" i="1" dirty="0"/>
              <a:t>underflow</a:t>
            </a:r>
            <a:r>
              <a:rPr lang="pt-BR" dirty="0"/>
              <a:t> e </a:t>
            </a:r>
            <a:r>
              <a:rPr lang="pt-BR" b="1" i="1" dirty="0"/>
              <a:t>overflow</a:t>
            </a:r>
            <a:r>
              <a:rPr lang="pt-BR" dirty="0"/>
              <a:t>) e falha completamente em convergir (e.g., desaparecimento e explosão dos gradientes).</a:t>
            </a:r>
          </a:p>
          <a:p>
            <a:r>
              <a:rPr lang="pt-BR" dirty="0" smtClean="0"/>
              <a:t>A inicialização t</a:t>
            </a:r>
            <a:r>
              <a:rPr lang="pt-BR" dirty="0" smtClean="0"/>
              <a:t>ambém </a:t>
            </a:r>
            <a:r>
              <a:rPr lang="pt-BR" dirty="0"/>
              <a:t>pode </a:t>
            </a:r>
            <a:r>
              <a:rPr lang="pt-BR" dirty="0" smtClean="0"/>
              <a:t>fazer com que ocorram variações </a:t>
            </a:r>
            <a:r>
              <a:rPr lang="pt-BR" dirty="0"/>
              <a:t>expressivas na </a:t>
            </a:r>
            <a:r>
              <a:rPr lang="pt-BR" b="1" i="1" dirty="0"/>
              <a:t>velocidade de convergência</a:t>
            </a:r>
            <a:r>
              <a:rPr lang="pt-BR" dirty="0"/>
              <a:t> (e.g., platôs, pontos de sela).</a:t>
            </a:r>
          </a:p>
          <a:p>
            <a:r>
              <a:rPr lang="pt-BR" dirty="0"/>
              <a:t>Um ponto importante da inicialização é “</a:t>
            </a:r>
            <a:r>
              <a:rPr lang="pt-BR" b="1" i="1" dirty="0"/>
              <a:t>quebrar a simetria</a:t>
            </a:r>
            <a:r>
              <a:rPr lang="pt-BR" dirty="0"/>
              <a:t>” entre os </a:t>
            </a:r>
            <a:r>
              <a:rPr lang="pt-BR" b="1" i="1" dirty="0"/>
              <a:t>nós</a:t>
            </a:r>
            <a:r>
              <a:rPr lang="pt-BR" dirty="0"/>
              <a:t>, ou seja, </a:t>
            </a:r>
            <a:r>
              <a:rPr lang="pt-BR" b="1" i="1" dirty="0"/>
              <a:t>nós</a:t>
            </a:r>
            <a:r>
              <a:rPr lang="pt-BR" dirty="0"/>
              <a:t> com a mesma </a:t>
            </a:r>
            <a:r>
              <a:rPr lang="pt-BR" b="1" i="1" dirty="0"/>
              <a:t>função de ativação</a:t>
            </a:r>
            <a:r>
              <a:rPr lang="pt-BR" dirty="0"/>
              <a:t> e conectados às mesmas entradas, devem ter pesos iniciais diferentes. </a:t>
            </a:r>
          </a:p>
          <a:p>
            <a:r>
              <a:rPr lang="pt-BR" dirty="0"/>
              <a:t>Isso, portanto, sugere uma </a:t>
            </a:r>
            <a:r>
              <a:rPr lang="pt-BR" b="1" i="1" dirty="0"/>
              <a:t>abordagem </a:t>
            </a:r>
            <a:r>
              <a:rPr lang="pt-BR" b="1" i="1" dirty="0" smtClean="0"/>
              <a:t>de inicialização aleatória</a:t>
            </a:r>
            <a:r>
              <a:rPr lang="pt-BR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8158040" y="6550223"/>
            <a:ext cx="3994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3"/>
              </a:rPr>
              <a:t>https://www.deeplearning.ai/ai-notes/initialization/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99292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87546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Os pesos iniciais são tipicamente obtidos a partir de </a:t>
            </a:r>
            <a:r>
              <a:rPr lang="pt-BR" b="1" i="1" dirty="0"/>
              <a:t>distribuições gaussianas </a:t>
            </a:r>
            <a:r>
              <a:rPr lang="pt-BR" dirty="0"/>
              <a:t>ou </a:t>
            </a:r>
            <a:r>
              <a:rPr lang="pt-BR" b="1" i="1" dirty="0"/>
              <a:t>uniformes</a:t>
            </a:r>
            <a:r>
              <a:rPr lang="pt-BR" dirty="0"/>
              <a:t>. </a:t>
            </a:r>
          </a:p>
          <a:p>
            <a:r>
              <a:rPr lang="pt-BR" dirty="0"/>
              <a:t>A ordem de grandeza desses pesos levanta algumas discussões: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criam maior distinção entre </a:t>
            </a:r>
            <a:r>
              <a:rPr lang="pt-BR" b="1" i="1" dirty="0"/>
              <a:t>nós</a:t>
            </a:r>
            <a:r>
              <a:rPr lang="pt-BR" dirty="0"/>
              <a:t> (i.e., a </a:t>
            </a:r>
            <a:r>
              <a:rPr lang="pt-BR" b="1" i="1" dirty="0"/>
              <a:t>quebra de simetria</a:t>
            </a:r>
            <a:r>
              <a:rPr lang="pt-BR" dirty="0"/>
              <a:t>). Por outro lado, isso pode causar problemas de instabilidade.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favorecem a propagação de informação, porém, por outro lado, causam preocupações do ponto de vista de regularização.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magnitude elevada podem levar os </a:t>
            </a:r>
            <a:r>
              <a:rPr lang="pt-BR" b="1" i="1" dirty="0"/>
              <a:t>nós</a:t>
            </a:r>
            <a:r>
              <a:rPr lang="pt-BR" dirty="0"/>
              <a:t> (no caso de </a:t>
            </a:r>
            <a:r>
              <a:rPr lang="pt-BR" b="1" i="1" dirty="0"/>
              <a:t>funções de ativação </a:t>
            </a:r>
            <a:r>
              <a:rPr lang="pt-BR" dirty="0"/>
              <a:t>do tipo sigmóide como a tangente hiperbólica e a função logística) a operarem numa região de saturação, comprometendo a convergência do algoritmo.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outro lado, pesos de magnitude muita reduzida podem reduzir drasticamente o aprendizado das redes neurais.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Portanto, na sequência listamos algumas </a:t>
            </a:r>
            <a:r>
              <a:rPr lang="pt-BR" b="1" i="1" dirty="0"/>
              <a:t>heurísticas</a:t>
            </a:r>
            <a:r>
              <a:rPr lang="pt-BR" dirty="0"/>
              <a:t> para inicialização dos pesos.</a:t>
            </a:r>
          </a:p>
        </p:txBody>
      </p:sp>
    </p:spTree>
    <p:extLst>
      <p:ext uri="{BB962C8B-B14F-4D97-AF65-F5344CB8AC3E}">
        <p14:creationId xmlns:p14="http://schemas.microsoft.com/office/powerpoint/2010/main" val="3054868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36474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Considerando uma camada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 entradas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saídas, temos as seguintes </a:t>
                </a:r>
                <a:r>
                  <a:rPr lang="pt-BR" b="1" i="1" dirty="0"/>
                  <a:t>heurísticas</a:t>
                </a:r>
                <a:r>
                  <a:rPr lang="pt-BR" dirty="0"/>
                  <a:t> para inicializar 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 de seus nós.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 smtClean="0"/>
              </a:p>
              <a:p>
                <a:endParaRPr lang="pt-BR" dirty="0"/>
              </a:p>
              <a:p>
                <a:r>
                  <a:rPr lang="pt-BR" dirty="0"/>
                  <a:t>Uma heurística para a inicialização dos </a:t>
                </a:r>
                <a:r>
                  <a:rPr lang="pt-BR" b="1" i="1" dirty="0" smtClean="0"/>
                  <a:t>pesos de </a:t>
                </a:r>
                <a:r>
                  <a:rPr lang="pt-BR" b="1" i="1" dirty="0"/>
                  <a:t>bias </a:t>
                </a:r>
                <a:r>
                  <a:rPr lang="pt-BR" dirty="0"/>
                  <a:t>é inicializá-los com </a:t>
                </a:r>
                <a:r>
                  <a:rPr lang="pt-BR" b="1" i="1" dirty="0"/>
                  <a:t>valores nulos</a:t>
                </a:r>
                <a:r>
                  <a:rPr lang="pt-BR" dirty="0"/>
                  <a:t>. Esta heurística se mostra bastante eficiente na maioria dos casos.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36474" cy="5032375"/>
              </a:xfrm>
              <a:blipFill rotWithShape="0">
                <a:blip r:embed="rId3"/>
                <a:stretch>
                  <a:fillRect l="-884" t="-2421" b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7178719"/>
                  </p:ext>
                </p:extLst>
              </p:nvPr>
            </p:nvGraphicFramePr>
            <p:xfrm>
              <a:off x="838200" y="2579851"/>
              <a:ext cx="11036474" cy="307358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54751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3663486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308066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2437577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3372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1" dirty="0"/>
                            <a:t>Inicialização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1" dirty="0"/>
                            <a:t>Funções de ativação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1" dirty="0"/>
                            <a:t>Distribuição Uniforme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6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1" dirty="0"/>
                            <a:t>Distribuição Normal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(0,</m:t>
                                </m:r>
                                <m:sSup>
                                  <m:sSupPr>
                                    <m:ctrlP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6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83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/>
                            <a:t>Xavier/Glorot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/>
                            <a:t>Nenhuma (Linear), </a:t>
                          </a:r>
                          <a:r>
                            <a:rPr lang="pt-BR" sz="1600" dirty="0"/>
                            <a:t>Tanh, Logística, Softmax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83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/>
                            <a:t>He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/>
                            <a:t>ReLU</a:t>
                          </a:r>
                          <a:r>
                            <a:rPr lang="pt-BR" sz="1600" baseline="0" dirty="0"/>
                            <a:t> e variantes</a:t>
                          </a:r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83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/>
                            <a:t>LeCun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/>
                            <a:t>SELU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7178719"/>
                  </p:ext>
                </p:extLst>
              </p:nvPr>
            </p:nvGraphicFramePr>
            <p:xfrm>
              <a:off x="838200" y="2579851"/>
              <a:ext cx="11036474" cy="307358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5475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36634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308066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243757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1" dirty="0"/>
                            <a:t>Inicialização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1" dirty="0"/>
                            <a:t>Funções de ativação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3158" r="-79802" b="-4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3158" r="-750" b="-43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83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/>
                            <a:t>Xavier/Glorot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/>
                            <a:t>Nenhuma (Linear), </a:t>
                          </a:r>
                          <a:r>
                            <a:rPr lang="pt-BR" sz="1600" dirty="0"/>
                            <a:t>Tanh, Logística, Softmax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71533" r="-79802" b="-200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71533" r="-750" b="-2007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83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/>
                            <a:t>He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/>
                            <a:t>ReLU</a:t>
                          </a:r>
                          <a:r>
                            <a:rPr lang="pt-BR" sz="1600" baseline="0" dirty="0"/>
                            <a:t> e variantes</a:t>
                          </a:r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172794" r="-79802" b="-1022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172794" r="-750" b="-1022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83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/>
                            <a:t>LeCun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/>
                            <a:t>SELU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270803" r="-79802" b="-1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270803" r="-750" b="-14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63213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2"/>
            <a:ext cx="10515600" cy="982412"/>
          </a:xfrm>
        </p:spPr>
        <p:txBody>
          <a:bodyPr/>
          <a:lstStyle/>
          <a:p>
            <a:r>
              <a:rPr lang="pt-BR" dirty="0"/>
              <a:t>Redes Neurais MLP com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62352"/>
            <a:ext cx="11193380" cy="5295648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Como vimos anteriormente, a </a:t>
            </a:r>
            <a:r>
              <a:rPr lang="pt-BR" dirty="0"/>
              <a:t>biblioteca SciKit-Learn disponibiliza algumas classes para o treinamento de redes neurais multi-layer perceptron.</a:t>
            </a:r>
          </a:p>
          <a:p>
            <a:r>
              <a:rPr lang="pt-BR" dirty="0"/>
              <a:t>Entretanto, suas implementações não se destinam a aplicações de larga escala. </a:t>
            </a:r>
          </a:p>
          <a:p>
            <a:r>
              <a:rPr lang="pt-BR" dirty="0"/>
              <a:t>Em particular, a biblioteca SciKit-Learn não oferece suporte a GPUs. </a:t>
            </a:r>
          </a:p>
          <a:p>
            <a:r>
              <a:rPr lang="pt-BR" dirty="0"/>
              <a:t>Para </a:t>
            </a:r>
            <a:r>
              <a:rPr lang="pt-BR" dirty="0" smtClean="0"/>
              <a:t>implementações de </a:t>
            </a:r>
            <a:r>
              <a:rPr lang="pt-BR" b="1" i="1" dirty="0" smtClean="0"/>
              <a:t>modelos de aprendizado profundo </a:t>
            </a:r>
            <a:r>
              <a:rPr lang="pt-BR" dirty="0" smtClean="0"/>
              <a:t>escaláveis, muito </a:t>
            </a:r>
            <a:r>
              <a:rPr lang="pt-BR" dirty="0"/>
              <a:t>mais </a:t>
            </a:r>
            <a:r>
              <a:rPr lang="pt-BR" dirty="0" smtClean="0"/>
              <a:t>rápidos, flexíveis</a:t>
            </a:r>
            <a:r>
              <a:rPr lang="pt-BR" dirty="0"/>
              <a:t> </a:t>
            </a:r>
            <a:r>
              <a:rPr lang="pt-BR" dirty="0" smtClean="0"/>
              <a:t>e</a:t>
            </a:r>
            <a:r>
              <a:rPr lang="pt-BR" dirty="0" smtClean="0"/>
              <a:t> baseados </a:t>
            </a:r>
            <a:r>
              <a:rPr lang="pt-BR" dirty="0"/>
              <a:t>em </a:t>
            </a:r>
            <a:r>
              <a:rPr lang="pt-BR" dirty="0" smtClean="0"/>
              <a:t>GPU, </a:t>
            </a:r>
            <a:r>
              <a:rPr lang="pt-BR" dirty="0"/>
              <a:t>devemos utilizar </a:t>
            </a:r>
            <a:r>
              <a:rPr lang="pt-BR" dirty="0" smtClean="0"/>
              <a:t>bibliotecas </a:t>
            </a:r>
            <a:r>
              <a:rPr lang="pt-BR" dirty="0"/>
              <a:t>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Tensorflow</a:t>
            </a:r>
            <a:r>
              <a:rPr lang="pt-BR" dirty="0"/>
              <a:t>: biblioteca para desenvolvimento de aplicações eficientes e escaláveis de machine learning.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keras</a:t>
            </a:r>
            <a:r>
              <a:rPr lang="pt-BR" dirty="0"/>
              <a:t>: biblioteca de alto-nível para desenvolvimento de aplicações Deep Learning de forma simples. É capaz de rodar sobre TensorFlow, Theano ou Apache MXNet.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skorch</a:t>
            </a:r>
            <a:r>
              <a:rPr lang="pt-BR" dirty="0"/>
              <a:t>: biblioteca para a criação de redes neurais compatíveis com o SciKit-Learn que encapsula a biblioteca PyTorch.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 outras: </a:t>
            </a:r>
            <a:r>
              <a:rPr lang="pt-BR" dirty="0">
                <a:hlinkClick r:id="rId3"/>
              </a:rPr>
              <a:t>https://scikit-learn.org/stable/related_projects.html#related-projects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544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4879" cy="4854309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Projeto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Projeto #2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feito em grupos de no máximo 3 alunos.</a:t>
            </a:r>
          </a:p>
          <a:p>
            <a:pPr lvl="1"/>
            <a:r>
              <a:rPr lang="pt-BR" b="1" dirty="0"/>
              <a:t>Entrega</a:t>
            </a:r>
            <a:r>
              <a:rPr lang="pt-BR" dirty="0"/>
              <a:t>: 26/06/2021.</a:t>
            </a:r>
          </a:p>
          <a:p>
            <a:pPr lvl="1"/>
            <a:r>
              <a:rPr lang="pt-BR" dirty="0"/>
              <a:t>Vídeo com a explicação sobre o projeto se encontra na pasta “Projetos” em “Arquivos”.</a:t>
            </a:r>
          </a:p>
          <a:p>
            <a:pPr lvl="1"/>
            <a:r>
              <a:rPr lang="pt-BR" dirty="0"/>
              <a:t>Leiam os enunciados atentamente.</a:t>
            </a:r>
          </a:p>
          <a:p>
            <a:pPr lvl="1"/>
            <a:r>
              <a:rPr lang="pt-BR" dirty="0"/>
              <a:t>Apenas um integrante do grupo precisa fazer a entrega.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Mas, não se esqueçam de colocar os nomes de todos os integrantes do grupo.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Na última aula, discutimos como as redes neurais aprendem.</a:t>
            </a:r>
          </a:p>
          <a:p>
            <a:r>
              <a:rPr lang="pt-BR" dirty="0"/>
              <a:t>Vimos que isso é feito através da minimização de uma função de custo.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Usamos o erro quadrático médio por questões didáticas, mas existem várias outras funções como por exemplo a </a:t>
            </a:r>
            <a:r>
              <a:rPr lang="pt-BR" b="1" i="1" dirty="0"/>
              <a:t>entropia cruzada</a:t>
            </a:r>
            <a:r>
              <a:rPr lang="pt-BR" dirty="0"/>
              <a:t>, usada para o treinamento de classificadores </a:t>
            </a:r>
            <a:r>
              <a:rPr lang="pt-BR" dirty="0" err="1"/>
              <a:t>multi-classe</a:t>
            </a:r>
            <a:r>
              <a:rPr lang="pt-BR" dirty="0"/>
              <a:t> e a </a:t>
            </a:r>
            <a:r>
              <a:rPr lang="pt-BR" b="1" i="1" dirty="0"/>
              <a:t>focal </a:t>
            </a:r>
            <a:r>
              <a:rPr lang="pt-BR" b="1" i="1" dirty="0" err="1"/>
              <a:t>loss</a:t>
            </a:r>
            <a:r>
              <a:rPr lang="pt-BR" b="1" i="1" dirty="0"/>
              <a:t> </a:t>
            </a:r>
            <a:r>
              <a:rPr lang="pt-BR" dirty="0"/>
              <a:t>para o treinamento de detectores de objetos.</a:t>
            </a:r>
          </a:p>
          <a:p>
            <a:r>
              <a:rPr lang="pt-BR" dirty="0"/>
              <a:t>Aprendemos que a minimização da função de custo é realizada iterativamente com a retropropagação do erro até que não haja mais melhoria na performance da rede neural.</a:t>
            </a:r>
          </a:p>
          <a:p>
            <a:r>
              <a:rPr lang="pt-BR" dirty="0"/>
              <a:t>Analisamos como a retropropagação funciona através de um exemplo.</a:t>
            </a:r>
          </a:p>
          <a:p>
            <a:r>
              <a:rPr lang="pt-BR" dirty="0"/>
              <a:t>Nesta aula, iremos discutir algumas visões práticas para o treinamento de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2128770" cy="1325563"/>
          </a:xfrm>
        </p:spPr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000" b="1" dirty="0"/>
                  <a:t>Versão Online</a:t>
                </a:r>
                <a:endParaRPr lang="pt-BR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pt-B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000" b="1" i="1">
                                          <a:latin typeface="Cambria Math" panose="02040503050406030204" pitchFamily="18" charset="0"/>
                                        </a:rPr>
                                        <m:t>| </m:t>
                                      </m:r>
                                      <m:r>
                                        <a:rPr lang="pt-BR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  <m:t>| </m:t>
                                  </m:r>
                                  <m: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  <a:blipFill>
                <a:blip r:embed="rId2"/>
                <a:stretch>
                  <a:fillRect l="-600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48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7318"/>
            <a:ext cx="11021704" cy="4680681"/>
          </a:xfrm>
        </p:spPr>
        <p:txBody>
          <a:bodyPr/>
          <a:lstStyle/>
          <a:p>
            <a:r>
              <a:rPr lang="pt-BR" dirty="0"/>
              <a:t>Podemos dizer que os </a:t>
            </a:r>
            <a:r>
              <a:rPr lang="pt-BR" b="1" i="1" dirty="0"/>
              <a:t>elementos básicos do aprendizado de máquina </a:t>
            </a:r>
            <a:r>
              <a:rPr lang="pt-BR" dirty="0"/>
              <a:t>através de </a:t>
            </a:r>
            <a:r>
              <a:rPr lang="pt-BR" b="1" i="1" dirty="0"/>
              <a:t>redes neurais </a:t>
            </a:r>
            <a:r>
              <a:rPr lang="pt-BR" dirty="0"/>
              <a:t>foram apresentados até aqui. </a:t>
            </a:r>
          </a:p>
          <a:p>
            <a:r>
              <a:rPr lang="pt-BR" dirty="0"/>
              <a:t>Porém, existem importantes aspectos práticos que devem ser comentados de modo que vocês fiquem mais familiarizados com as práticas atuais.</a:t>
            </a:r>
          </a:p>
          <a:p>
            <a:r>
              <a:rPr lang="pt-BR" dirty="0"/>
              <a:t>Portanto, começamos relembrando sobre a questão do cálculo do </a:t>
            </a:r>
            <a:r>
              <a:rPr lang="pt-BR" b="1" i="1" dirty="0"/>
              <a:t>vetor gradiente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92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8029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b="1" dirty="0"/>
                  <a:t>Versões Online, Batch e Minibatch</a:t>
                </a:r>
                <a:endParaRPr lang="pt-BR" dirty="0"/>
              </a:p>
              <a:p>
                <a:r>
                  <a:rPr lang="pt-BR" dirty="0"/>
                  <a:t>Conforme vimos anteriormente, a base para o aprendizado de redes MLP é a obtenção do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e o estabelecimento de um </a:t>
                </a:r>
                <a:r>
                  <a:rPr lang="pt-BR" b="1" i="1" dirty="0"/>
                  <a:t>processo iterativo de busca </a:t>
                </a:r>
                <a:r>
                  <a:rPr lang="pt-BR" dirty="0"/>
                  <a:t>dos </a:t>
                </a:r>
                <a:r>
                  <a:rPr lang="pt-BR" b="1" i="1" dirty="0"/>
                  <a:t>pesos sinápticos </a:t>
                </a:r>
                <a:r>
                  <a:rPr lang="pt-BR" dirty="0"/>
                  <a:t>que minimizem 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Vimos que a obtenção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se dá através do processo de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o qual é dividido em duas etapas: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Etapa direta (</a:t>
                </a:r>
                <a:r>
                  <a:rPr lang="pt-BR" b="1" i="1" dirty="0"/>
                  <a:t>forward</a:t>
                </a:r>
                <a:r>
                  <a:rPr lang="pt-BR" dirty="0"/>
                  <a:t>) onde se apresenta um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obtém-se a resposta da rede e, consequentemente, o </a:t>
                </a:r>
                <a:r>
                  <a:rPr lang="pt-BR" b="1" i="1" dirty="0"/>
                  <a:t>erro de saída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Etapa reversa (</a:t>
                </a:r>
                <a:r>
                  <a:rPr lang="pt-BR" b="1" i="1" dirty="0"/>
                  <a:t>retropropagação/backpropagation</a:t>
                </a:r>
                <a:r>
                  <a:rPr lang="pt-BR" dirty="0"/>
                  <a:t>) em que se calculam as derivadas parciais necessárias ao longo das camadas da rede.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8029" cy="5032375"/>
              </a:xfrm>
              <a:blipFill rotWithShape="0">
                <a:blip r:embed="rId2"/>
                <a:stretch>
                  <a:fillRect l="-1100" t="-1937" r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14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2128770" cy="1325563"/>
          </a:xfrm>
        </p:spPr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47783" cy="50323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BR" b="1" dirty="0"/>
                  <a:t>Versões Online, Batch e Minibatch</a:t>
                </a:r>
                <a:endParaRPr lang="pt-BR" dirty="0"/>
              </a:p>
              <a:p>
                <a:r>
                  <a:rPr lang="pt-BR" dirty="0"/>
                  <a:t>Vimos também que se calcula o gradiente associado a cada exemplo de entrada e saída da rede e que a média de todos esses </a:t>
                </a:r>
                <a:r>
                  <a:rPr lang="pt-BR" b="1" i="1" dirty="0"/>
                  <a:t>gradientes locais</a:t>
                </a:r>
                <a:r>
                  <a:rPr lang="pt-BR" dirty="0"/>
                  <a:t> leva ao gradiente estimado para o conjunto total de exemplos.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pt-BR" sz="2400" b="1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gradiente local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é a derivada parcial do erro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saída da rede para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exemplo de entrada em relação ao peso,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 é a média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b="1" i="1" dirty="0"/>
                  <a:t> gradientes locais</a:t>
                </a:r>
                <a:r>
                  <a:rPr lang="pt-BR" dirty="0"/>
                  <a:t> para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exemplo de entrada.</a:t>
                </a:r>
              </a:p>
              <a:p>
                <a:r>
                  <a:rPr lang="pt-BR" dirty="0"/>
                  <a:t>No entanto, surge aqui um questionamento importante: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que é melhor, usar a </a:t>
                </a:r>
                <a:r>
                  <a:rPr lang="pt-BR" b="1" i="1" dirty="0"/>
                  <a:t>média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b="1" i="1" dirty="0"/>
                  <a:t> gradientes locais,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b="1" i="1" dirty="0"/>
                  <a:t>, e já dar um passo de otimização</a:t>
                </a:r>
                <a:r>
                  <a:rPr lang="pt-BR" dirty="0"/>
                  <a:t>, ou seja, atualizar os pesos, </a:t>
                </a:r>
                <a:r>
                  <a:rPr lang="pt-BR" b="1" i="1" dirty="0"/>
                  <a:t>reunir o gradiente completo e então dar um passo único e mais preciso </a:t>
                </a:r>
                <a:r>
                  <a:rPr lang="pt-BR" dirty="0"/>
                  <a:t>ou</a:t>
                </a:r>
                <a:r>
                  <a:rPr lang="pt-BR" b="1" i="1" dirty="0"/>
                  <a:t> um meio termo</a:t>
                </a:r>
                <a:r>
                  <a:rPr lang="pt-BR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47783" cy="5032375"/>
              </a:xfrm>
              <a:blipFill>
                <a:blip r:embed="rId2"/>
                <a:stretch>
                  <a:fillRect l="-921" t="-2421" r="-1138" b="-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3547212" y="4144617"/>
            <a:ext cx="2913222" cy="1519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6460434" y="3247135"/>
            <a:ext cx="894523" cy="897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4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1571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17677" cy="23044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1" dirty="0"/>
              <a:t>Versões Online, Batch e Minibatch</a:t>
            </a:r>
            <a:endParaRPr lang="pt-BR" dirty="0"/>
          </a:p>
          <a:p>
            <a:r>
              <a:rPr lang="pt-BR" dirty="0"/>
              <a:t>Nesse questionamento, existem duas abordagens opostas: o cálculo </a:t>
            </a:r>
            <a:r>
              <a:rPr lang="pt-BR" b="1" i="1" dirty="0"/>
              <a:t>online</a:t>
            </a:r>
            <a:r>
              <a:rPr lang="pt-BR" dirty="0"/>
              <a:t> (ou seja, exemplo-a-exemplo) e o cálculo em batelada (</a:t>
            </a:r>
            <a:r>
              <a:rPr lang="pt-BR" b="1" i="1" dirty="0"/>
              <a:t>batch</a:t>
            </a:r>
            <a:r>
              <a:rPr lang="pt-BR" dirty="0"/>
              <a:t>) do gradiente. </a:t>
            </a:r>
          </a:p>
          <a:p>
            <a:r>
              <a:rPr lang="pt-BR" dirty="0"/>
              <a:t>Vejamos inicialmente a noção geral de </a:t>
            </a:r>
            <a:r>
              <a:rPr lang="pt-BR" b="1" i="1" dirty="0"/>
              <a:t>adaptação dos pesos </a:t>
            </a:r>
            <a:r>
              <a:rPr lang="pt-BR" dirty="0"/>
              <a:t>(sinápticos e bias)</a:t>
            </a:r>
            <a:r>
              <a:rPr lang="pt-BR" b="1" i="1" dirty="0"/>
              <a:t> </a:t>
            </a:r>
            <a:r>
              <a:rPr lang="pt-BR" dirty="0"/>
              <a:t>com o cálculo </a:t>
            </a:r>
            <a:r>
              <a:rPr lang="pt-BR" b="1" i="1" dirty="0"/>
              <a:t>online </a:t>
            </a:r>
            <a:r>
              <a:rPr lang="pt-BR" dirty="0"/>
              <a:t>do gradiente, como mostra o algoritmo abaixo.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60561" y="3905830"/>
                <a:ext cx="8670878" cy="29277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sz="1600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600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Faça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/>
                  <a:t> (épocas),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/>
                  <a:t> (iterações) e 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Ordene aleatoriamente os exemplos de entrada e saídas correspondentes.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Para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 variando de 1 até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sz="1600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Apresente o exemplo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de entrada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 e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600" dirty="0"/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561" y="3905830"/>
                <a:ext cx="8670878" cy="2927725"/>
              </a:xfrm>
              <a:prstGeom prst="rect">
                <a:avLst/>
              </a:prstGeom>
              <a:blipFill>
                <a:blip r:embed="rId2"/>
                <a:stretch>
                  <a:fillRect l="-211" t="-415" b="-12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66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4284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1158182" cy="2346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Versões Online, Batch e Minibatch</a:t>
            </a:r>
            <a:endParaRPr lang="pt-BR" dirty="0"/>
          </a:p>
          <a:p>
            <a:r>
              <a:rPr lang="pt-BR" dirty="0"/>
              <a:t>O outro extremo seria utilizar todo o conjunto de exemplos para calcular o gradiente antes de atualizar os pesos. </a:t>
            </a:r>
          </a:p>
          <a:p>
            <a:r>
              <a:rPr lang="pt-BR" dirty="0"/>
              <a:t>Essa é a ideia por trás da abordagem em </a:t>
            </a:r>
            <a:r>
              <a:rPr lang="pt-BR" b="1" i="1" dirty="0"/>
              <a:t>batelada</a:t>
            </a:r>
            <a:r>
              <a:rPr lang="pt-BR" dirty="0"/>
              <a:t> (</a:t>
            </a:r>
            <a:r>
              <a:rPr lang="pt-BR" b="1" i="1" dirty="0"/>
              <a:t>batch</a:t>
            </a:r>
            <a:r>
              <a:rPr lang="pt-BR" dirty="0"/>
              <a:t>). O algoritmo abaixo ilustra a operação correspondente.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24903" y="4298058"/>
                <a:ext cx="8670878" cy="24854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sz="1600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600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Faça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/>
                  <a:t> (épocas) e 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Para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 variando de 1 até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sz="1600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Apresente o exemplo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de entrada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 e calcule e armazene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d>
                              <m:dPr>
                                <m:ctrlPr>
                                  <a:rPr lang="pt-BR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600" b="0" i="0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903" y="4298058"/>
                <a:ext cx="8670878" cy="2485489"/>
              </a:xfrm>
              <a:prstGeom prst="rect">
                <a:avLst/>
              </a:prstGeom>
              <a:blipFill>
                <a:blip r:embed="rId2"/>
                <a:stretch>
                  <a:fillRect l="-211" t="-488" b="-14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74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93685"/>
            <a:ext cx="10871579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25608"/>
                <a:ext cx="11217966" cy="260295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pt-BR" b="1" dirty="0"/>
                  <a:t>Versões Online, Batch e Minibatch</a:t>
                </a:r>
                <a:endParaRPr lang="pt-BR" dirty="0"/>
              </a:p>
              <a:p>
                <a:r>
                  <a:rPr lang="pt-BR" dirty="0"/>
                  <a:t>Nas </a:t>
                </a:r>
                <a:r>
                  <a:rPr lang="pt-BR" b="1" i="1" dirty="0"/>
                  <a:t>redes neurais profundas </a:t>
                </a:r>
                <a:r>
                  <a:rPr lang="pt-BR" dirty="0"/>
                  <a:t>(ou </a:t>
                </a:r>
                <a:r>
                  <a:rPr lang="pt-BR" b="1" i="1" dirty="0"/>
                  <a:t>deep learning</a:t>
                </a:r>
                <a:r>
                  <a:rPr lang="pt-BR" dirty="0"/>
                  <a:t>), usadas com muita frequência em problemas com enormes conjuntos de dados, a regra é adotar o caminho do meio, usando a abordagem com </a:t>
                </a:r>
                <a:r>
                  <a:rPr lang="pt-BR" b="1" i="1" dirty="0"/>
                  <a:t>mini-batches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Nesse caso, a adaptação dos </a:t>
                </a:r>
                <a:r>
                  <a:rPr lang="pt-BR" b="1" i="1" dirty="0"/>
                  <a:t>pesos</a:t>
                </a:r>
                <a:r>
                  <a:rPr lang="pt-BR" dirty="0"/>
                  <a:t> é realizada com um gradiente calculado a partir de conjunto com mais de um e menos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exemplos. </a:t>
                </a:r>
              </a:p>
              <a:p>
                <a:r>
                  <a:rPr lang="pt-BR" b="1" dirty="0"/>
                  <a:t>OBS</a:t>
                </a:r>
                <a:r>
                  <a:rPr lang="pt-BR" dirty="0"/>
                  <a:t>.: As amostras que compõem o </a:t>
                </a:r>
                <a:r>
                  <a:rPr lang="pt-BR" b="1" i="1" dirty="0" err="1"/>
                  <a:t>mini-batch</a:t>
                </a:r>
                <a:r>
                  <a:rPr lang="pt-BR" dirty="0"/>
                  <a:t> devem ser </a:t>
                </a:r>
                <a:r>
                  <a:rPr lang="pt-BR" b="1" i="1" dirty="0"/>
                  <a:t>aleatoriamente</a:t>
                </a:r>
                <a:r>
                  <a:rPr lang="pt-BR" dirty="0"/>
                  <a:t> escolhidas a partir do conjunto de treinamento. O algoritmo abaixo ilustra isso.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25608"/>
                <a:ext cx="11217966" cy="2602957"/>
              </a:xfrm>
              <a:blipFill>
                <a:blip r:embed="rId2"/>
                <a:stretch>
                  <a:fillRect l="-815" t="-5386" r="-489" b="-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52722" y="4301931"/>
                <a:ext cx="10775420" cy="24866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sz="1600" dirty="0"/>
                  <a:t>, um passo de aprendizagem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600" dirty="0"/>
                  <a:t> pequeno e o tamanho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600" dirty="0"/>
                  <a:t> do </a:t>
                </a:r>
                <a:r>
                  <a:rPr lang="pt-BR" sz="1600" dirty="0" err="1"/>
                  <a:t>mini-batch</a:t>
                </a:r>
                <a:r>
                  <a:rPr lang="pt-BR" sz="1600" dirty="0"/>
                  <a:t>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Faça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/>
                  <a:t> (época) e 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Para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 variando de 1 até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600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Apresente o exemplo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de entrada, amostrado aleatóriamente sem reposição do conjunto de treinamento,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 e calcule e armazene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d>
                              <m:dPr>
                                <m:ctrlPr>
                                  <a:rPr lang="pt-BR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600" b="0" i="0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22" y="4301931"/>
                <a:ext cx="10775420" cy="2486643"/>
              </a:xfrm>
              <a:prstGeom prst="rect">
                <a:avLst/>
              </a:prstGeom>
              <a:blipFill>
                <a:blip r:embed="rId3"/>
                <a:stretch>
                  <a:fillRect l="-169" t="-488" b="-14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90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26822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Existem vários algoritmos baseados no </a:t>
            </a:r>
            <a:r>
              <a:rPr lang="pt-BR" b="1" i="1" dirty="0"/>
              <a:t>gradiente</a:t>
            </a:r>
            <a:r>
              <a:rPr lang="pt-BR" dirty="0"/>
              <a:t> que podem ser empregados para otimizar os </a:t>
            </a:r>
            <a:r>
              <a:rPr lang="pt-BR" b="1" i="1" dirty="0"/>
              <a:t>pesos </a:t>
            </a:r>
            <a:r>
              <a:rPr lang="pt-BR" dirty="0"/>
              <a:t>de uma rede neural. </a:t>
            </a:r>
          </a:p>
          <a:p>
            <a:r>
              <a:rPr lang="pt-BR" dirty="0"/>
              <a:t>Aqui, vamos nos ater aos métodos mais usuais na literatura moderna, que se encontra bastante focada no </a:t>
            </a:r>
            <a:r>
              <a:rPr lang="pt-BR" b="1" i="1" dirty="0"/>
              <a:t>apredizado profundo</a:t>
            </a:r>
            <a:r>
              <a:rPr lang="pt-B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/>
              <a:t>Método do Gradiente Estocástico (</a:t>
            </a:r>
            <a:r>
              <a:rPr lang="pt-BR" b="1" i="1" dirty="0"/>
              <a:t>Stochastic Gradient Descent</a:t>
            </a:r>
            <a:r>
              <a:rPr lang="pt-BR" b="1" dirty="0"/>
              <a:t>, SGD)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Nos slides anteriores, nós vimos que o </a:t>
            </a:r>
            <a:r>
              <a:rPr lang="pt-BR" dirty="0" smtClean="0"/>
              <a:t>aprendizado </a:t>
            </a:r>
            <a:r>
              <a:rPr lang="pt-BR" b="1" i="1" dirty="0" smtClean="0"/>
              <a:t>online</a:t>
            </a:r>
            <a:r>
              <a:rPr lang="pt-BR" dirty="0" smtClean="0"/>
              <a:t> </a:t>
            </a:r>
            <a:r>
              <a:rPr lang="pt-BR" dirty="0"/>
              <a:t>utiliza um único exemplo </a:t>
            </a:r>
            <a:r>
              <a:rPr lang="pt-BR" dirty="0" smtClean="0"/>
              <a:t>(tomado </a:t>
            </a:r>
            <a:r>
              <a:rPr lang="pt-BR" dirty="0"/>
              <a:t>aleatóriamente) para </a:t>
            </a:r>
            <a:r>
              <a:rPr lang="pt-BR" b="1" i="1" dirty="0"/>
              <a:t>estimar</a:t>
            </a:r>
            <a:r>
              <a:rPr lang="pt-BR" dirty="0"/>
              <a:t> o gradiente da </a:t>
            </a:r>
            <a:r>
              <a:rPr lang="pt-BR" b="1" i="1" dirty="0"/>
              <a:t>função custo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Este tipo de estimador é o que gera a noção de </a:t>
            </a:r>
            <a:r>
              <a:rPr lang="pt-BR" b="1" i="1" dirty="0"/>
              <a:t>gradiente estocástico</a:t>
            </a:r>
            <a:r>
              <a:rPr lang="pt-BR" dirty="0"/>
              <a:t>.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Caso </a:t>
            </a:r>
            <a:r>
              <a:rPr lang="pt-BR" dirty="0"/>
              <a:t>utilizemos </a:t>
            </a:r>
            <a:r>
              <a:rPr lang="pt-BR" b="1" i="1" dirty="0"/>
              <a:t>mini-batches</a:t>
            </a:r>
            <a:r>
              <a:rPr lang="pt-BR" dirty="0"/>
              <a:t>, também teremos uma estimativa do </a:t>
            </a:r>
            <a:r>
              <a:rPr lang="pt-BR" b="1" i="1" dirty="0"/>
              <a:t>gradiente</a:t>
            </a:r>
            <a:r>
              <a:rPr lang="pt-BR" dirty="0"/>
              <a:t>, o qual, a rigor, seria determinístico apenas se usássemos todos os dados (no caso do </a:t>
            </a:r>
            <a:r>
              <a:rPr lang="pt-BR" b="1" i="1" dirty="0"/>
              <a:t>batch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esse motivo, esses métodos de </a:t>
            </a:r>
            <a:r>
              <a:rPr lang="pt-BR" b="1" i="1" dirty="0"/>
              <a:t>primeira </a:t>
            </a:r>
            <a:r>
              <a:rPr lang="pt-BR" b="1" i="1" dirty="0" smtClean="0"/>
              <a:t>ordem</a:t>
            </a:r>
            <a:r>
              <a:rPr lang="pt-BR" dirty="0" smtClean="0"/>
              <a:t> (ou seja, métodos baseados na derivada parcial de primeira ordem), </a:t>
            </a:r>
            <a:r>
              <a:rPr lang="pt-BR" dirty="0"/>
              <a:t>como o </a:t>
            </a:r>
            <a:r>
              <a:rPr lang="pt-BR" b="1" i="1" dirty="0"/>
              <a:t>online</a:t>
            </a:r>
            <a:r>
              <a:rPr lang="pt-BR" dirty="0"/>
              <a:t>, são conhecidos como métodos de </a:t>
            </a:r>
            <a:r>
              <a:rPr lang="pt-BR" b="1" i="1" dirty="0"/>
              <a:t>gradiente descendente estocástico</a:t>
            </a:r>
            <a:r>
              <a:rPr lang="pt-BR" dirty="0"/>
              <a:t>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4019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17964</TotalTime>
  <Words>2283</Words>
  <Application>Microsoft Office PowerPoint</Application>
  <PresentationFormat>Widescreen</PresentationFormat>
  <Paragraphs>247</Paragraphs>
  <Slides>23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T320 - Introdução ao Aprendizado de Máquina II: Redes Neurais Artificiais (Parte IV)</vt:lpstr>
      <vt:lpstr>Recapitulando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</vt:lpstr>
      <vt:lpstr>Variações dos algoritmos de otimização dos pesos</vt:lpstr>
      <vt:lpstr>Variações dos algoritmos de otimização dos pesos</vt:lpstr>
      <vt:lpstr>Variações dos algoritmos de otimização dos pesos</vt:lpstr>
      <vt:lpstr>Variações dos algoritmos de otimização dos pesos</vt:lpstr>
      <vt:lpstr>Variações dos algoritmos de otimização dos pesos</vt:lpstr>
      <vt:lpstr>Inicialização dos Pesos</vt:lpstr>
      <vt:lpstr>Inicialização dos Pesos</vt:lpstr>
      <vt:lpstr>Inicialização dos Pesos</vt:lpstr>
      <vt:lpstr>Redes Neurais MLP com SciKit-Learn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Algumas visões práticas de algoritmos de aprendizado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1376</cp:revision>
  <dcterms:created xsi:type="dcterms:W3CDTF">2020-04-06T23:46:10Z</dcterms:created>
  <dcterms:modified xsi:type="dcterms:W3CDTF">2022-06-04T02:26:27Z</dcterms:modified>
</cp:coreProperties>
</file>