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6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41" r:id="rId11"/>
    <p:sldId id="342" r:id="rId12"/>
    <p:sldId id="343" r:id="rId13"/>
    <p:sldId id="346" r:id="rId14"/>
    <p:sldId id="332" r:id="rId15"/>
    <p:sldId id="324" r:id="rId16"/>
    <p:sldId id="306" r:id="rId1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0" y="5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3/09/2021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14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https://colab.research.google.com/github/zz4fap/t320_aprendizado_de_maquina/blob/main/notebooks/classificação/softmax_regressor_with_scikit_learn.ipynb</a:t>
            </a:r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#4:</a:t>
            </a:r>
            <a:r>
              <a:rPr lang="pt-BR" sz="1200" dirty="0" smtClean="0"/>
              <a:t> https://mybinder.org/v2/gh/zz4fap/t320_aprendizado_de_maquina/main?filepath=labs%2FLaboratorio4.ipynb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https://colab.research.google.com/github/zz4fap/t320_aprendizado_de_maquina/blob/main/notebooks/classificação/ClassificationOfFourClassesWithOvAandOvO.ipynb</a:t>
            </a:r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66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dirty="0" smtClean="0"/>
              <a:t>Observe que, quando existem apenas duas classes (Q = 2), a função de erro acima é equivalente à função de erro da regressão logística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dirty="0" smtClean="0"/>
              <a:t>Observe que, quando existem apenas duas classes (Q = 2), a função de erro acima é equivalente à função de erro da regressão logística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87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Assim 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:r>
                  <a:rPr lang="pt-BR" b="1" i="1" dirty="0"/>
                  <a:t>Q</a:t>
                </a:r>
                <a:r>
                  <a:rPr lang="pt-BR" dirty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 </a:t>
                </a:r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os vetores de pesos de cada classe.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 b="-1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24689" y="2952339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 smtClean="0"/>
                  <a:t> tende a 1, caso contrário, o erro aumenta.</a:t>
                </a:r>
                <a:endParaRPr lang="pt-BR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689" y="2952339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24689" y="3609314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Usando-se </a:t>
                </a:r>
                <a:r>
                  <a:rPr lang="pt-BR" dirty="0"/>
                  <a:t>a representação </a:t>
                </a:r>
                <a:r>
                  <a:rPr lang="pt-BR" b="1" i="1" dirty="0"/>
                  <a:t>one-hot-encoding</a:t>
                </a:r>
                <a:r>
                  <a:rPr lang="pt-BR" dirty="0"/>
                  <a:t>, a equação acima pode 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é o vetor com </a:t>
                </a:r>
                <a:r>
                  <a:rPr lang="pt-BR" b="1" i="1" dirty="0"/>
                  <a:t>one-hot-encoding</a:t>
                </a:r>
                <a:r>
                  <a:rPr lang="pt-BR" dirty="0"/>
                  <a:t> 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Observem que, quando 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101" r="-232" b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/>
                  <a:t>A derivada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semelhante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.</a:t>
                </a:r>
                <a:endParaRPr lang="pt-B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54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);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 </a:t>
                </a:r>
                <a:r>
                  <a:rPr lang="pt-BR" b="1" i="1" dirty="0"/>
                  <a:t>probabilidade condicional</a:t>
                </a:r>
                <a:r>
                  <a:rPr lang="pt-BR" dirty="0"/>
                  <a:t> de todas as classes é igual a 1.</a:t>
                </a: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temos, um vetor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que atende os requisitos de uma </a:t>
                </a:r>
                <a:r>
                  <a:rPr lang="pt-BR" b="1" i="1" dirty="0"/>
                  <a:t>função probabilidade de massa </a:t>
                </a:r>
                <a:r>
                  <a:rPr lang="pt-BR" dirty="0"/>
                  <a:t>(PMF, do inglês </a:t>
                </a:r>
                <a:r>
                  <a:rPr lang="pt-BR" b="1" i="1" dirty="0"/>
                  <a:t>probability mass function</a:t>
                </a:r>
                <a:r>
                  <a:rPr lang="pt-BR" dirty="0"/>
                  <a:t>) </a:t>
                </a:r>
                <a:r>
                  <a:rPr lang="pt-BR" b="1" i="1" dirty="0"/>
                  <a:t>multinomial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700" r="-1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13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Após o treinamento</a:t>
                </a:r>
                <a:r>
                  <a:rPr lang="pt-BR" dirty="0"/>
                  <a:t>, o classificador prediz </a:t>
                </a:r>
                <a:r>
                  <a:rPr lang="pt-BR" dirty="0" smtClean="0"/>
                  <a:t>a classe com a maior probabilidade estimada,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/>
                  <a:t>Assim como o classificador de regressão logística, o classificador de regressão </a:t>
                </a:r>
                <a:r>
                  <a:rPr lang="pt-BR" dirty="0" smtClean="0"/>
                  <a:t>softmax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r>
                  <a:rPr lang="pt-BR" dirty="0" smtClean="0"/>
                  <a:t>A arquitetura de um regressor softmax é mostrada abaixo.</a:t>
                </a:r>
                <a:endParaRPr lang="pt-BR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816" t="-5071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hlinkClick r:id="rId5"/>
              </a:rPr>
              <a:t>Exemplo: 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16900"/>
                <a:ext cx="4932167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</a:t>
                </a:r>
                <a:r>
                  <a:rPr lang="pt-BR" dirty="0" smtClean="0"/>
                  <a:t>por trás da </a:t>
                </a:r>
                <a:r>
                  <a:rPr lang="pt-BR" b="1" i="1" dirty="0" smtClean="0"/>
                  <a:t>regressão softmax </a:t>
                </a:r>
                <a:r>
                  <a:rPr lang="pt-BR" dirty="0" smtClean="0"/>
                  <a:t>é </a:t>
                </a:r>
                <a:r>
                  <a:rPr lang="pt-BR" dirty="0"/>
                  <a:t>bastante simples: </a:t>
                </a:r>
                <a:r>
                  <a:rPr lang="pt-BR" dirty="0" smtClean="0"/>
                  <a:t>dado um exemplo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 modelo </a:t>
                </a:r>
                <a:r>
                  <a:rPr lang="pt-BR" dirty="0" smtClean="0"/>
                  <a:t>Softmax </a:t>
                </a:r>
                <a:r>
                  <a:rPr lang="pt-BR" dirty="0"/>
                  <a:t>primeiro calcula uma </a:t>
                </a:r>
                <a:r>
                  <a:rPr lang="pt-BR" dirty="0" smtClean="0"/>
                  <a:t>pontuação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 para </a:t>
                </a:r>
                <a:r>
                  <a:rPr lang="pt-BR" dirty="0"/>
                  <a:t>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em seguida, estima a probabilidade de cada classe aplicando a função softmax </a:t>
                </a:r>
                <a:r>
                  <a:rPr lang="pt-BR" dirty="0" smtClean="0"/>
                  <a:t>às pontuações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16900"/>
                <a:ext cx="4932167" cy="1781385"/>
              </a:xfrm>
              <a:prstGeom prst="rect">
                <a:avLst/>
              </a:prstGeom>
              <a:blipFill rotWithShape="0">
                <a:blip r:embed="rId6"/>
                <a:stretch>
                  <a:fillRect l="-989" t="-2055" b="-4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4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 smtClean="0"/>
              <a:t>Anteriormente, aprendemos uma nova </a:t>
            </a:r>
            <a:r>
              <a:rPr lang="pt-BR" b="1" i="1" dirty="0" smtClean="0"/>
              <a:t>função </a:t>
            </a:r>
            <a:r>
              <a:rPr lang="pt-BR" b="1" i="1" dirty="0"/>
              <a:t>de limiar</a:t>
            </a:r>
            <a:r>
              <a:rPr lang="pt-BR" dirty="0"/>
              <a:t>, chamada de </a:t>
            </a:r>
            <a:r>
              <a:rPr lang="pt-BR" b="1" i="1" dirty="0" smtClean="0"/>
              <a:t>função logística</a:t>
            </a:r>
            <a:r>
              <a:rPr lang="pt-BR" dirty="0"/>
              <a:t>, com a qual </a:t>
            </a:r>
            <a:r>
              <a:rPr lang="pt-BR" dirty="0" smtClean="0"/>
              <a:t>foi </a:t>
            </a:r>
            <a:r>
              <a:rPr lang="pt-BR" dirty="0"/>
              <a:t>possível se encontrar </a:t>
            </a:r>
            <a:r>
              <a:rPr lang="pt-BR" dirty="0" smtClean="0"/>
              <a:t>uma solução com o algoritmo do </a:t>
            </a:r>
            <a:r>
              <a:rPr lang="pt-BR" b="1" i="1" dirty="0" smtClean="0"/>
              <a:t>gradiente </a:t>
            </a:r>
            <a:r>
              <a:rPr lang="pt-BR" b="1" i="1" dirty="0"/>
              <a:t>descendente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Classificadores que utilizam a </a:t>
            </a:r>
            <a:r>
              <a:rPr lang="pt-BR" b="1" i="1" dirty="0" smtClean="0"/>
              <a:t>função logística </a:t>
            </a:r>
            <a:r>
              <a:rPr lang="pt-BR" dirty="0" smtClean="0"/>
              <a:t>como</a:t>
            </a:r>
            <a:r>
              <a:rPr lang="pt-BR" b="1" i="1" dirty="0" smtClean="0"/>
              <a:t> função de limiar </a:t>
            </a:r>
            <a:r>
              <a:rPr lang="pt-BR" dirty="0" smtClean="0"/>
              <a:t>são</a:t>
            </a:r>
            <a:r>
              <a:rPr lang="pt-BR" b="1" i="1" dirty="0" smtClean="0"/>
              <a:t> </a:t>
            </a:r>
            <a:r>
              <a:rPr lang="pt-BR" dirty="0" smtClean="0"/>
              <a:t>conhecidos como </a:t>
            </a:r>
            <a:r>
              <a:rPr lang="pt-BR" b="1" i="1" dirty="0" smtClean="0"/>
              <a:t>regressores logísticos</a:t>
            </a:r>
            <a:r>
              <a:rPr lang="pt-BR" dirty="0" smtClean="0"/>
              <a:t> e são utilizados em problemas de </a:t>
            </a:r>
            <a:r>
              <a:rPr lang="pt-BR" b="1" i="1" dirty="0" smtClean="0"/>
              <a:t>classificação binária</a:t>
            </a:r>
            <a:r>
              <a:rPr lang="pt-BR" dirty="0" smtClean="0"/>
              <a:t>, ou seja, problemas com 2 classes apenas.</a:t>
            </a:r>
          </a:p>
          <a:p>
            <a:r>
              <a:rPr lang="pt-BR" dirty="0" smtClean="0"/>
              <a:t>Na sequência, veremos como lidar com problemas de classificação que envolvem mais de 2 classes, também chamados de </a:t>
            </a:r>
            <a:r>
              <a:rPr lang="pt-BR" b="1" i="1" dirty="0" smtClean="0"/>
              <a:t>classificação multi-classes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multi-classe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</a:t>
                </a:r>
                <a:r>
                  <a:rPr lang="pt-BR" dirty="0" smtClean="0"/>
                  <a:t>agora, nós </a:t>
                </a:r>
                <a:r>
                  <a:rPr lang="pt-BR" dirty="0"/>
                  <a:t>vimos como classificar </a:t>
                </a:r>
                <a:r>
                  <a:rPr lang="pt-BR" dirty="0" smtClean="0"/>
                  <a:t>utilizando </a:t>
                </a:r>
                <a:r>
                  <a:rPr lang="pt-BR" b="1" i="1" dirty="0"/>
                  <a:t>regressão logística </a:t>
                </a:r>
                <a:r>
                  <a:rPr lang="pt-BR" dirty="0" smtClean="0"/>
                  <a:t>quando </a:t>
                </a:r>
                <a:r>
                  <a:rPr lang="pt-BR" dirty="0"/>
                  <a:t>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), mas e quando existem mais 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</a:t>
                </a:r>
                <a:r>
                  <a:rPr lang="pt-BR" dirty="0" smtClean="0"/>
                  <a:t>mão: 10 dígitos.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texto: Esportes, Economia, Política, Entretenimento, etc.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sentimentos: Neutro, Positivo, Negativo.</a:t>
                </a:r>
              </a:p>
              <a:p>
                <a:r>
                  <a:rPr lang="pt-BR" dirty="0" smtClean="0"/>
                  <a:t>Existem algumas abordagens </a:t>
                </a:r>
                <a:r>
                  <a:rPr lang="pt-BR" dirty="0"/>
                  <a:t>para </a:t>
                </a:r>
                <a:r>
                  <a:rPr lang="pt-BR" dirty="0" smtClean="0"/>
                  <a:t>a </a:t>
                </a:r>
                <a:r>
                  <a:rPr lang="pt-BR" b="1" i="1" dirty="0" smtClean="0"/>
                  <a:t>classificação multi-classe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Regressão Softmax</a:t>
                </a:r>
              </a:p>
              <a:p>
                <a:r>
                  <a:rPr lang="pt-BR" dirty="0" smtClean="0"/>
                  <a:t>As duas primeiras podem ser aplicadas a qualquer tipo de </a:t>
                </a:r>
                <a:r>
                  <a:rPr lang="pt-BR" b="1" i="1" dirty="0" smtClean="0"/>
                  <a:t>classificador binário</a:t>
                </a:r>
                <a:r>
                  <a:rPr lang="pt-BR" dirty="0" smtClean="0"/>
                  <a:t> e não apenas ao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terceira abordagem é uma generalização do </a:t>
                </a:r>
                <a:r>
                  <a:rPr lang="pt-BR" b="1" i="1" dirty="0" smtClean="0"/>
                  <a:t>classificador logístico </a:t>
                </a:r>
                <a:r>
                  <a:rPr lang="pt-BR" dirty="0" smtClean="0"/>
                  <a:t>para problemas multi-classe.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  <a:blipFill rotWithShape="0">
                <a:blip r:embed="rId2"/>
                <a:stretch>
                  <a:fillRect l="-818" t="-2424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Nesta abordagem, nós treinamos um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binário</a:t>
                </a:r>
                <a:r>
                  <a:rPr lang="pt-BR" dirty="0"/>
                  <a:t> </a:t>
                </a:r>
                <a:r>
                  <a:rPr lang="pt-BR" dirty="0" smtClean="0"/>
                  <a:t>(e.g.,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), representado por sua função hipótese,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,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 smtClean="0"/>
              </a:p>
              <a:p>
                <a:r>
                  <a:rPr lang="pt-BR" dirty="0" smtClean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 smtClean="0"/>
                  <a:t> </a:t>
                </a:r>
                <a:r>
                  <a:rPr lang="pt-BR" b="1" i="1" dirty="0" smtClean="0"/>
                  <a:t>classificadores binários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0" dirty="0" smtClean="0"/>
                  <a:t>onde para cada classificador, a 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 smtClean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 smtClean="0"/>
                  <a:t> classes.</a:t>
                </a:r>
              </a:p>
              <a:p>
                <a:r>
                  <a:rPr lang="pt-BR" dirty="0" smtClean="0"/>
                  <a:t>Portanto, o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e a classe negativa caso o exemplo pertença a qualquer outra classe.</a:t>
                </a:r>
                <a:endParaRPr lang="pt-BR" b="0" dirty="0" smtClean="0"/>
              </a:p>
              <a:p>
                <a:r>
                  <a:rPr lang="pt-BR" dirty="0" smtClean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arg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vantagem 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desvantagem é que cada </a:t>
                </a:r>
                <a:r>
                  <a:rPr lang="pt-BR" b="1" i="1" dirty="0" smtClean="0"/>
                  <a:t>classificador binário </a:t>
                </a:r>
                <a:r>
                  <a:rPr lang="pt-BR" dirty="0" smtClean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-1 vezes maior, o que pode aumentar o tempo de treinamento.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328" b="-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 </a:t>
                </a:r>
                <a:r>
                  <a:rPr lang="pt-BR" b="1" i="1" dirty="0"/>
                  <a:t>binários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a </a:t>
                </a:r>
                <a:r>
                  <a:rPr lang="pt-BR" dirty="0" smtClean="0"/>
                  <a:t>cada um dos possíveis </a:t>
                </a:r>
                <a:r>
                  <a:rPr lang="pt-BR" b="1" i="1" dirty="0" smtClean="0"/>
                  <a:t>pares</a:t>
                </a:r>
                <a:r>
                  <a:rPr lang="pt-BR" dirty="0" smtClean="0"/>
                  <a:t> de classes.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S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 smtClean="0"/>
                  <a:t>, então treina-se 6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No </a:t>
                </a:r>
                <a:r>
                  <a:rPr lang="pt-BR" dirty="0"/>
                  <a:t>final, cada </a:t>
                </a:r>
                <a:r>
                  <a:rPr lang="pt-BR" dirty="0" smtClean="0"/>
                  <a:t>exemplo é </a:t>
                </a:r>
                <a:r>
                  <a:rPr lang="pt-BR" dirty="0"/>
                  <a:t>classificado conforme o </a:t>
                </a:r>
                <a:r>
                  <a:rPr lang="pt-BR" b="1" i="1" dirty="0"/>
                  <a:t>voto majoritário </a:t>
                </a:r>
                <a:r>
                  <a:rPr lang="pt-BR" dirty="0" smtClean="0"/>
                  <a:t>entre os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principal vantagem </a:t>
                </a:r>
                <a:r>
                  <a:rPr lang="pt-BR" dirty="0" smtClean="0"/>
                  <a:t>da abordagem </a:t>
                </a:r>
                <a:r>
                  <a:rPr lang="pt-BR" b="1" i="1" dirty="0" smtClean="0"/>
                  <a:t>Um-Contra-Um </a:t>
                </a:r>
                <a:r>
                  <a:rPr lang="pt-BR" dirty="0" smtClean="0"/>
                  <a:t>é </a:t>
                </a:r>
                <a:r>
                  <a:rPr lang="pt-BR" dirty="0"/>
                  <a:t>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na parte do conjunto de treinamento para as duas classes que ele deve </a:t>
                </a:r>
                <a:r>
                  <a:rPr lang="pt-BR" dirty="0" smtClean="0"/>
                  <a:t>distinguir.</a:t>
                </a:r>
              </a:p>
              <a:p>
                <a:r>
                  <a:rPr lang="pt-BR" dirty="0" smtClean="0"/>
                  <a:t>A desvantagem é que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 smtClean="0"/>
                  <a:t>, temos que treinar 45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944253" y="6311383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hlinkClick r:id="rId4"/>
              </a:rPr>
              <a:t>Exemplo: ClassificationOfFourClassesWithOvAandOvO.ipynb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7384"/>
            <a:ext cx="11185478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Também conhecida como </a:t>
            </a:r>
            <a:r>
              <a:rPr lang="pt-BR" b="1" i="1" dirty="0"/>
              <a:t>regressão logística multinomial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ideia é ter um </a:t>
            </a:r>
            <a:r>
              <a:rPr lang="pt-BR" b="1" i="1" dirty="0" smtClean="0"/>
              <a:t>único</a:t>
            </a:r>
            <a:r>
              <a:rPr lang="pt-BR" dirty="0" smtClean="0"/>
              <a:t> classificador </a:t>
            </a:r>
            <a:r>
              <a:rPr lang="pt-BR" dirty="0"/>
              <a:t>que classifique mais de 2 classes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exemplo, para um problema com 4 classes, teríamos um único classificador, mas com 4 saídas.</a:t>
            </a:r>
            <a:endParaRPr lang="pt-BR" dirty="0"/>
          </a:p>
          <a:p>
            <a:r>
              <a:rPr lang="pt-BR" dirty="0"/>
              <a:t>É importante salientar que ele prediz </a:t>
            </a:r>
            <a:r>
              <a:rPr lang="pt-BR" b="1" i="1" dirty="0"/>
              <a:t>apenas </a:t>
            </a:r>
            <a:r>
              <a:rPr lang="pt-BR" b="1" i="1" dirty="0">
                <a:solidFill>
                  <a:srgbClr val="FF0000"/>
                </a:solidFill>
              </a:rPr>
              <a:t>uma</a:t>
            </a:r>
            <a:r>
              <a:rPr lang="pt-BR" b="1" i="1" dirty="0"/>
              <a:t> classe de cada vez</a:t>
            </a:r>
            <a:r>
              <a:rPr lang="pt-BR" dirty="0"/>
              <a:t>, ou seja, ele é </a:t>
            </a:r>
            <a:r>
              <a:rPr lang="pt-BR" b="1" i="1" dirty="0" smtClean="0"/>
              <a:t>multi-classe</a:t>
            </a:r>
            <a:r>
              <a:rPr lang="pt-BR" dirty="0" smtClean="0"/>
              <a:t> </a:t>
            </a:r>
            <a:r>
              <a:rPr lang="pt-BR" dirty="0"/>
              <a:t>e não </a:t>
            </a:r>
            <a:r>
              <a:rPr lang="pt-BR" b="1" i="1" dirty="0" smtClean="0"/>
              <a:t>multi-label</a:t>
            </a:r>
            <a:r>
              <a:rPr lang="pt-BR" dirty="0" smtClean="0"/>
              <a:t>, </a:t>
            </a:r>
            <a:r>
              <a:rPr lang="pt-BR" dirty="0"/>
              <a:t>portanto, ele deve ser usado apenas com </a:t>
            </a:r>
            <a:r>
              <a:rPr lang="pt-BR" b="1" i="1" dirty="0"/>
              <a:t>classes mutuamente exclusivas</a:t>
            </a:r>
            <a:r>
              <a:rPr lang="pt-BR" dirty="0"/>
              <a:t>, como por exemplo diferentes tipos de plantas, dígitos, categorias de notícias, etc. </a:t>
            </a:r>
            <a:endParaRPr lang="pt-BR" dirty="0" smtClean="0"/>
          </a:p>
          <a:p>
            <a:r>
              <a:rPr lang="pt-BR" dirty="0" smtClean="0"/>
              <a:t>Portanto</a:t>
            </a:r>
            <a:r>
              <a:rPr lang="pt-BR" dirty="0"/>
              <a:t>, você não poderia usá-lo para reconhecer várias pessoas em uma foto, por exemplo.</a:t>
            </a:r>
          </a:p>
          <a:p>
            <a:r>
              <a:rPr lang="pt-BR" dirty="0"/>
              <a:t>É uma abordagem mais robusta que as anteriores e que consiste em </a:t>
            </a:r>
            <a:r>
              <a:rPr lang="pt-BR" dirty="0" smtClean="0"/>
              <a:t>criar um modelo </a:t>
            </a:r>
            <a:r>
              <a:rPr lang="pt-BR" dirty="0"/>
              <a:t>em que cada saída representa a </a:t>
            </a:r>
            <a:r>
              <a:rPr lang="pt-BR" b="1" i="1" dirty="0"/>
              <a:t>probabilidade</a:t>
            </a:r>
            <a:r>
              <a:rPr lang="pt-BR" dirty="0"/>
              <a:t> de </a:t>
            </a:r>
            <a:r>
              <a:rPr lang="pt-BR" dirty="0" smtClean="0"/>
              <a:t>um exemplo </a:t>
            </a:r>
            <a:r>
              <a:rPr lang="pt-BR" dirty="0"/>
              <a:t>pertencer a uma classe específica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917765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3016"/>
                <a:ext cx="11091203" cy="54249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Isto é feito a partir de uma generalização da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logística</a:t>
                </a:r>
                <a:r>
                  <a:rPr lang="pt-BR" dirty="0"/>
                  <a:t> </a:t>
                </a:r>
                <a:r>
                  <a:rPr lang="pt-BR" dirty="0" smtClean="0"/>
                  <a:t>chamada de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, a qual </a:t>
                </a:r>
                <a:r>
                  <a:rPr lang="pt-BR" dirty="0"/>
                  <a:t>é definida </a:t>
                </a:r>
                <a:r>
                  <a:rPr lang="pt-BR" dirty="0" smtClean="0"/>
                  <a:t>como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associado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saída do classificador,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indica o número da amostra  </a:t>
                </a:r>
                <a:r>
                  <a:rPr lang="pt-BR" dirty="0"/>
                  <a:t>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é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para </a:t>
                </a:r>
                <a:r>
                  <a:rPr lang="pt-BR" dirty="0" smtClean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-ésima classe.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endParaRPr lang="pt-BR" b="1" i="1" dirty="0" smtClean="0">
                  <a:solidFill>
                    <a:srgbClr val="FF0000"/>
                  </a:solidFill>
                </a:endParaRPr>
              </a:p>
              <a:p>
                <a:r>
                  <a:rPr lang="pt-BR" dirty="0"/>
                  <a:t>A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 </a:t>
                </a:r>
                <a:r>
                  <a:rPr lang="pt-BR" dirty="0"/>
                  <a:t>estende </a:t>
                </a:r>
                <a:r>
                  <a:rPr lang="pt-BR" dirty="0" smtClean="0"/>
                  <a:t>a ideia do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ao mundo multi-classes. </a:t>
                </a:r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:r>
                  <a:rPr lang="pt-BR" dirty="0" smtClean="0"/>
                  <a:t>a função softmax </a:t>
                </a:r>
                <a:r>
                  <a:rPr lang="pt-BR" dirty="0"/>
                  <a:t>atribui </a:t>
                </a:r>
                <a:r>
                  <a:rPr lang="pt-BR" dirty="0" smtClean="0"/>
                  <a:t>probabilidades, no intervalo [0, 1], a </a:t>
                </a:r>
                <a:r>
                  <a:rPr lang="pt-BR" dirty="0"/>
                  <a:t>cada classe em um problema </a:t>
                </a:r>
                <a:r>
                  <a:rPr lang="pt-BR" dirty="0" smtClean="0"/>
                  <a:t>com </a:t>
                </a:r>
                <a:r>
                  <a:rPr lang="pt-BR" dirty="0"/>
                  <a:t>várias classes. </a:t>
                </a:r>
                <a:endParaRPr lang="pt-BR" dirty="0" smtClean="0"/>
              </a:p>
              <a:p>
                <a:r>
                  <a:rPr lang="pt-BR" dirty="0" smtClean="0"/>
                  <a:t>Essas </a:t>
                </a:r>
                <a:r>
                  <a:rPr lang="pt-BR" dirty="0"/>
                  <a:t>probabilidades </a:t>
                </a:r>
                <a:r>
                  <a:rPr lang="pt-BR" dirty="0" smtClean="0"/>
                  <a:t>devem </a:t>
                </a:r>
                <a:r>
                  <a:rPr lang="pt-BR" dirty="0"/>
                  <a:t>somar </a:t>
                </a:r>
                <a:r>
                  <a:rPr lang="pt-BR" dirty="0" smtClean="0"/>
                  <a:t>1.</a:t>
                </a:r>
              </a:p>
              <a:p>
                <a:r>
                  <a:rPr lang="pt-BR" dirty="0"/>
                  <a:t>O objetivo é </a:t>
                </a:r>
                <a:r>
                  <a:rPr lang="pt-BR" dirty="0" smtClean="0"/>
                  <a:t>encontrar um </a:t>
                </a:r>
                <a:r>
                  <a:rPr lang="pt-BR" b="1" i="1" dirty="0" smtClean="0"/>
                  <a:t>modelo</a:t>
                </a:r>
                <a:r>
                  <a:rPr lang="pt-BR" dirty="0" smtClean="0"/>
                  <a:t> (i.e., seus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) que estime </a:t>
                </a:r>
                <a:r>
                  <a:rPr lang="pt-BR" dirty="0"/>
                  <a:t>uma alta probabilidade para a classe alvo (e consequentemente uma baixa probabilidade para as demais classes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3016"/>
                <a:ext cx="11091203" cy="5424984"/>
              </a:xfrm>
              <a:blipFill rotWithShape="0">
                <a:blip r:embed="rId3"/>
                <a:stretch>
                  <a:fillRect l="-659" t="-2360" r="-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331354" y="1867011"/>
            <a:ext cx="1860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O somatório de termos exponenciais normaliza o valor da </a:t>
            </a:r>
            <a:r>
              <a:rPr lang="pt-BR" sz="1200" i="1" dirty="0" smtClean="0"/>
              <a:t>q</a:t>
            </a:r>
            <a:r>
              <a:rPr lang="pt-BR" sz="1200" dirty="0" smtClean="0"/>
              <a:t>-ésima saída de tal forma que o somatório das Q saídas seja igual a 1.</a:t>
            </a:r>
            <a:endParaRPr lang="pt-BR" sz="1200" dirty="0"/>
          </a:p>
        </p:txBody>
      </p:sp>
      <p:sp>
        <p:nvSpPr>
          <p:cNvPr id="12" name="Rectangle 11"/>
          <p:cNvSpPr/>
          <p:nvPr/>
        </p:nvSpPr>
        <p:spPr>
          <a:xfrm>
            <a:off x="7455582" y="2364136"/>
            <a:ext cx="1638869" cy="50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094451" y="2458845"/>
            <a:ext cx="1405719" cy="333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446" y="2150480"/>
            <a:ext cx="148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Cada </a:t>
            </a:r>
            <a:r>
              <a:rPr lang="pt-BR" sz="1200" dirty="0"/>
              <a:t>classe tem seu próprio vetor de </a:t>
            </a:r>
            <a:r>
              <a:rPr lang="pt-BR" sz="1200" dirty="0" smtClean="0"/>
              <a:t>pesos dedicado</a:t>
            </a:r>
            <a:r>
              <a:rPr lang="pt-BR" sz="1200" dirty="0"/>
              <a:t>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92702" y="2513666"/>
            <a:ext cx="323556" cy="440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9506</TotalTime>
  <Words>1357</Words>
  <Application>Microsoft Office PowerPoint</Application>
  <PresentationFormat>Widescreen</PresentationFormat>
  <Paragraphs>142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1616</cp:revision>
  <dcterms:created xsi:type="dcterms:W3CDTF">2020-01-20T13:50:05Z</dcterms:created>
  <dcterms:modified xsi:type="dcterms:W3CDTF">2021-09-03T18:12:47Z</dcterms:modified>
</cp:coreProperties>
</file>