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51" r:id="rId11"/>
    <p:sldId id="344" r:id="rId12"/>
    <p:sldId id="345" r:id="rId13"/>
    <p:sldId id="346" r:id="rId14"/>
    <p:sldId id="347" r:id="rId15"/>
    <p:sldId id="348" r:id="rId16"/>
    <p:sldId id="324" r:id="rId17"/>
    <p:sldId id="306" r:id="rId18"/>
    <p:sldId id="352" r:id="rId19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79713" autoAdjust="0"/>
  </p:normalViewPr>
  <p:slideViewPr>
    <p:cSldViewPr snapToGrid="0">
      <p:cViewPr varScale="1">
        <p:scale>
          <a:sx n="93" d="100"/>
          <a:sy n="93" d="100"/>
        </p:scale>
        <p:origin x="1284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8/04/2022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oparga3.github.io/standford_logistic_regression/#what-is-logistic-regression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Uma matriz de confusão, também conhecida como tabela de contingência ou matriz de erros, é um layout de tabela específico que permite a visualização do desempenho de um classificador.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Cada linha da matriz representa os</a:t>
            </a:r>
            <a:r>
              <a:rPr lang="pt-BR" baseline="0" dirty="0" smtClean="0"/>
              <a:t> exemplos que foram classificados como pertencentes a uma dada </a:t>
            </a:r>
            <a:r>
              <a:rPr lang="pt-BR" dirty="0" smtClean="0"/>
              <a:t>classe, enquanto cada coluna representa os exemplos</a:t>
            </a:r>
            <a:r>
              <a:rPr lang="pt-BR" baseline="0" dirty="0" smtClean="0"/>
              <a:t> realmente pertencentes a </a:t>
            </a:r>
            <a:r>
              <a:rPr lang="pt-BR" dirty="0" smtClean="0"/>
              <a:t>uma dada classe.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nome, matriz de confusão, deriva do fato de tornar fácil verificar se o classificador está confundindo classes (ou seja, geralmente rotulando incorretamente uma como a outra).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78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92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o caso multi-classes, a </a:t>
            </a:r>
            <a:r>
              <a:rPr lang="pt-BR" b="1" i="1" dirty="0" smtClean="0"/>
              <a:t>acurácia global </a:t>
            </a:r>
            <a:r>
              <a:rPr lang="pt-BR" dirty="0" smtClean="0"/>
              <a:t>é obtida a partir das informações presentes na diagonal principal da </a:t>
            </a:r>
            <a:r>
              <a:rPr lang="pt-BR" b="1" i="1" dirty="0" smtClean="0"/>
              <a:t>matriz de confusão</a:t>
            </a:r>
            <a:r>
              <a:rPr lang="pt-BR" dirty="0" smtClean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Precision-Recall is a useful measure of success of prediction when the classes are very imbalanced.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45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baseline="0" dirty="0" smtClean="0"/>
              <a:t> pontuação-F1 </a:t>
            </a:r>
            <a:r>
              <a:rPr lang="pt-BR" dirty="0" smtClean="0"/>
              <a:t>é a </a:t>
            </a:r>
            <a:r>
              <a:rPr lang="pt-BR" b="1" i="1" dirty="0" smtClean="0"/>
              <a:t>média harmônica </a:t>
            </a:r>
            <a:r>
              <a:rPr lang="pt-BR" dirty="0" smtClean="0"/>
              <a:t>entre </a:t>
            </a:r>
            <a:r>
              <a:rPr lang="pt-BR" b="1" i="1" dirty="0" smtClean="0"/>
              <a:t>precisão</a:t>
            </a:r>
            <a:r>
              <a:rPr lang="pt-BR" dirty="0" smtClean="0"/>
              <a:t> e </a:t>
            </a:r>
            <a:r>
              <a:rPr lang="pt-BR" b="1" i="1" dirty="0" smtClean="0"/>
              <a:t>recall</a:t>
            </a:r>
            <a:r>
              <a:rPr lang="pt-BR" dirty="0" smtClean="0"/>
              <a:t>. Enquanto a </a:t>
            </a:r>
            <a:r>
              <a:rPr lang="pt-BR" b="1" i="1" dirty="0" smtClean="0"/>
              <a:t>média aritmética </a:t>
            </a:r>
            <a:r>
              <a:rPr lang="pt-BR" dirty="0" smtClean="0"/>
              <a:t>trata todos os valores igualmente, a </a:t>
            </a:r>
            <a:r>
              <a:rPr lang="pt-BR" b="1" i="1" dirty="0" smtClean="0"/>
              <a:t>média harmônica </a:t>
            </a:r>
            <a:r>
              <a:rPr lang="pt-BR" dirty="0" smtClean="0"/>
              <a:t>atribui muito mais peso aos valores pequenos. Como resultado, o classificador só obterá uma pontuação-F1 alta se as medidas </a:t>
            </a:r>
            <a:r>
              <a:rPr lang="pt-BR" b="1" i="1" dirty="0" smtClean="0"/>
              <a:t>recall</a:t>
            </a:r>
            <a:r>
              <a:rPr lang="pt-BR" baseline="0" dirty="0" smtClean="0"/>
              <a:t> </a:t>
            </a:r>
            <a:r>
              <a:rPr lang="pt-BR" dirty="0" smtClean="0"/>
              <a:t>e </a:t>
            </a:r>
            <a:r>
              <a:rPr lang="pt-BR" b="1" i="1" dirty="0" smtClean="0"/>
              <a:t>precisão</a:t>
            </a:r>
            <a:r>
              <a:rPr lang="pt-BR" dirty="0" smtClean="0"/>
              <a:t> forem altas.</a:t>
            </a:r>
          </a:p>
          <a:p>
            <a:endParaRPr lang="pt-BR" dirty="0" smtClean="0"/>
          </a:p>
          <a:p>
            <a:r>
              <a:rPr lang="pt-BR" dirty="0" smtClean="0"/>
              <a:t>A pontuação-F1 favorece classificadores que têm </a:t>
            </a:r>
            <a:r>
              <a:rPr lang="pt-BR" b="1" i="1" dirty="0" smtClean="0"/>
              <a:t>precisão</a:t>
            </a:r>
            <a:r>
              <a:rPr lang="pt-BR" dirty="0" smtClean="0"/>
              <a:t> e </a:t>
            </a:r>
            <a:r>
              <a:rPr lang="pt-BR" b="1" i="1" dirty="0" smtClean="0"/>
              <a:t>recall</a:t>
            </a:r>
            <a:r>
              <a:rPr lang="pt-BR" dirty="0" smtClean="0"/>
              <a:t> semelhantes.</a:t>
            </a:r>
          </a:p>
          <a:p>
            <a:endParaRPr lang="pt-BR" dirty="0" smtClean="0"/>
          </a:p>
          <a:p>
            <a:r>
              <a:rPr lang="pt-BR" dirty="0" smtClean="0"/>
              <a:t>Aumentar a </a:t>
            </a:r>
            <a:r>
              <a:rPr lang="pt-BR" b="1" i="1" dirty="0" smtClean="0"/>
              <a:t>precisão</a:t>
            </a:r>
            <a:r>
              <a:rPr lang="pt-BR" dirty="0" smtClean="0"/>
              <a:t> reduz o</a:t>
            </a:r>
            <a:r>
              <a:rPr lang="pt-BR" baseline="0" dirty="0" smtClean="0"/>
              <a:t> </a:t>
            </a:r>
            <a:r>
              <a:rPr lang="pt-BR" b="1" i="1" baseline="0" dirty="0" smtClean="0"/>
              <a:t>recall</a:t>
            </a:r>
            <a:r>
              <a:rPr lang="pt-BR" baseline="0" dirty="0" smtClean="0"/>
              <a:t> </a:t>
            </a:r>
            <a:r>
              <a:rPr lang="pt-BR" dirty="0" smtClean="0"/>
              <a:t>e vice-versa. Isso é chamado de balanço (tradeoff) de precisão/recall.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8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Em estatística, uma característica operacional do receptor (ROC), ou curva ROC, é um gráfico que ilustra o desempenho de um classificador binário. A curva é criada plotando a taxa de verdadeiro</a:t>
            </a:r>
            <a:r>
              <a:rPr lang="pt-BR" baseline="0" dirty="0" smtClean="0"/>
              <a:t> </a:t>
            </a:r>
            <a:r>
              <a:rPr lang="pt-BR" dirty="0" smtClean="0"/>
              <a:t>positivo</a:t>
            </a:r>
            <a:r>
              <a:rPr lang="pt-BR" baseline="0" dirty="0" smtClean="0"/>
              <a:t> </a:t>
            </a:r>
            <a:r>
              <a:rPr lang="pt-BR" dirty="0" smtClean="0"/>
              <a:t>(recall) contra a taxa de falsos</a:t>
            </a:r>
            <a:r>
              <a:rPr lang="pt-BR" baseline="0" dirty="0" smtClean="0"/>
              <a:t> </a:t>
            </a:r>
            <a:r>
              <a:rPr lang="pt-BR" dirty="0" smtClean="0"/>
              <a:t>positivos (especificidade) em várias configurações de limite.</a:t>
            </a:r>
          </a:p>
          <a:p>
            <a:endParaRPr lang="pt-BR" dirty="0" smtClean="0"/>
          </a:p>
          <a:p>
            <a:r>
              <a:rPr lang="pt-BR" dirty="0" smtClean="0"/>
              <a:t>A linha pontilhada representa a curva ROC de um classificador puramente aleatório; um bom classificador fica o mais longe possível dessa linha (em direção ao canto superior esquerdo). Um exemplo intuitivo de classificação aleatória é uma decisão através do lançamento</a:t>
            </a:r>
            <a:r>
              <a:rPr lang="pt-BR" baseline="0" dirty="0" smtClean="0"/>
              <a:t> de </a:t>
            </a:r>
            <a:r>
              <a:rPr lang="pt-BR" dirty="0" smtClean="0"/>
              <a:t>moedas.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i="0" u="none" dirty="0" smtClean="0">
                <a:hlinkClick r:id="rId3"/>
              </a:rPr>
              <a:t>[1] </a:t>
            </a:r>
            <a:r>
              <a:rPr lang="pt-BR" dirty="0" smtClean="0">
                <a:hlinkClick r:id="rId3"/>
              </a:rPr>
              <a:t>https://joparga3.github.io/standford_logistic_regression/#what-is-logistic-regression</a:t>
            </a:r>
            <a:endParaRPr lang="pt-BR" dirty="0" smtClean="0"/>
          </a:p>
          <a:p>
            <a:r>
              <a:rPr lang="pt-BR" dirty="0" smtClean="0"/>
              <a:t>[2] https://www.datasciencecentral.com/profiles/blogs/roc-curve-explained-in-one-picture</a:t>
            </a:r>
          </a:p>
          <a:p>
            <a:r>
              <a:rPr lang="pt-BR" dirty="0" smtClean="0"/>
              <a:t>[3] https://en.wikipedia.org/wiki/Receiver_operating_characteristic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555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https://colab.research.google.com/github/zz4fap/t320_aprendizado_de_maquina/blob/main/notebooks/classificação/classification_metrics.ipynb</a:t>
            </a:r>
            <a:endParaRPr lang="pt-BR" b="1" dirty="0" smtClean="0"/>
          </a:p>
          <a:p>
            <a:endParaRPr lang="pt-BR" dirty="0" smtClean="0"/>
          </a:p>
          <a:p>
            <a:r>
              <a:rPr lang="pt-BR" dirty="0" smtClean="0"/>
              <a:t>A área sob a curva ROC é uma medida da qualidade do classificador.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dirty="0" smtClean="0"/>
              <a:t>[1] https://datascience.stackexchange.com/questions/65839/macro-average-and-weighted-average-meaning-in-classification-report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049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#5:</a:t>
            </a:r>
            <a:r>
              <a:rPr lang="pt-BR" sz="1200" dirty="0" smtClean="0"/>
              <a:t> https://</a:t>
            </a:r>
            <a:r>
              <a:rPr lang="pt-BR" sz="1200" dirty="0" smtClean="0"/>
              <a:t>mybinder.org/v2/gh/zz4fap/t320_aprendizado_de_maquina/main?filepath=labs%2FLaboratorio5.ipynb</a:t>
            </a:r>
          </a:p>
          <a:p>
            <a:endParaRPr lang="pt-BR" sz="1200" dirty="0" smtClean="0"/>
          </a:p>
          <a:p>
            <a:r>
              <a:rPr lang="pt-BR" sz="1200" b="1" dirty="0" smtClean="0"/>
              <a:t>Laboratório #5:</a:t>
            </a:r>
            <a:r>
              <a:rPr lang="pt-BR" sz="1200" dirty="0" smtClean="0"/>
              <a:t> https://colab.research.google.com/github/zz4fap/t320_aprendizado_de_maquina/blob/main/labs/Laboratorio5.ipynb</a:t>
            </a:r>
            <a:endParaRPr lang="pt-BR" sz="1200" dirty="0" smtClean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08/04/2022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tion_metrics.ipynb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5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5"/>
            <a:ext cx="10515600" cy="1325563"/>
          </a:xfrm>
        </p:spPr>
        <p:txBody>
          <a:bodyPr/>
          <a:lstStyle/>
          <a:p>
            <a:r>
              <a:rPr lang="pt-BR" dirty="0"/>
              <a:t>Observações importantes quanto à matriz de confusão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89677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b="1" i="1" dirty="0"/>
                  <a:t>Precisão</a:t>
                </a:r>
                <a:r>
                  <a:rPr lang="pt-BR" dirty="0"/>
                  <a:t> diz o quão preciso é o modelo em relação </a:t>
                </a:r>
                <a:r>
                  <a:rPr lang="pt-BR" dirty="0" smtClean="0"/>
                  <a:t>a </a:t>
                </a:r>
                <a:r>
                  <a:rPr lang="pt-BR" b="1" i="1" dirty="0"/>
                  <a:t>todos os exemplos classificados como positivos</a:t>
                </a:r>
                <a:r>
                  <a:rPr lang="pt-BR" dirty="0"/>
                  <a:t>, </a:t>
                </a:r>
                <a:r>
                  <a:rPr lang="pt-BR" dirty="0" smtClean="0"/>
                  <a:t>ou seja, quantos </a:t>
                </a:r>
                <a:r>
                  <a:rPr lang="pt-BR" dirty="0"/>
                  <a:t>deles são realmente positivos.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100" b="1">
                          <a:latin typeface="Cambria Math" panose="02040503050406030204" pitchFamily="18" charset="0"/>
                        </a:rPr>
                        <m:t>𝐏𝐫𝐞𝐜𝐢𝐬</m:t>
                      </m:r>
                      <m:r>
                        <a:rPr lang="pt-BR" sz="2100" b="1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sz="2100" b="1">
                          <a:latin typeface="Cambria Math" panose="02040503050406030204" pitchFamily="18" charset="0"/>
                        </a:rPr>
                        <m:t>𝐨</m:t>
                      </m:r>
                      <m:r>
                        <a:rPr lang="pt-BR" sz="21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False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</m:den>
                      </m:f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A </a:t>
                </a:r>
                <a:r>
                  <a:rPr lang="pt-BR" b="1" i="1" dirty="0"/>
                  <a:t>precisão</a:t>
                </a:r>
                <a:r>
                  <a:rPr lang="pt-BR" dirty="0"/>
                  <a:t> é uma boa medida para determinar a qualidade do classificador quando os custos de </a:t>
                </a:r>
                <a:r>
                  <a:rPr lang="pt-BR" b="1" i="1" dirty="0"/>
                  <a:t>falsos positivos</a:t>
                </a:r>
                <a:r>
                  <a:rPr lang="pt-BR" dirty="0"/>
                  <a:t> são altos.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na classificação de </a:t>
                </a:r>
                <a:r>
                  <a:rPr lang="pt-BR" b="1" i="1" dirty="0"/>
                  <a:t>spams</a:t>
                </a:r>
                <a:r>
                  <a:rPr lang="pt-BR" dirty="0"/>
                  <a:t>, um </a:t>
                </a:r>
                <a:r>
                  <a:rPr lang="pt-BR" b="1" i="1" dirty="0"/>
                  <a:t>falso positivo </a:t>
                </a:r>
                <a:r>
                  <a:rPr lang="pt-BR" dirty="0"/>
                  <a:t>significa que um </a:t>
                </a:r>
                <a:r>
                  <a:rPr lang="pt-BR" b="1" i="1" dirty="0"/>
                  <a:t>ham</a:t>
                </a:r>
                <a:r>
                  <a:rPr lang="pt-BR" dirty="0"/>
                  <a:t> (verdadeiro negativo) foi classificado como </a:t>
                </a:r>
                <a:r>
                  <a:rPr lang="pt-BR" b="1" i="1" dirty="0"/>
                  <a:t>spam</a:t>
                </a:r>
                <a:r>
                  <a:rPr lang="pt-BR" dirty="0"/>
                  <a:t>. O usuário de email pode perder emails importantes se a </a:t>
                </a:r>
                <a:r>
                  <a:rPr lang="pt-BR" b="1" i="1" dirty="0"/>
                  <a:t>precisão</a:t>
                </a:r>
                <a:r>
                  <a:rPr lang="pt-BR" dirty="0"/>
                  <a:t> </a:t>
                </a:r>
                <a:r>
                  <a:rPr lang="pt-BR" dirty="0" smtClean="0"/>
                  <a:t>for baixa.</a:t>
                </a:r>
                <a:endParaRPr lang="pt-BR" dirty="0"/>
              </a:p>
              <a:p>
                <a:r>
                  <a:rPr lang="pt-BR" b="1" i="1" dirty="0"/>
                  <a:t>Recall</a:t>
                </a:r>
                <a:r>
                  <a:rPr lang="pt-BR" dirty="0"/>
                  <a:t> calcula quantos exemplos realmente positivos o classificador </a:t>
                </a:r>
                <a:r>
                  <a:rPr lang="pt-BR" dirty="0" smtClean="0"/>
                  <a:t>captura em relação a todos exemplos positivos. </a:t>
                </a:r>
                <a:endParaRPr lang="pt-BR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100" b="1">
                          <a:latin typeface="Cambria Math" panose="02040503050406030204" pitchFamily="18" charset="0"/>
                        </a:rPr>
                        <m:t>𝐑𝐞𝐜𝐚𝐥𝐥</m:t>
                      </m:r>
                      <m:r>
                        <a:rPr lang="pt-BR" sz="21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False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Negative</m:t>
                          </m:r>
                        </m:den>
                      </m:f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recall</a:t>
                </a:r>
                <a:r>
                  <a:rPr lang="pt-BR" dirty="0"/>
                  <a:t> é uma boa medida para determinar a qualidade de um classificador quando houver um alto custo associado </a:t>
                </a:r>
                <a:r>
                  <a:rPr lang="pt-BR" dirty="0" smtClean="0"/>
                  <a:t>a </a:t>
                </a:r>
                <a:r>
                  <a:rPr lang="pt-BR" b="1" i="1" dirty="0"/>
                  <a:t>falsos negativos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na classificação de doenças, se um paciente doente (</a:t>
                </a:r>
                <a:r>
                  <a:rPr lang="pt-BR" b="1" i="1" dirty="0"/>
                  <a:t>positivo verdadeiro</a:t>
                </a:r>
                <a:r>
                  <a:rPr lang="pt-BR" dirty="0"/>
                  <a:t>) for classificado como não doente (</a:t>
                </a:r>
                <a:r>
                  <a:rPr lang="pt-BR" b="1" i="1" dirty="0"/>
                  <a:t>falso negativo</a:t>
                </a:r>
                <a:r>
                  <a:rPr lang="pt-BR" dirty="0"/>
                  <a:t>). O custo associado ao </a:t>
                </a:r>
                <a:r>
                  <a:rPr lang="pt-BR" b="1" i="1" dirty="0"/>
                  <a:t>falso negativo </a:t>
                </a:r>
                <a:r>
                  <a:rPr lang="pt-BR" dirty="0"/>
                  <a:t>será extremamente alto se a doença for contagiosa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89677" cy="5032375"/>
              </a:xfrm>
              <a:blipFill rotWithShape="0">
                <a:blip r:embed="rId2"/>
                <a:stretch>
                  <a:fillRect l="-708" t="-2785" r="-11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167563" y="2672640"/>
            <a:ext cx="1400175" cy="225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6996111" y="5108572"/>
            <a:ext cx="1466852" cy="258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481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997"/>
            <a:ext cx="10515600" cy="1095185"/>
          </a:xfrm>
        </p:spPr>
        <p:txBody>
          <a:bodyPr>
            <a:normAutofit fontScale="90000"/>
          </a:bodyPr>
          <a:lstStyle/>
          <a:p>
            <a:r>
              <a:rPr lang="pt-BR" dirty="0"/>
              <a:t>Observações importantes quanto à matriz de confusão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3716"/>
            <a:ext cx="11203745" cy="525428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Uma </a:t>
            </a:r>
            <a:r>
              <a:rPr lang="pt-BR" b="1" i="1" dirty="0" smtClean="0"/>
              <a:t>precisão</a:t>
            </a:r>
            <a:r>
              <a:rPr lang="pt-BR" dirty="0" smtClean="0"/>
              <a:t> = 1 significa que todo exemplo classificado como pertencente à classe </a:t>
            </a:r>
            <a:r>
              <a:rPr lang="pt-BR" b="1" i="1" dirty="0" smtClean="0"/>
              <a:t>positiva</a:t>
            </a:r>
            <a:r>
              <a:rPr lang="pt-BR" dirty="0" smtClean="0"/>
              <a:t>, realmente </a:t>
            </a:r>
            <a:r>
              <a:rPr lang="pt-BR" dirty="0"/>
              <a:t>pertence à</a:t>
            </a:r>
            <a:r>
              <a:rPr lang="pt-BR" dirty="0" smtClean="0"/>
              <a:t> ela, ou seja, o número de </a:t>
            </a:r>
            <a:r>
              <a:rPr lang="pt-BR" b="1" i="1" dirty="0" smtClean="0"/>
              <a:t>falsos positivos </a:t>
            </a:r>
            <a:r>
              <a:rPr lang="pt-BR" dirty="0" smtClean="0"/>
              <a:t>é igual a 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Entretanto</a:t>
            </a:r>
            <a:r>
              <a:rPr lang="pt-BR" dirty="0"/>
              <a:t>, </a:t>
            </a:r>
            <a:r>
              <a:rPr lang="pt-BR" dirty="0" smtClean="0"/>
              <a:t>essa métrica não </a:t>
            </a:r>
            <a:r>
              <a:rPr lang="pt-BR" dirty="0"/>
              <a:t>dá informações a respeito de </a:t>
            </a:r>
            <a:r>
              <a:rPr lang="pt-BR" dirty="0" smtClean="0"/>
              <a:t>quantos exemplos desta </a:t>
            </a:r>
            <a:r>
              <a:rPr lang="pt-BR" dirty="0"/>
              <a:t>classe foram </a:t>
            </a:r>
            <a:r>
              <a:rPr lang="pt-BR" b="1" i="1" dirty="0" smtClean="0"/>
              <a:t>classificados </a:t>
            </a:r>
            <a:r>
              <a:rPr lang="pt-BR" b="1" i="1" dirty="0"/>
              <a:t>de forma </a:t>
            </a:r>
            <a:r>
              <a:rPr lang="pt-BR" b="1" i="1" dirty="0" smtClean="0"/>
              <a:t>incorreta</a:t>
            </a:r>
            <a:r>
              <a:rPr lang="pt-BR" dirty="0" smtClean="0"/>
              <a:t>, ou seja</a:t>
            </a:r>
            <a:r>
              <a:rPr lang="pt-BR" dirty="0"/>
              <a:t>, quantidade de </a:t>
            </a:r>
            <a:r>
              <a:rPr lang="pt-BR" b="1" i="1" dirty="0" smtClean="0"/>
              <a:t>falsos negativos</a:t>
            </a:r>
            <a:r>
              <a:rPr lang="pt-BR" dirty="0" smtClean="0"/>
              <a:t>. </a:t>
            </a:r>
          </a:p>
          <a:p>
            <a:r>
              <a:rPr lang="pt-BR" dirty="0"/>
              <a:t>Por outro lado, um </a:t>
            </a:r>
            <a:r>
              <a:rPr lang="pt-BR" b="1" i="1" dirty="0" smtClean="0"/>
              <a:t>recall </a:t>
            </a:r>
            <a:r>
              <a:rPr lang="pt-BR" dirty="0" smtClean="0"/>
              <a:t>= 1 </a:t>
            </a:r>
            <a:r>
              <a:rPr lang="pt-BR" dirty="0"/>
              <a:t>indica que todos os exemplos da classe </a:t>
            </a:r>
            <a:r>
              <a:rPr lang="pt-BR" dirty="0" smtClean="0"/>
              <a:t>positiva foram </a:t>
            </a:r>
            <a:r>
              <a:rPr lang="pt-BR" dirty="0"/>
              <a:t>classificados como sendo pertencentes a</a:t>
            </a:r>
            <a:r>
              <a:rPr lang="pt-BR" dirty="0" smtClean="0"/>
              <a:t> ela, </a:t>
            </a:r>
            <a:r>
              <a:rPr lang="pt-BR" dirty="0"/>
              <a:t>ou seja, o número de </a:t>
            </a:r>
            <a:r>
              <a:rPr lang="pt-BR" b="1" i="1" dirty="0"/>
              <a:t>falsos </a:t>
            </a:r>
            <a:r>
              <a:rPr lang="pt-BR" b="1" i="1" dirty="0" smtClean="0"/>
              <a:t>negativos </a:t>
            </a:r>
            <a:r>
              <a:rPr lang="pt-BR" dirty="0" smtClean="0"/>
              <a:t>é </a:t>
            </a:r>
            <a:r>
              <a:rPr lang="pt-BR" dirty="0"/>
              <a:t>igual a 0.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Porém</a:t>
            </a:r>
            <a:r>
              <a:rPr lang="pt-BR" dirty="0"/>
              <a:t>, </a:t>
            </a:r>
            <a:r>
              <a:rPr lang="pt-BR" dirty="0" smtClean="0"/>
              <a:t>essa métrica não </a:t>
            </a:r>
            <a:r>
              <a:rPr lang="pt-BR" dirty="0"/>
              <a:t>traz informações a respeito de </a:t>
            </a:r>
            <a:r>
              <a:rPr lang="pt-BR" b="1" i="1" dirty="0"/>
              <a:t>quantos </a:t>
            </a:r>
            <a:r>
              <a:rPr lang="pt-BR" b="1" i="1" dirty="0" smtClean="0"/>
              <a:t>exemplos da classe negativa foram </a:t>
            </a:r>
            <a:r>
              <a:rPr lang="pt-BR" b="1" i="1" dirty="0"/>
              <a:t>classificados como sendo pertencentes </a:t>
            </a:r>
            <a:r>
              <a:rPr lang="pt-BR" b="1" i="1" dirty="0" smtClean="0"/>
              <a:t>à classe positiva</a:t>
            </a:r>
            <a:r>
              <a:rPr lang="pt-BR" dirty="0" smtClean="0"/>
              <a:t>, ou </a:t>
            </a:r>
            <a:r>
              <a:rPr lang="pt-BR" dirty="0"/>
              <a:t>seja, </a:t>
            </a:r>
            <a:r>
              <a:rPr lang="pt-BR" dirty="0" smtClean="0"/>
              <a:t>a quantidade de </a:t>
            </a:r>
            <a:r>
              <a:rPr lang="pt-BR" b="1" i="1" dirty="0" smtClean="0"/>
              <a:t>falsos positivos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Portanto, para analisarmos melhor o desempenho de um classificador, precisamos usar uma métrica que combine as duas.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95211" y="841459"/>
                <a:ext cx="2313454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latin typeface="Cambria Math" panose="02040503050406030204" pitchFamily="18" charset="0"/>
                        </a:rPr>
                        <m:t>𝐏𝐫𝐞𝐜𝐢𝐬</m:t>
                      </m:r>
                      <m:r>
                        <a:rPr lang="pt-BR" b="1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b="1" smtClean="0">
                          <a:latin typeface="Cambria Math" panose="02040503050406030204" pitchFamily="18" charset="0"/>
                        </a:rPr>
                        <m:t>𝐨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11" y="841459"/>
                <a:ext cx="2313454" cy="61549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13074" y="841459"/>
                <a:ext cx="2084224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𝐑𝐞𝐜𝐚𝐥𝐥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074" y="841459"/>
                <a:ext cx="2084224" cy="6154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129319" y="832966"/>
                <a:ext cx="1423181" cy="55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319" y="832966"/>
                <a:ext cx="1423181" cy="550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299960" y="883183"/>
            <a:ext cx="1066800" cy="225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reeform 8"/>
          <p:cNvSpPr/>
          <p:nvPr/>
        </p:nvSpPr>
        <p:spPr>
          <a:xfrm>
            <a:off x="6355080" y="960120"/>
            <a:ext cx="899160" cy="388620"/>
          </a:xfrm>
          <a:custGeom>
            <a:avLst/>
            <a:gdLst>
              <a:gd name="connsiteX0" fmla="*/ 0 w 899160"/>
              <a:gd name="connsiteY0" fmla="*/ 388620 h 388620"/>
              <a:gd name="connsiteX1" fmla="*/ 350520 w 899160"/>
              <a:gd name="connsiteY1" fmla="*/ 106680 h 388620"/>
              <a:gd name="connsiteX2" fmla="*/ 899160 w 899160"/>
              <a:gd name="connsiteY2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160" h="388620">
                <a:moveTo>
                  <a:pt x="0" y="388620"/>
                </a:moveTo>
                <a:cubicBezTo>
                  <a:pt x="100330" y="280035"/>
                  <a:pt x="200660" y="171450"/>
                  <a:pt x="350520" y="106680"/>
                </a:cubicBezTo>
                <a:cubicBezTo>
                  <a:pt x="500380" y="41910"/>
                  <a:pt x="699770" y="20955"/>
                  <a:pt x="89916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 rot="5400000">
            <a:off x="7295169" y="944438"/>
            <a:ext cx="550599" cy="3276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reeform 10"/>
          <p:cNvSpPr/>
          <p:nvPr/>
        </p:nvSpPr>
        <p:spPr>
          <a:xfrm>
            <a:off x="7574280" y="1203960"/>
            <a:ext cx="1645920" cy="379605"/>
          </a:xfrm>
          <a:custGeom>
            <a:avLst/>
            <a:gdLst>
              <a:gd name="connsiteX0" fmla="*/ 0 w 1645920"/>
              <a:gd name="connsiteY0" fmla="*/ 198120 h 379605"/>
              <a:gd name="connsiteX1" fmla="*/ 647700 w 1645920"/>
              <a:gd name="connsiteY1" fmla="*/ 373380 h 379605"/>
              <a:gd name="connsiteX2" fmla="*/ 1645920 w 1645920"/>
              <a:gd name="connsiteY2" fmla="*/ 0 h 379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379605">
                <a:moveTo>
                  <a:pt x="0" y="198120"/>
                </a:moveTo>
                <a:cubicBezTo>
                  <a:pt x="186690" y="302260"/>
                  <a:pt x="373380" y="406400"/>
                  <a:pt x="647700" y="373380"/>
                </a:cubicBezTo>
                <a:cubicBezTo>
                  <a:pt x="922020" y="340360"/>
                  <a:pt x="1283970" y="170180"/>
                  <a:pt x="164592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4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918243"/>
          </a:xfrm>
        </p:spPr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98184"/>
                <a:ext cx="11175610" cy="535981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sz="3000" b="1" dirty="0" smtClean="0"/>
                  <a:t>Pontuação-F</a:t>
                </a:r>
                <a:endParaRPr lang="pt-BR" sz="3000" dirty="0" smtClean="0"/>
              </a:p>
              <a:p>
                <a:r>
                  <a:rPr lang="pt-BR" dirty="0"/>
                  <a:t>As </a:t>
                </a:r>
                <a:r>
                  <a:rPr lang="pt-BR" dirty="0" smtClean="0"/>
                  <a:t>métricas de </a:t>
                </a:r>
                <a:r>
                  <a:rPr lang="pt-BR" b="1" i="1" dirty="0" smtClean="0"/>
                  <a:t>precisão</a:t>
                </a:r>
                <a:r>
                  <a:rPr lang="pt-BR" dirty="0" smtClean="0"/>
                  <a:t> </a:t>
                </a:r>
                <a:r>
                  <a:rPr lang="pt-BR" dirty="0"/>
                  <a:t>e </a:t>
                </a:r>
                <a:r>
                  <a:rPr lang="pt-BR" b="1" i="1" dirty="0"/>
                  <a:t>recall</a:t>
                </a:r>
                <a:r>
                  <a:rPr lang="pt-BR" dirty="0"/>
                  <a:t> </a:t>
                </a:r>
                <a:r>
                  <a:rPr lang="pt-BR" dirty="0" smtClean="0"/>
                  <a:t>são analisadas conjuntamente através de uma métrica que combina ambas métricas, chamada </a:t>
                </a:r>
                <a:r>
                  <a:rPr lang="pt-BR" dirty="0"/>
                  <a:t>de </a:t>
                </a:r>
                <a:r>
                  <a:rPr lang="pt-BR" b="1" i="1" dirty="0" smtClean="0"/>
                  <a:t>pontuação-F</a:t>
                </a:r>
                <a:r>
                  <a:rPr lang="pt-BR" dirty="0" smtClean="0"/>
                  <a:t> </a:t>
                </a:r>
                <a:r>
                  <a:rPr lang="pt-BR" dirty="0"/>
                  <a:t>(ou </a:t>
                </a:r>
                <a:r>
                  <a:rPr lang="pt-BR" b="1" i="1" dirty="0"/>
                  <a:t>F-score</a:t>
                </a:r>
                <a:r>
                  <a:rPr lang="pt-BR" dirty="0" smtClean="0"/>
                  <a:t>). </a:t>
                </a:r>
              </a:p>
              <a:p>
                <a:r>
                  <a:rPr lang="pt-BR" dirty="0" smtClean="0"/>
                  <a:t>Ela realiza uma </a:t>
                </a:r>
                <a:r>
                  <a:rPr lang="pt-BR" b="1" i="1" dirty="0"/>
                  <a:t>média harmônica </a:t>
                </a:r>
                <a:r>
                  <a:rPr lang="pt-BR" b="1" i="1" dirty="0" smtClean="0"/>
                  <a:t>ponderada</a:t>
                </a:r>
                <a:r>
                  <a:rPr lang="pt-BR" dirty="0" smtClean="0"/>
                  <a:t> dada pela equaçao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dirty="0" smtClean="0"/>
                  <a:t> abaixo: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recall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precis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o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recall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precis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o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é </a:t>
                </a:r>
                <a:r>
                  <a:rPr lang="pt-BR" dirty="0"/>
                  <a:t>o </a:t>
                </a:r>
                <a:r>
                  <a:rPr lang="pt-BR" b="1" i="1" dirty="0"/>
                  <a:t>fator de ponderação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 smtClean="0"/>
                  <a:t> = 1, </a:t>
                </a:r>
                <a:r>
                  <a:rPr lang="pt-BR" dirty="0"/>
                  <a:t>a mesma importância é dada para a </a:t>
                </a:r>
                <a:r>
                  <a:rPr lang="pt-BR" b="1" i="1" dirty="0"/>
                  <a:t>precisão</a:t>
                </a:r>
                <a:r>
                  <a:rPr lang="pt-BR" dirty="0"/>
                  <a:t> e para o </a:t>
                </a:r>
                <a:r>
                  <a:rPr lang="pt-BR" b="1" i="1" dirty="0"/>
                  <a:t>recall</a:t>
                </a:r>
                <a:r>
                  <a:rPr lang="pt-BR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recall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precis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o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recall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precis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o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FN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FP</m:t>
                              </m:r>
                            </m:num>
                            <m:den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dirty="0"/>
                  <a:t>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próximos de 1 indicam que o </a:t>
                </a:r>
                <a:r>
                  <a:rPr lang="pt-BR" b="1" i="1" dirty="0"/>
                  <a:t>classificador</a:t>
                </a:r>
                <a:r>
                  <a:rPr lang="pt-BR" dirty="0"/>
                  <a:t> obteve bons resultados tanto </a:t>
                </a:r>
                <a:r>
                  <a:rPr lang="pt-BR" dirty="0" smtClean="0"/>
                  <a:t>de </a:t>
                </a:r>
                <a:r>
                  <a:rPr lang="pt-BR" b="1" i="1" dirty="0"/>
                  <a:t>precisão</a:t>
                </a:r>
                <a:r>
                  <a:rPr lang="pt-BR" dirty="0"/>
                  <a:t> quanto </a:t>
                </a:r>
                <a:r>
                  <a:rPr lang="pt-BR" dirty="0" smtClean="0"/>
                  <a:t>de </a:t>
                </a:r>
                <a:r>
                  <a:rPr lang="pt-BR" b="1" i="1" dirty="0"/>
                  <a:t>recall</a:t>
                </a:r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98184"/>
                <a:ext cx="11175610" cy="5359816"/>
              </a:xfrm>
              <a:blipFill rotWithShape="0">
                <a:blip r:embed="rId3"/>
                <a:stretch>
                  <a:fillRect l="-1091" t="-2617" r="-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3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677"/>
            <a:ext cx="10515600" cy="836885"/>
          </a:xfrm>
        </p:spPr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47446"/>
            <a:ext cx="6695667" cy="5310554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Gráfico que mostra a performance de um </a:t>
            </a:r>
            <a:r>
              <a:rPr lang="pt-BR" b="1" i="1" dirty="0"/>
              <a:t>classificador binário </a:t>
            </a:r>
            <a:r>
              <a:rPr lang="pt-BR" dirty="0"/>
              <a:t>conforme </a:t>
            </a:r>
            <a:r>
              <a:rPr lang="pt-BR" dirty="0" smtClean="0"/>
              <a:t>seu </a:t>
            </a:r>
            <a:r>
              <a:rPr lang="pt-BR" b="1" i="1" dirty="0" smtClean="0"/>
              <a:t>limiar de </a:t>
            </a:r>
            <a:r>
              <a:rPr lang="pt-BR" b="1" i="1" dirty="0"/>
              <a:t>discriminação </a:t>
            </a:r>
            <a:r>
              <a:rPr lang="pt-BR" dirty="0"/>
              <a:t>é </a:t>
            </a:r>
            <a:r>
              <a:rPr lang="pt-BR" dirty="0" smtClean="0"/>
              <a:t>variado.</a:t>
            </a:r>
            <a:endParaRPr lang="pt-BR" dirty="0"/>
          </a:p>
          <a:p>
            <a:r>
              <a:rPr lang="pt-BR" dirty="0" smtClean="0"/>
              <a:t>A curva é criada plotando-se o </a:t>
            </a:r>
            <a:r>
              <a:rPr lang="pt-BR" b="1" i="1" dirty="0" smtClean="0"/>
              <a:t>recall</a:t>
            </a:r>
            <a:r>
              <a:rPr lang="pt-BR" dirty="0" smtClean="0"/>
              <a:t> em </a:t>
            </a:r>
            <a:r>
              <a:rPr lang="pt-BR" dirty="0"/>
              <a:t>função da </a:t>
            </a:r>
            <a:r>
              <a:rPr lang="pt-BR" b="1" i="1" dirty="0"/>
              <a:t>taxa de </a:t>
            </a:r>
            <a:r>
              <a:rPr lang="pt-BR" b="1" i="1" dirty="0" smtClean="0"/>
              <a:t>falsos positivos </a:t>
            </a:r>
            <a:r>
              <a:rPr lang="pt-BR" dirty="0" smtClean="0"/>
              <a:t>para vários valores de </a:t>
            </a:r>
            <a:r>
              <a:rPr lang="pt-BR" b="1" i="1" dirty="0" smtClean="0"/>
              <a:t>limiar de discriminação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Quanto </a:t>
            </a:r>
            <a:r>
              <a:rPr lang="pt-BR" dirty="0"/>
              <a:t>mais à esquerda e para cima </a:t>
            </a:r>
            <a:r>
              <a:rPr lang="pt-BR" dirty="0" smtClean="0"/>
              <a:t>estiver a </a:t>
            </a:r>
            <a:r>
              <a:rPr lang="pt-BR" b="1" i="1" dirty="0" smtClean="0"/>
              <a:t>curva ROC </a:t>
            </a:r>
            <a:r>
              <a:rPr lang="pt-BR" dirty="0" smtClean="0"/>
              <a:t>de </a:t>
            </a:r>
            <a:r>
              <a:rPr lang="pt-BR" dirty="0"/>
              <a:t>um </a:t>
            </a:r>
            <a:r>
              <a:rPr lang="pt-BR" b="1" i="1" dirty="0"/>
              <a:t>classificador</a:t>
            </a:r>
            <a:r>
              <a:rPr lang="pt-BR" dirty="0"/>
              <a:t>, melhor será o seu desempenho.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linha </a:t>
            </a:r>
            <a:r>
              <a:rPr lang="pt-BR" dirty="0" smtClean="0"/>
              <a:t>em vermelho, </a:t>
            </a:r>
            <a:r>
              <a:rPr lang="pt-BR" dirty="0"/>
              <a:t>está associada a um </a:t>
            </a:r>
            <a:r>
              <a:rPr lang="pt-BR" b="1" i="1" dirty="0" smtClean="0"/>
              <a:t>classificador puramente aleatório</a:t>
            </a:r>
            <a:r>
              <a:rPr lang="pt-BR" dirty="0" smtClean="0"/>
              <a:t>. Um </a:t>
            </a:r>
            <a:r>
              <a:rPr lang="pt-BR" dirty="0"/>
              <a:t>bom </a:t>
            </a:r>
            <a:r>
              <a:rPr lang="pt-BR" b="1" i="1" dirty="0"/>
              <a:t>classificador</a:t>
            </a:r>
            <a:r>
              <a:rPr lang="pt-BR" dirty="0"/>
              <a:t> fica o mais longe possível dessa linha (em direção ao canto superior esquerdo</a:t>
            </a:r>
            <a:r>
              <a:rPr lang="pt-BR" dirty="0" smtClean="0"/>
              <a:t>).</a:t>
            </a:r>
          </a:p>
          <a:p>
            <a:r>
              <a:rPr lang="pt-BR" dirty="0"/>
              <a:t>Um </a:t>
            </a:r>
            <a:r>
              <a:rPr lang="pt-BR" b="1" i="1" dirty="0"/>
              <a:t>classificador perfeito </a:t>
            </a:r>
            <a:r>
              <a:rPr lang="pt-BR" dirty="0" smtClean="0"/>
              <a:t>teria um </a:t>
            </a:r>
            <a:r>
              <a:rPr lang="pt-BR" b="1" dirty="0"/>
              <a:t>ponto</a:t>
            </a:r>
            <a:r>
              <a:rPr lang="pt-BR" dirty="0"/>
              <a:t> no canto superior esquerdo </a:t>
            </a:r>
            <a:r>
              <a:rPr lang="pt-BR" dirty="0" smtClean="0"/>
              <a:t>da </a:t>
            </a:r>
            <a:r>
              <a:rPr lang="pt-BR" dirty="0"/>
              <a:t>curva ROC, representando 100% de </a:t>
            </a:r>
            <a:r>
              <a:rPr lang="pt-BR" b="1" i="1" dirty="0" smtClean="0"/>
              <a:t>recall</a:t>
            </a:r>
            <a:r>
              <a:rPr lang="pt-BR" dirty="0" smtClean="0"/>
              <a:t> (ou seja, sem </a:t>
            </a:r>
            <a:r>
              <a:rPr lang="pt-BR" dirty="0"/>
              <a:t>falsos negativos) e 100% de </a:t>
            </a:r>
            <a:r>
              <a:rPr lang="pt-BR" b="1" i="1" dirty="0"/>
              <a:t>especificidade</a:t>
            </a:r>
            <a:r>
              <a:rPr lang="pt-BR" dirty="0"/>
              <a:t> </a:t>
            </a:r>
            <a:r>
              <a:rPr lang="pt-BR" dirty="0" smtClean="0"/>
              <a:t>(ou seja, sem </a:t>
            </a:r>
            <a:r>
              <a:rPr lang="pt-BR" dirty="0"/>
              <a:t>falsos positivos</a:t>
            </a:r>
            <a:r>
              <a:rPr lang="pt-BR" dirty="0" smtClean="0"/>
              <a:t>).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" r="4630"/>
          <a:stretch/>
        </p:blipFill>
        <p:spPr>
          <a:xfrm>
            <a:off x="7533866" y="2249053"/>
            <a:ext cx="4611280" cy="3429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199" y="1023705"/>
            <a:ext cx="110630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Curva Característica Operacional do Receptor (ROC)</a:t>
            </a:r>
          </a:p>
        </p:txBody>
      </p:sp>
    </p:spTree>
    <p:extLst>
      <p:ext uri="{BB962C8B-B14F-4D97-AF65-F5344CB8AC3E}">
        <p14:creationId xmlns:p14="http://schemas.microsoft.com/office/powerpoint/2010/main" val="38479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842882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b="1" dirty="0" smtClean="0"/>
                  <a:t>Curva Característica </a:t>
                </a:r>
                <a:r>
                  <a:rPr lang="pt-BR" b="1" dirty="0"/>
                  <a:t>Operacional do Receptor (ROC)</a:t>
                </a:r>
              </a:p>
              <a:p>
                <a:r>
                  <a:rPr lang="pt-BR" dirty="0" smtClean="0"/>
                  <a:t>A </a:t>
                </a:r>
                <a:r>
                  <a:rPr lang="pt-BR" dirty="0"/>
                  <a:t>forma usual de se comparar </a:t>
                </a:r>
                <a:r>
                  <a:rPr lang="pt-BR" b="1" i="1" dirty="0"/>
                  <a:t>classificadores</a:t>
                </a:r>
                <a:r>
                  <a:rPr lang="pt-BR" dirty="0"/>
                  <a:t> consiste em criar uma </a:t>
                </a:r>
                <a:r>
                  <a:rPr lang="pt-BR" b="1" i="1" dirty="0"/>
                  <a:t>curva </a:t>
                </a:r>
                <a:r>
                  <a:rPr lang="pt-BR" b="1" i="1" dirty="0" smtClean="0"/>
                  <a:t>ROC</a:t>
                </a:r>
                <a:r>
                  <a:rPr lang="pt-BR" dirty="0" smtClean="0"/>
                  <a:t> para cada </a:t>
                </a:r>
                <a:r>
                  <a:rPr lang="pt-BR" dirty="0" smtClean="0"/>
                  <a:t>um deles. </a:t>
                </a:r>
                <a:endParaRPr lang="pt-BR" dirty="0" smtClean="0"/>
              </a:p>
              <a:p>
                <a:r>
                  <a:rPr lang="pt-BR" dirty="0" smtClean="0"/>
                  <a:t>Em geral,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 </a:t>
                </a:r>
                <a:r>
                  <a:rPr lang="pt-BR" dirty="0"/>
                  <a:t>produzem uma </a:t>
                </a:r>
                <a:r>
                  <a:rPr lang="pt-BR" dirty="0" smtClean="0"/>
                  <a:t>saída </a:t>
                </a:r>
                <a:r>
                  <a:rPr lang="pt-BR" dirty="0" smtClean="0"/>
                  <a:t>uma </a:t>
                </a:r>
                <a:r>
                  <a:rPr lang="pt-BR" dirty="0" smtClean="0"/>
                  <a:t>probabilidade </a:t>
                </a:r>
                <a:r>
                  <a:rPr lang="pt-BR" dirty="0"/>
                  <a:t>para cada </a:t>
                </a:r>
                <a:r>
                  <a:rPr lang="pt-BR" dirty="0" smtClean="0"/>
                  <a:t>exemplo de </a:t>
                </a:r>
                <a:r>
                  <a:rPr lang="pt-BR" dirty="0"/>
                  <a:t>entrada. </a:t>
                </a:r>
                <a:endParaRPr lang="pt-BR" dirty="0" smtClean="0"/>
              </a:p>
              <a:p>
                <a:r>
                  <a:rPr lang="pt-BR" dirty="0" smtClean="0"/>
                  <a:t>Normalmente</a:t>
                </a:r>
                <a:r>
                  <a:rPr lang="pt-BR" dirty="0"/>
                  <a:t>, estas saídas são, então, discretizadas para que se tenha a decisão final: por exemplo, </a:t>
                </a:r>
                <a:r>
                  <a:rPr lang="pt-BR" dirty="0" smtClean="0"/>
                  <a:t>se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ultrapassa </a:t>
                </a:r>
                <a:r>
                  <a:rPr lang="pt-BR" dirty="0" smtClean="0"/>
                  <a:t>um determinado </a:t>
                </a:r>
                <a:r>
                  <a:rPr lang="pt-BR" b="1" i="1" dirty="0" smtClean="0"/>
                  <a:t>limiar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T</a:t>
                </a:r>
                <a:r>
                  <a:rPr lang="pt-BR" dirty="0" smtClean="0"/>
                  <a:t>, </a:t>
                </a:r>
                <a:r>
                  <a:rPr lang="pt-BR" dirty="0" smtClean="0"/>
                  <a:t>ele </a:t>
                </a:r>
                <a:r>
                  <a:rPr lang="pt-BR" dirty="0"/>
                  <a:t>é </a:t>
                </a:r>
                <a:r>
                  <a:rPr lang="pt-BR" dirty="0" smtClean="0"/>
                  <a:t>mapeado </a:t>
                </a:r>
                <a:r>
                  <a:rPr lang="pt-BR" dirty="0"/>
                  <a:t>no valor 1 (classe </a:t>
                </a:r>
                <a:r>
                  <a:rPr lang="pt-BR" dirty="0" smtClean="0"/>
                  <a:t>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); </a:t>
                </a:r>
                <a:r>
                  <a:rPr lang="pt-BR" dirty="0"/>
                  <a:t>caso contrário, </a:t>
                </a:r>
                <a:r>
                  <a:rPr lang="pt-BR" dirty="0" smtClean="0"/>
                  <a:t>ele </a:t>
                </a:r>
                <a:r>
                  <a:rPr lang="pt-BR" dirty="0"/>
                  <a:t>é </a:t>
                </a:r>
                <a:r>
                  <a:rPr lang="pt-BR" dirty="0" smtClean="0"/>
                  <a:t>mapeado </a:t>
                </a:r>
                <a:r>
                  <a:rPr lang="pt-BR" dirty="0"/>
                  <a:t>no valor 0 (classe </a:t>
                </a:r>
                <a:r>
                  <a:rPr lang="pt-BR" dirty="0" smtClean="0"/>
                  <a:t>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). </a:t>
                </a:r>
              </a:p>
              <a:p>
                <a:r>
                  <a:rPr lang="pt-BR" dirty="0" smtClean="0"/>
                  <a:t>Sendo </a:t>
                </a:r>
                <a:r>
                  <a:rPr lang="pt-BR" dirty="0"/>
                  <a:t>assim, ao </a:t>
                </a:r>
                <a:r>
                  <a:rPr lang="pt-BR" dirty="0" smtClean="0"/>
                  <a:t>plotarmos </a:t>
                </a:r>
                <a:r>
                  <a:rPr lang="pt-BR" dirty="0"/>
                  <a:t>a </a:t>
                </a:r>
                <a:r>
                  <a:rPr lang="pt-BR" b="1" i="1" dirty="0"/>
                  <a:t>taxa de verdadeiro positivo </a:t>
                </a:r>
                <a:r>
                  <a:rPr lang="pt-BR" dirty="0" smtClean="0"/>
                  <a:t>(ou </a:t>
                </a:r>
                <a:r>
                  <a:rPr lang="pt-BR" b="1" i="1" dirty="0" smtClean="0"/>
                  <a:t>recall</a:t>
                </a:r>
                <a:r>
                  <a:rPr lang="pt-BR" dirty="0"/>
                  <a:t>) versus a </a:t>
                </a:r>
                <a:r>
                  <a:rPr lang="pt-BR" b="1" i="1" dirty="0"/>
                  <a:t>taxa de falso positivo </a:t>
                </a:r>
                <a:r>
                  <a:rPr lang="pt-BR" dirty="0"/>
                  <a:t>para diferentes valores </a:t>
                </a:r>
                <a:r>
                  <a:rPr lang="pt-BR" dirty="0" smtClean="0"/>
                  <a:t>de </a:t>
                </a:r>
                <a:r>
                  <a:rPr lang="pt-BR" b="1" i="1" dirty="0" smtClean="0"/>
                  <a:t>limiar</a:t>
                </a:r>
                <a:r>
                  <a:rPr lang="pt-BR" dirty="0" smtClean="0"/>
                  <a:t>, </a:t>
                </a:r>
                <a:r>
                  <a:rPr lang="pt-BR" b="1" i="1" dirty="0"/>
                  <a:t>T</a:t>
                </a:r>
                <a:r>
                  <a:rPr lang="pt-BR" dirty="0"/>
                  <a:t>, obtemos a </a:t>
                </a:r>
                <a:r>
                  <a:rPr lang="pt-BR" b="1" i="1" dirty="0"/>
                  <a:t>curva ROC</a:t>
                </a:r>
                <a:r>
                  <a:rPr lang="pt-BR" dirty="0"/>
                  <a:t> associada a um </a:t>
                </a:r>
                <a:r>
                  <a:rPr lang="pt-BR" b="1" i="1" dirty="0" smtClean="0"/>
                  <a:t>classificador</a:t>
                </a:r>
                <a:r>
                  <a:rPr lang="pt-BR" dirty="0"/>
                  <a:t>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842882" cy="5032375"/>
              </a:xfrm>
              <a:blipFill rotWithShape="0">
                <a:blip r:embed="rId2"/>
                <a:stretch>
                  <a:fillRect l="-1400" t="-3027" r="-13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OC curves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329" y="2851621"/>
            <a:ext cx="4171073" cy="312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5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177214" cy="51673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3600" b="1" dirty="0" smtClean="0"/>
              <a:t>Curva Característica </a:t>
            </a:r>
            <a:r>
              <a:rPr lang="pt-BR" sz="3600" b="1" dirty="0"/>
              <a:t>Operacional do Receptor (ROC</a:t>
            </a:r>
            <a:r>
              <a:rPr lang="pt-BR" sz="3600" b="1" dirty="0" smtClean="0"/>
              <a:t>)</a:t>
            </a:r>
            <a:endParaRPr lang="pt-BR" sz="3600" dirty="0" smtClean="0"/>
          </a:p>
          <a:p>
            <a:r>
              <a:rPr lang="pt-BR" dirty="0"/>
              <a:t>Por exemplo, considere as </a:t>
            </a:r>
            <a:r>
              <a:rPr lang="pt-BR" b="1" i="1" dirty="0"/>
              <a:t>curvas ROC </a:t>
            </a:r>
            <a:r>
              <a:rPr lang="pt-BR" dirty="0" smtClean="0"/>
              <a:t>na </a:t>
            </a:r>
            <a:r>
              <a:rPr lang="pt-BR" dirty="0"/>
              <a:t>figura </a:t>
            </a:r>
            <a:r>
              <a:rPr lang="pt-BR" dirty="0" smtClean="0"/>
              <a:t>ao lado. </a:t>
            </a:r>
            <a:r>
              <a:rPr lang="pt-BR" dirty="0"/>
              <a:t>Para decidir qual o melhor </a:t>
            </a:r>
            <a:r>
              <a:rPr lang="pt-BR" b="1" i="1" dirty="0"/>
              <a:t>classificador</a:t>
            </a:r>
            <a:r>
              <a:rPr lang="pt-BR" dirty="0"/>
              <a:t>, podemos tomar como base a </a:t>
            </a:r>
            <a:r>
              <a:rPr lang="pt-BR" b="1" i="1" dirty="0"/>
              <a:t>área sob a curva </a:t>
            </a:r>
            <a:r>
              <a:rPr lang="pt-BR" b="1" i="1" dirty="0" smtClean="0"/>
              <a:t>(ASC) ROC</a:t>
            </a:r>
            <a:r>
              <a:rPr lang="pt-BR" dirty="0" smtClean="0"/>
              <a:t>.</a:t>
            </a:r>
          </a:p>
          <a:p>
            <a:r>
              <a:rPr lang="pt-BR" b="1" i="1" dirty="0" smtClean="0"/>
              <a:t>ASC</a:t>
            </a:r>
            <a:r>
              <a:rPr lang="pt-BR" dirty="0" smtClean="0"/>
              <a:t> é outra métrica da qualidade de um classificador. É um </a:t>
            </a:r>
            <a:r>
              <a:rPr lang="pt-BR" dirty="0"/>
              <a:t>número entre 0 e 1. Quanto maior a </a:t>
            </a:r>
            <a:r>
              <a:rPr lang="pt-BR" b="1" i="1" dirty="0" smtClean="0"/>
              <a:t>ASC</a:t>
            </a:r>
            <a:r>
              <a:rPr lang="pt-BR" dirty="0"/>
              <a:t>, </a:t>
            </a:r>
            <a:r>
              <a:rPr lang="pt-BR" dirty="0" smtClean="0"/>
              <a:t>melhor </a:t>
            </a:r>
            <a:r>
              <a:rPr lang="pt-BR" dirty="0"/>
              <a:t>será o </a:t>
            </a:r>
            <a:r>
              <a:rPr lang="pt-BR" dirty="0" smtClean="0"/>
              <a:t>classificador.</a:t>
            </a:r>
          </a:p>
          <a:p>
            <a:r>
              <a:rPr lang="pt-BR" dirty="0" smtClean="0"/>
              <a:t>Neste exemplo, </a:t>
            </a:r>
            <a:r>
              <a:rPr lang="pt-BR" dirty="0"/>
              <a:t>o </a:t>
            </a:r>
            <a:r>
              <a:rPr lang="pt-BR" b="1" i="1" dirty="0"/>
              <a:t>classificador A</a:t>
            </a:r>
            <a:r>
              <a:rPr lang="pt-BR" dirty="0"/>
              <a:t> </a:t>
            </a:r>
            <a:r>
              <a:rPr lang="pt-BR" dirty="0" smtClean="0"/>
              <a:t>tem melhor desempenho, pois tem </a:t>
            </a:r>
            <a:r>
              <a:rPr lang="pt-BR" b="1" i="1" dirty="0" smtClean="0"/>
              <a:t>área sob a curva ROC</a:t>
            </a:r>
            <a:r>
              <a:rPr lang="pt-BR" dirty="0"/>
              <a:t> maior </a:t>
            </a:r>
            <a:r>
              <a:rPr lang="pt-BR" dirty="0" smtClean="0"/>
              <a:t>do que a do </a:t>
            </a:r>
            <a:r>
              <a:rPr lang="pt-BR" b="1" i="1" dirty="0" smtClean="0"/>
              <a:t>classificador B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Vantagens da curva ROC</a:t>
            </a:r>
            <a:endParaRPr lang="pt-BR" dirty="0" smtClean="0"/>
          </a:p>
          <a:p>
            <a:pPr lvl="1"/>
            <a:r>
              <a:rPr lang="pt-BR" dirty="0"/>
              <a:t>Possibilita a análise de diferentes métricas de desempenho independente do </a:t>
            </a:r>
            <a:r>
              <a:rPr lang="pt-BR" b="1" i="1" dirty="0" smtClean="0"/>
              <a:t>limiar</a:t>
            </a:r>
            <a:r>
              <a:rPr lang="pt-BR" dirty="0" smtClean="0"/>
              <a:t> escolhido.</a:t>
            </a:r>
          </a:p>
          <a:p>
            <a:pPr lvl="1"/>
            <a:r>
              <a:rPr lang="pt-BR" dirty="0" smtClean="0"/>
              <a:t>Auxilia </a:t>
            </a:r>
            <a:r>
              <a:rPr lang="pt-BR" dirty="0"/>
              <a:t>o estudo de diferentes </a:t>
            </a:r>
            <a:r>
              <a:rPr lang="pt-BR" b="1" i="1" dirty="0" smtClean="0"/>
              <a:t>limiares</a:t>
            </a:r>
            <a:r>
              <a:rPr lang="pt-BR" dirty="0" smtClean="0"/>
              <a:t> para </a:t>
            </a:r>
            <a:r>
              <a:rPr lang="pt-BR" dirty="0"/>
              <a:t>lidar com problemas de </a:t>
            </a:r>
            <a:r>
              <a:rPr lang="pt-BR" b="1" i="1" dirty="0"/>
              <a:t>desbalanceamento</a:t>
            </a:r>
            <a:r>
              <a:rPr lang="pt-BR" dirty="0"/>
              <a:t> nos dados (i.e., nos quais as classes possuem tamanhos discrepantes). </a:t>
            </a:r>
            <a:endParaRPr lang="pt-BR" dirty="0" smtClean="0"/>
          </a:p>
          <a:p>
            <a:r>
              <a:rPr lang="pt-BR" b="1" dirty="0" smtClean="0"/>
              <a:t>Desvantagens</a:t>
            </a:r>
          </a:p>
          <a:p>
            <a:pPr lvl="1"/>
            <a:r>
              <a:rPr lang="pt-BR" dirty="0" smtClean="0"/>
              <a:t>Apropriada </a:t>
            </a:r>
            <a:r>
              <a:rPr lang="pt-BR" dirty="0"/>
              <a:t>para problemas de </a:t>
            </a:r>
            <a:r>
              <a:rPr lang="pt-BR" b="1" i="1" dirty="0"/>
              <a:t>classificação binária</a:t>
            </a:r>
            <a:r>
              <a:rPr lang="pt-BR" dirty="0"/>
              <a:t>. </a:t>
            </a:r>
          </a:p>
          <a:p>
            <a:pPr lvl="1"/>
            <a:r>
              <a:rPr lang="pt-BR" dirty="0" smtClean="0"/>
              <a:t>No caso </a:t>
            </a:r>
            <a:r>
              <a:rPr lang="pt-BR" b="1" i="1" dirty="0" smtClean="0"/>
              <a:t>multi-classes</a:t>
            </a:r>
            <a:r>
              <a:rPr lang="pt-BR" dirty="0" smtClean="0"/>
              <a:t>, devemos utilizar as estratégias </a:t>
            </a:r>
            <a:r>
              <a:rPr lang="pt-BR" b="1" i="1" dirty="0" smtClean="0"/>
              <a:t>um-contra-o-resto </a:t>
            </a:r>
            <a:r>
              <a:rPr lang="pt-BR" dirty="0" smtClean="0"/>
              <a:t>ou</a:t>
            </a:r>
            <a:r>
              <a:rPr lang="pt-BR" b="1" i="1" dirty="0" smtClean="0"/>
              <a:t> um-contra-um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smtClean="0"/>
              <a:t>plotar várias </a:t>
            </a:r>
            <a:r>
              <a:rPr lang="pt-BR" b="1" i="1" dirty="0"/>
              <a:t>curvas ROC</a:t>
            </a:r>
            <a:r>
              <a:rPr lang="pt-BR" dirty="0" smtClean="0"/>
              <a:t>.</a:t>
            </a:r>
            <a:endParaRPr lang="pt-BR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576" y="1947863"/>
            <a:ext cx="3355424" cy="36814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00650" y="6418330"/>
            <a:ext cx="32913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>
                <a:hlinkClick r:id="rId4"/>
              </a:rPr>
              <a:t>Exemplo: classification_metrics.ipynb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519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V)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5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6" t="5334" r="12538"/>
          <a:stretch/>
        </p:blipFill>
        <p:spPr>
          <a:xfrm>
            <a:off x="3248418" y="1223889"/>
            <a:ext cx="5839310" cy="431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7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08057" cy="4351338"/>
          </a:xfrm>
        </p:spPr>
        <p:txBody>
          <a:bodyPr/>
          <a:lstStyle/>
          <a:p>
            <a:r>
              <a:rPr lang="pt-BR" dirty="0"/>
              <a:t>Anteriormente, </a:t>
            </a:r>
            <a:r>
              <a:rPr lang="pt-BR" dirty="0" smtClean="0"/>
              <a:t>vimos como </a:t>
            </a:r>
            <a:r>
              <a:rPr lang="pt-BR" dirty="0"/>
              <a:t>lidar com problemas de classificação que</a:t>
            </a:r>
            <a:br>
              <a:rPr lang="pt-BR" dirty="0"/>
            </a:br>
            <a:r>
              <a:rPr lang="pt-BR" dirty="0" smtClean="0"/>
              <a:t>envolvem </a:t>
            </a:r>
            <a:r>
              <a:rPr lang="pt-BR" dirty="0"/>
              <a:t>mais de 2 classes, também chamados </a:t>
            </a:r>
            <a:r>
              <a:rPr lang="pt-BR" dirty="0" smtClean="0"/>
              <a:t>de problemas de </a:t>
            </a:r>
            <a:r>
              <a:rPr lang="pt-BR" b="1" dirty="0" smtClean="0"/>
              <a:t>classificação multi-classes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Nesta aula, veremos </a:t>
            </a:r>
            <a:r>
              <a:rPr lang="pt-BR" dirty="0" smtClean="0"/>
              <a:t>as </a:t>
            </a:r>
            <a:r>
              <a:rPr lang="pt-BR" b="1" dirty="0" smtClean="0"/>
              <a:t>métricas</a:t>
            </a:r>
            <a:r>
              <a:rPr lang="pt-BR" dirty="0" smtClean="0"/>
              <a:t> mais utilizadas </a:t>
            </a:r>
            <a:r>
              <a:rPr lang="pt-BR" dirty="0" smtClean="0"/>
              <a:t>para medir o </a:t>
            </a:r>
            <a:r>
              <a:rPr lang="pt-BR" b="1" dirty="0" smtClean="0"/>
              <a:t>desempenho de classificadores</a:t>
            </a:r>
            <a:r>
              <a:rPr lang="pt-BR" dirty="0" smtClean="0"/>
              <a:t>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Métricas para avaliação de classificadores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784725"/>
          </a:xfrm>
        </p:spPr>
        <p:txBody>
          <a:bodyPr>
            <a:normAutofit/>
          </a:bodyPr>
          <a:lstStyle/>
          <a:p>
            <a:r>
              <a:rPr lang="pt-BR" sz="3200" dirty="0" smtClean="0"/>
              <a:t>As métricas para avalição do desempenho de classificadores que estudaremos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Taxa de erro e acurácia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Matriz </a:t>
            </a:r>
            <a:r>
              <a:rPr lang="pt-BR" dirty="0"/>
              <a:t>de c</a:t>
            </a:r>
            <a:r>
              <a:rPr lang="pt-BR" dirty="0" smtClean="0"/>
              <a:t>onfusão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Pontuação-F (</a:t>
            </a:r>
            <a:r>
              <a:rPr lang="pt-BR" i="1" dirty="0" smtClean="0"/>
              <a:t>F-score</a:t>
            </a:r>
            <a:r>
              <a:rPr lang="pt-BR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Curva Característica Operacional do Receptor </a:t>
            </a:r>
            <a:r>
              <a:rPr lang="pt-BR" dirty="0" smtClean="0"/>
              <a:t>(</a:t>
            </a:r>
            <a:r>
              <a:rPr lang="pt-BR" i="1" dirty="0"/>
              <a:t>Receiver Operating Characteristic</a:t>
            </a:r>
            <a:r>
              <a:rPr lang="pt-BR" dirty="0"/>
              <a:t> - ROC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167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22421" cy="503237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sz="3200" b="1" dirty="0" smtClean="0"/>
                  <a:t>Taxa de erro e acurácia</a:t>
                </a:r>
                <a:endParaRPr lang="pt-BR" sz="3200" dirty="0" smtClean="0"/>
              </a:p>
              <a:p>
                <a:r>
                  <a:rPr lang="pt-BR" dirty="0" smtClean="0"/>
                  <a:t>A </a:t>
                </a:r>
                <a:r>
                  <a:rPr lang="pt-BR" b="1" i="1" dirty="0"/>
                  <a:t>taxa de </a:t>
                </a:r>
                <a:r>
                  <a:rPr lang="pt-BR" b="1" i="1" dirty="0" smtClean="0"/>
                  <a:t>erro</a:t>
                </a:r>
                <a:r>
                  <a:rPr lang="pt-BR" dirty="0" smtClean="0"/>
                  <a:t>, é </a:t>
                </a:r>
                <a:r>
                  <a:rPr lang="pt-BR" dirty="0"/>
                  <a:t>a métrica mais direta para se avaliar o desempenho de um </a:t>
                </a:r>
                <a:r>
                  <a:rPr lang="pt-BR" dirty="0" smtClean="0"/>
                  <a:t>classificador.</a:t>
                </a:r>
              </a:p>
              <a:p>
                <a:r>
                  <a:rPr lang="pt-BR" dirty="0" smtClean="0"/>
                  <a:t>Ela corresponde </a:t>
                </a:r>
                <a:r>
                  <a:rPr lang="pt-BR" dirty="0"/>
                  <a:t>à </a:t>
                </a:r>
                <a:r>
                  <a:rPr lang="pt-BR" b="1" dirty="0"/>
                  <a:t>porcentagem de </a:t>
                </a:r>
                <a:r>
                  <a:rPr lang="pt-BR" b="1" dirty="0" smtClean="0"/>
                  <a:t>exemplos classificados incorretamente </a:t>
                </a:r>
                <a:r>
                  <a:rPr lang="pt-BR" dirty="0"/>
                  <a:t>considerando o conjunto de dados disponíveis para </a:t>
                </a:r>
                <a:r>
                  <a:rPr lang="pt-BR" b="1" i="1" dirty="0" smtClean="0"/>
                  <a:t>validação</a:t>
                </a:r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/>
                  <a:t>taxa de erro </a:t>
                </a:r>
                <a:r>
                  <a:rPr lang="pt-BR" dirty="0" smtClean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 smtClean="0"/>
                  <a:t> é o </a:t>
                </a:r>
                <a:r>
                  <a:rPr lang="pt-BR" b="1" dirty="0" smtClean="0"/>
                  <a:t>delta de Kronecker</a:t>
                </a:r>
                <a:r>
                  <a:rPr lang="pt-BR" dirty="0" smtClean="0"/>
                  <a:t>. Observe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 complemento da</a:t>
                </a:r>
                <a:r>
                  <a:rPr lang="pt-BR" b="1" i="1" dirty="0" smtClean="0"/>
                  <a:t> taxa de erro </a:t>
                </a:r>
                <a:r>
                  <a:rPr lang="pt-BR" dirty="0" smtClean="0"/>
                  <a:t>é conhecido como </a:t>
                </a:r>
                <a:r>
                  <a:rPr lang="pt-BR" b="1" i="1" dirty="0" smtClean="0"/>
                  <a:t>acurácia</a:t>
                </a:r>
                <a:r>
                  <a:rPr lang="pt-BR" dirty="0" smtClean="0"/>
                  <a:t>, e é definido por</a:t>
                </a:r>
              </a:p>
              <a:p>
                <a:pPr marL="0" indent="0" algn="ctr">
                  <a:buNone/>
                </a:pP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22421" cy="5032376"/>
              </a:xfrm>
              <a:blipFill rotWithShape="0">
                <a:blip r:embed="rId2"/>
                <a:stretch>
                  <a:fillRect l="-1249" t="-38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635"/>
            <a:ext cx="10515600" cy="1074754"/>
          </a:xfrm>
        </p:spPr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9648"/>
                <a:ext cx="11161295" cy="526835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t-BR" sz="4000" b="1" dirty="0" smtClean="0"/>
                  <a:t>Matriz de Confusão</a:t>
                </a:r>
                <a:endParaRPr lang="pt-BR" sz="4000" dirty="0" smtClean="0"/>
              </a:p>
              <a:p>
                <a:r>
                  <a:rPr lang="pt-BR" sz="3200" dirty="0"/>
                  <a:t>O nome, </a:t>
                </a:r>
                <a:r>
                  <a:rPr lang="pt-BR" sz="3200" b="1" i="1" dirty="0"/>
                  <a:t>matriz de confusão</a:t>
                </a:r>
                <a:r>
                  <a:rPr lang="pt-BR" sz="3200" dirty="0"/>
                  <a:t>, deriva do fato de </a:t>
                </a:r>
                <a:r>
                  <a:rPr lang="pt-BR" sz="3200" dirty="0" smtClean="0"/>
                  <a:t>que ela torna </a:t>
                </a:r>
                <a:r>
                  <a:rPr lang="pt-BR" sz="3200" dirty="0"/>
                  <a:t>fácil verificar se o classificador está </a:t>
                </a:r>
                <a:r>
                  <a:rPr lang="pt-BR" sz="3200" dirty="0" smtClean="0"/>
                  <a:t>se confundindo (</a:t>
                </a:r>
                <a:r>
                  <a:rPr lang="pt-BR" sz="3200" dirty="0"/>
                  <a:t>ou seja, </a:t>
                </a:r>
                <a:r>
                  <a:rPr lang="pt-BR" sz="3200" b="1" i="1" dirty="0" smtClean="0"/>
                  <a:t>rotulando incorretamente</a:t>
                </a:r>
                <a:r>
                  <a:rPr lang="pt-BR" sz="3200" dirty="0" smtClean="0"/>
                  <a:t> </a:t>
                </a:r>
                <a:r>
                  <a:rPr lang="pt-BR" sz="3200" dirty="0" smtClean="0"/>
                  <a:t>os exemplos</a:t>
                </a:r>
                <a:r>
                  <a:rPr lang="pt-BR" sz="3200" dirty="0" smtClean="0"/>
                  <a:t>).</a:t>
                </a:r>
                <a:endParaRPr lang="pt-BR" sz="3200" dirty="0" smtClean="0"/>
              </a:p>
              <a:p>
                <a:r>
                  <a:rPr lang="pt-BR" sz="3200" dirty="0" smtClean="0"/>
                  <a:t>A </a:t>
                </a:r>
                <a:r>
                  <a:rPr lang="pt-BR" sz="3200" b="1" i="1" dirty="0"/>
                  <a:t>matriz de </a:t>
                </a:r>
                <a:r>
                  <a:rPr lang="pt-BR" sz="3200" b="1" i="1" dirty="0" smtClean="0"/>
                  <a:t>confusão</a:t>
                </a:r>
                <a:r>
                  <a:rPr lang="pt-BR" sz="3200" dirty="0"/>
                  <a:t> </a:t>
                </a:r>
                <a:r>
                  <a:rPr lang="pt-BR" sz="3200" dirty="0" smtClean="0"/>
                  <a:t>contabiliza </a:t>
                </a:r>
                <a:r>
                  <a:rPr lang="pt-BR" sz="3200" dirty="0"/>
                  <a:t>o número de classificações corretas e incorretas para cada uma das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3200" dirty="0"/>
                  <a:t>classes </a:t>
                </a:r>
                <a:r>
                  <a:rPr lang="pt-BR" sz="3200" dirty="0" smtClean="0"/>
                  <a:t>existentes</a:t>
                </a:r>
                <a:r>
                  <a:rPr lang="pt-BR" sz="3200" dirty="0"/>
                  <a:t>. </a:t>
                </a:r>
                <a:endParaRPr lang="pt-BR" sz="3200" dirty="0" smtClean="0"/>
              </a:p>
              <a:p>
                <a:r>
                  <a:rPr lang="pt-BR" sz="3200" dirty="0" smtClean="0"/>
                  <a:t>A </a:t>
                </a:r>
                <a:r>
                  <a:rPr lang="pt-BR" sz="3200" b="1" i="1" dirty="0"/>
                  <a:t>matriz de confusão </a:t>
                </a:r>
                <a14:m>
                  <m:oMath xmlns:m="http://schemas.openxmlformats.org/officeDocument/2006/math">
                    <m:r>
                      <a:rPr lang="pt-BR" sz="32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sz="3200" dirty="0" smtClean="0"/>
                  <a:t>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𝑄𝑄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3200" dirty="0" smtClean="0"/>
              </a:p>
              <a:p>
                <a:r>
                  <a:rPr lang="pt-BR" sz="3200" dirty="0" smtClean="0"/>
                  <a:t>A diagonal de </a:t>
                </a:r>
                <a14:m>
                  <m:oMath xmlns:m="http://schemas.openxmlformats.org/officeDocument/2006/math">
                    <m:r>
                      <a:rPr lang="pt-BR" sz="32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pt-BR" sz="3200" dirty="0" smtClean="0"/>
                  <a:t> fornece o </a:t>
                </a:r>
                <a:r>
                  <a:rPr lang="pt-BR" sz="3200" dirty="0"/>
                  <a:t>número de classificações corretas</a:t>
                </a:r>
                <a:r>
                  <a:rPr lang="pt-BR" sz="3200" dirty="0" smtClean="0"/>
                  <a:t>.</a:t>
                </a:r>
              </a:p>
              <a:p>
                <a:r>
                  <a:rPr lang="pt-BR" sz="3200" dirty="0"/>
                  <a:t>Cada </a:t>
                </a:r>
                <a:r>
                  <a:rPr lang="pt-BR" sz="3200" b="1" i="1" dirty="0"/>
                  <a:t>linha</a:t>
                </a:r>
                <a:r>
                  <a:rPr lang="pt-BR" sz="3200" dirty="0"/>
                  <a:t> </a:t>
                </a:r>
                <a:r>
                  <a:rPr lang="pt-BR" sz="3200" dirty="0" smtClean="0"/>
                  <a:t>representa </a:t>
                </a:r>
                <a:r>
                  <a:rPr lang="pt-BR" sz="3200" dirty="0"/>
                  <a:t>os exemplos que foram classificados como pertencentes a uma dada </a:t>
                </a:r>
                <a:r>
                  <a:rPr lang="pt-BR" sz="3200" dirty="0" smtClean="0"/>
                  <a:t>classe.</a:t>
                </a:r>
              </a:p>
              <a:p>
                <a:r>
                  <a:rPr lang="pt-BR" sz="3200" dirty="0"/>
                  <a:t>C</a:t>
                </a:r>
                <a:r>
                  <a:rPr lang="pt-BR" sz="3200" dirty="0" smtClean="0"/>
                  <a:t>ada </a:t>
                </a:r>
                <a:r>
                  <a:rPr lang="pt-BR" sz="3200" b="1" i="1" dirty="0"/>
                  <a:t>coluna</a:t>
                </a:r>
                <a:r>
                  <a:rPr lang="pt-BR" sz="3200" dirty="0"/>
                  <a:t> representa os exemplos realmente pertencentes a uma dada classe. </a:t>
                </a:r>
                <a:endParaRPr lang="pt-BR" sz="3200" dirty="0" smtClean="0"/>
              </a:p>
              <a:p>
                <a:r>
                  <a:rPr lang="pt-BR" sz="3200" dirty="0"/>
                  <a:t>A informação apresentada </a:t>
                </a:r>
                <a:r>
                  <a:rPr lang="pt-BR" sz="3200" dirty="0" smtClean="0"/>
                  <a:t>na matriz </a:t>
                </a:r>
                <a:r>
                  <a:rPr lang="pt-BR" sz="3200" dirty="0"/>
                  <a:t>permite </a:t>
                </a:r>
                <a:r>
                  <a:rPr lang="pt-BR" sz="3200" dirty="0" smtClean="0"/>
                  <a:t>verificar </a:t>
                </a:r>
                <a:r>
                  <a:rPr lang="pt-BR" sz="3200" dirty="0"/>
                  <a:t>quais classes o </a:t>
                </a:r>
                <a:r>
                  <a:rPr lang="pt-BR" sz="3200" b="1" i="1" dirty="0" smtClean="0"/>
                  <a:t>classificador</a:t>
                </a:r>
                <a:r>
                  <a:rPr lang="pt-BR" sz="3200" dirty="0" smtClean="0"/>
                  <a:t> tem </a:t>
                </a:r>
                <a:r>
                  <a:rPr lang="pt-BR" sz="3200" dirty="0"/>
                  <a:t>maior dificuldade em </a:t>
                </a:r>
                <a:r>
                  <a:rPr lang="pt-BR" sz="3200" dirty="0" smtClean="0"/>
                  <a:t>classificar</a:t>
                </a:r>
                <a:r>
                  <a:rPr lang="pt-BR" sz="3200" dirty="0"/>
                  <a:t>.</a:t>
                </a:r>
                <a:endParaRPr lang="pt-BR" sz="3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9648"/>
                <a:ext cx="11161295" cy="5268351"/>
              </a:xfrm>
              <a:blipFill rotWithShape="0">
                <a:blip r:embed="rId3"/>
                <a:stretch>
                  <a:fillRect l="-1092" t="-3241" b="-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235899" y="3355273"/>
            <a:ext cx="2967789" cy="401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8487874" y="3134157"/>
            <a:ext cx="2683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Exemplos classificados como pertencentes à classe 1.</a:t>
            </a:r>
            <a:endParaRPr lang="pt-BR" sz="1400" dirty="0"/>
          </a:p>
        </p:txBody>
      </p:sp>
      <p:sp>
        <p:nvSpPr>
          <p:cNvPr id="6" name="Oval 5"/>
          <p:cNvSpPr/>
          <p:nvPr/>
        </p:nvSpPr>
        <p:spPr>
          <a:xfrm rot="5400000">
            <a:off x="4863668" y="3698770"/>
            <a:ext cx="1662683" cy="5053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reeform 6"/>
          <p:cNvSpPr/>
          <p:nvPr/>
        </p:nvSpPr>
        <p:spPr>
          <a:xfrm>
            <a:off x="8185422" y="3348227"/>
            <a:ext cx="577516" cy="145253"/>
          </a:xfrm>
          <a:custGeom>
            <a:avLst/>
            <a:gdLst>
              <a:gd name="connsiteX0" fmla="*/ 0 w 577516"/>
              <a:gd name="connsiteY0" fmla="*/ 145253 h 145253"/>
              <a:gd name="connsiteX1" fmla="*/ 272716 w 577516"/>
              <a:gd name="connsiteY1" fmla="*/ 874 h 145253"/>
              <a:gd name="connsiteX2" fmla="*/ 577516 w 577516"/>
              <a:gd name="connsiteY2" fmla="*/ 81085 h 14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516" h="145253">
                <a:moveTo>
                  <a:pt x="0" y="145253"/>
                </a:moveTo>
                <a:cubicBezTo>
                  <a:pt x="88231" y="78411"/>
                  <a:pt x="176463" y="11569"/>
                  <a:pt x="272716" y="874"/>
                </a:cubicBezTo>
                <a:cubicBezTo>
                  <a:pt x="368969" y="-9821"/>
                  <a:pt x="577516" y="81085"/>
                  <a:pt x="577516" y="810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2343719" y="4107525"/>
            <a:ext cx="2342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Quantidade de exemplos pertencentes à classe 1.</a:t>
            </a:r>
            <a:endParaRPr lang="pt-BR" sz="1400" dirty="0"/>
          </a:p>
        </p:txBody>
      </p:sp>
      <p:sp>
        <p:nvSpPr>
          <p:cNvPr id="9" name="Freeform 8"/>
          <p:cNvSpPr/>
          <p:nvPr/>
        </p:nvSpPr>
        <p:spPr>
          <a:xfrm>
            <a:off x="4453783" y="4311627"/>
            <a:ext cx="994610" cy="80211"/>
          </a:xfrm>
          <a:custGeom>
            <a:avLst/>
            <a:gdLst>
              <a:gd name="connsiteX0" fmla="*/ 994610 w 994610"/>
              <a:gd name="connsiteY0" fmla="*/ 0 h 80211"/>
              <a:gd name="connsiteX1" fmla="*/ 0 w 994610"/>
              <a:gd name="connsiteY1" fmla="*/ 80211 h 8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4610" h="80211">
                <a:moveTo>
                  <a:pt x="994610" y="0"/>
                </a:moveTo>
                <a:cubicBezTo>
                  <a:pt x="596231" y="18716"/>
                  <a:pt x="197853" y="37432"/>
                  <a:pt x="0" y="8021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502316" y="3852956"/>
                <a:ext cx="349717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indica quantos padrões da classe </a:t>
                </a:r>
                <a:r>
                  <a:rPr lang="pt-BR" sz="1400" dirty="0" smtClean="0"/>
                  <a:t>1 </a:t>
                </a:r>
                <a:r>
                  <a:rPr lang="pt-BR" sz="1400" dirty="0"/>
                  <a:t>foram </a:t>
                </a:r>
                <a:r>
                  <a:rPr lang="pt-BR" sz="1400" dirty="0" smtClean="0"/>
                  <a:t>corretamente atribuídos </a:t>
                </a:r>
                <a:r>
                  <a:rPr lang="pt-BR" sz="1400" dirty="0"/>
                  <a:t>à classe 1</a:t>
                </a:r>
                <a:r>
                  <a:rPr lang="pt-BR" sz="1400" dirty="0" smtClean="0"/>
                  <a:t>.</a:t>
                </a:r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pt-BR" sz="1400" dirty="0" smtClean="0"/>
                  <a:t> </a:t>
                </a:r>
                <a:r>
                  <a:rPr lang="pt-BR" sz="1400" dirty="0"/>
                  <a:t>indica quantos padrões da classe </a:t>
                </a:r>
                <a:r>
                  <a:rPr lang="pt-BR" sz="1400" dirty="0" smtClean="0"/>
                  <a:t>2 </a:t>
                </a:r>
                <a:r>
                  <a:rPr lang="pt-BR" sz="1400" dirty="0"/>
                  <a:t>foram atribuídos à classe </a:t>
                </a:r>
                <a:r>
                  <a:rPr lang="pt-BR" sz="1400" dirty="0" smtClean="0"/>
                  <a:t>1.</a:t>
                </a:r>
                <a:endParaRPr lang="pt-BR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316" y="3852956"/>
                <a:ext cx="3497178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349" t="-1274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0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275"/>
            <a:ext cx="10515600" cy="1325563"/>
          </a:xfrm>
        </p:spPr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95650"/>
                <a:ext cx="11133406" cy="356235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b="1" i="1" dirty="0" smtClean="0"/>
                  <a:t>Verdadeiro Positivo </a:t>
                </a:r>
                <a:r>
                  <a:rPr lang="pt-BR" dirty="0" smtClean="0"/>
                  <a:t>(</a:t>
                </a:r>
                <a:r>
                  <a:rPr lang="pt-BR" dirty="0"/>
                  <a:t>TP): número de exemplos da classe </a:t>
                </a:r>
                <a:r>
                  <a:rPr lang="pt-BR" dirty="0" smtClean="0"/>
                  <a:t>positiva (+),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classificados </a:t>
                </a:r>
                <a:r>
                  <a:rPr lang="pt-BR" dirty="0"/>
                  <a:t>corretamente. </a:t>
                </a:r>
                <a:endParaRPr lang="pt-BR" dirty="0" smtClean="0"/>
              </a:p>
              <a:p>
                <a:r>
                  <a:rPr lang="pt-BR" b="1" i="1" dirty="0" smtClean="0"/>
                  <a:t>Verdadeiro Negativo</a:t>
                </a:r>
                <a:r>
                  <a:rPr lang="pt-BR" dirty="0" smtClean="0"/>
                  <a:t> (TN</a:t>
                </a:r>
                <a:r>
                  <a:rPr lang="pt-BR" dirty="0"/>
                  <a:t>): número de exemplos da classe </a:t>
                </a:r>
                <a:r>
                  <a:rPr lang="pt-BR" dirty="0" smtClean="0"/>
                  <a:t>negativa (-),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classificados corretamente.</a:t>
                </a:r>
              </a:p>
              <a:p>
                <a:r>
                  <a:rPr lang="pt-BR" b="1" i="1" dirty="0" smtClean="0"/>
                  <a:t>Falso Positivo </a:t>
                </a:r>
                <a:r>
                  <a:rPr lang="pt-BR" dirty="0" smtClean="0"/>
                  <a:t>(FP): número de </a:t>
                </a:r>
                <a:r>
                  <a:rPr lang="pt-BR" dirty="0"/>
                  <a:t>exemplos classificados como positivos (+), mas </a:t>
                </a:r>
                <a:r>
                  <a:rPr lang="pt-BR" dirty="0" smtClean="0"/>
                  <a:t>que, </a:t>
                </a:r>
                <a:r>
                  <a:rPr lang="pt-BR" dirty="0"/>
                  <a:t>na </a:t>
                </a:r>
                <a:r>
                  <a:rPr lang="pt-BR" dirty="0" smtClean="0"/>
                  <a:t>verdade, pertencem </a:t>
                </a:r>
                <a:r>
                  <a:rPr lang="pt-BR" dirty="0"/>
                  <a:t>à classe negativa (−</a:t>
                </a:r>
                <a:r>
                  <a:rPr lang="pt-BR" dirty="0" smtClean="0"/>
                  <a:t>).</a:t>
                </a:r>
              </a:p>
              <a:p>
                <a:r>
                  <a:rPr lang="pt-BR" b="1" i="1" dirty="0" smtClean="0"/>
                  <a:t>Falso Negativo</a:t>
                </a:r>
                <a:r>
                  <a:rPr lang="pt-BR" dirty="0" smtClean="0"/>
                  <a:t> (FN</a:t>
                </a:r>
                <a:r>
                  <a:rPr lang="pt-BR" dirty="0"/>
                  <a:t>): </a:t>
                </a:r>
                <a:r>
                  <a:rPr lang="pt-BR" dirty="0" smtClean="0"/>
                  <a:t>número de exemplos </a:t>
                </a:r>
                <a:r>
                  <a:rPr lang="pt-BR" dirty="0"/>
                  <a:t>atribuídos à classe negativa (−), mas que, na verdade, pertencem à classe positiva </a:t>
                </a:r>
                <a:r>
                  <a:rPr lang="pt-BR" dirty="0" smtClean="0"/>
                  <a:t>(+).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 Algumas definições que vamos precisar a seguir: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pt-BR" dirty="0" smtClean="0"/>
                  <a:t> define o número </a:t>
                </a:r>
                <a:r>
                  <a:rPr lang="pt-BR" dirty="0"/>
                  <a:t>de </a:t>
                </a:r>
                <a:r>
                  <a:rPr lang="pt-BR" dirty="0" smtClean="0"/>
                  <a:t>exemplos pertencentes </a:t>
                </a:r>
                <a:r>
                  <a:rPr lang="pt-BR" dirty="0"/>
                  <a:t>à classe </a:t>
                </a:r>
                <a:r>
                  <a:rPr lang="pt-BR" dirty="0" smtClean="0"/>
                  <a:t>positiva = TP + FN (coluna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pt-BR" dirty="0" smtClean="0"/>
                  <a:t> define o número </a:t>
                </a:r>
                <a:r>
                  <a:rPr lang="pt-BR" dirty="0"/>
                  <a:t>de exemplos pertencentes à classe negativa </a:t>
                </a:r>
                <a:r>
                  <a:rPr lang="pt-BR" dirty="0" smtClean="0"/>
                  <a:t>= FP + TN </a:t>
                </a:r>
                <a:r>
                  <a:rPr lang="pt-BR" dirty="0"/>
                  <a:t>(coluna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</a:t>
                </a:r>
                <a:r>
                  <a:rPr lang="pt-BR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 define o número </a:t>
                </a:r>
                <a:r>
                  <a:rPr lang="pt-BR" dirty="0"/>
                  <a:t>total de exemplos = </a:t>
                </a:r>
                <a:r>
                  <a:rPr lang="pt-BR" dirty="0" smtClean="0"/>
                  <a:t>TP + FN + FP + TN.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95650"/>
                <a:ext cx="11133406" cy="3562350"/>
              </a:xfrm>
              <a:blipFill rotWithShape="0">
                <a:blip r:embed="rId2"/>
                <a:stretch>
                  <a:fillRect l="-657" t="-3596" b="-20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00587" y="1141188"/>
              <a:ext cx="4391025" cy="2072640"/>
            </p:xfrm>
            <a:graphic>
              <a:graphicData uri="http://schemas.openxmlformats.org/drawingml/2006/table">
                <a:tbl>
                  <a:tblPr/>
                  <a:tblGrid>
                    <a:gridCol w="1017825"/>
                    <a:gridCol w="344250"/>
                    <a:gridCol w="1514475"/>
                    <a:gridCol w="1514475"/>
                  </a:tblGrid>
                  <a:tr h="399416">
                    <a:tc rowSpan="2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800" b="1" dirty="0">
                              <a:effectLst/>
                            </a:rPr>
                            <a:t/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 smtClean="0">
                              <a:effectLst/>
                            </a:rPr>
                            <a:t>Estimadas 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+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Falso </a:t>
                          </a:r>
                          <a:b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</a:br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Positivo (FP)</a:t>
                          </a:r>
                          <a:endParaRPr lang="pt-BR" sz="1800" b="1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-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Falso</a:t>
                          </a:r>
                          <a:b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+ </a:t>
                          </a:r>
                        </a:p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- </a:t>
                          </a:r>
                        </a:p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Classes Verdadeiras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693732"/>
                  </p:ext>
                </p:extLst>
              </p:nvPr>
            </p:nvGraphicFramePr>
            <p:xfrm>
              <a:off x="4700587" y="1141188"/>
              <a:ext cx="4391025" cy="2072640"/>
            </p:xfrm>
            <a:graphic>
              <a:graphicData uri="http://schemas.openxmlformats.org/drawingml/2006/table">
                <a:tbl>
                  <a:tblPr/>
                  <a:tblGrid>
                    <a:gridCol w="1017825"/>
                    <a:gridCol w="344250"/>
                    <a:gridCol w="1514475"/>
                    <a:gridCol w="1514475"/>
                  </a:tblGrid>
                  <a:tr h="586740">
                    <a:tc rowSpan="2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800" b="1" dirty="0">
                              <a:effectLst/>
                            </a:rPr>
                            <a:t/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 smtClean="0">
                              <a:effectLst/>
                            </a:rPr>
                            <a:t>Estimadas 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4737" t="-10309" r="-875439" b="-272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Falso </a:t>
                          </a:r>
                          <a:b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</a:br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Positivo (FP)</a:t>
                          </a:r>
                          <a:endParaRPr lang="pt-BR" sz="1800" b="1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86740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4737" t="-111458" r="-875439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Falso</a:t>
                          </a:r>
                          <a:b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86740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0726" t="-209278" r="-101210" b="-731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89960" t="-209278" r="-803" b="-73196"/>
                          </a:stretch>
                        </a:blipFill>
                      </a:tcPr>
                    </a:tc>
                  </a:tr>
                  <a:tr h="312420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Classes Verdadeiras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838199" y="1182172"/>
            <a:ext cx="3087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Matriz </a:t>
            </a:r>
            <a:r>
              <a:rPr lang="pt-BR" sz="2800" b="1" dirty="0"/>
              <a:t>de Confusão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57853" y="2105667"/>
                <a:ext cx="2355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Exemplo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853" y="2105667"/>
                <a:ext cx="235516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067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8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664"/>
            <a:ext cx="10515600" cy="966370"/>
          </a:xfrm>
        </p:spPr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0268"/>
                <a:ext cx="11182350" cy="532773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sz="3300" b="1" dirty="0" smtClean="0"/>
                  <a:t>Matriz </a:t>
                </a:r>
                <a:r>
                  <a:rPr lang="pt-BR" sz="3300" b="1" dirty="0"/>
                  <a:t>de </a:t>
                </a:r>
                <a:r>
                  <a:rPr lang="pt-BR" sz="3300" b="1" dirty="0" smtClean="0"/>
                  <a:t>Confusão</a:t>
                </a:r>
                <a:endParaRPr lang="pt-BR" sz="3300" dirty="0" smtClean="0"/>
              </a:p>
              <a:p>
                <a:pPr marL="0" indent="0">
                  <a:buNone/>
                </a:pPr>
                <a:r>
                  <a:rPr lang="pt-BR" dirty="0" smtClean="0"/>
                  <a:t>Nós </a:t>
                </a:r>
                <a:r>
                  <a:rPr lang="pt-BR" dirty="0"/>
                  <a:t>podemos </a:t>
                </a:r>
                <a:r>
                  <a:rPr lang="pt-BR" dirty="0" smtClean="0"/>
                  <a:t>calcular diversas </a:t>
                </a:r>
                <a:r>
                  <a:rPr lang="pt-BR" dirty="0"/>
                  <a:t>métricas de </a:t>
                </a:r>
                <a:r>
                  <a:rPr lang="pt-BR" dirty="0" smtClean="0"/>
                  <a:t>desempenho </a:t>
                </a:r>
                <a:r>
                  <a:rPr lang="pt-BR" dirty="0"/>
                  <a:t>a</a:t>
                </a:r>
                <a:r>
                  <a:rPr lang="pt-BR" dirty="0" smtClean="0"/>
                  <a:t> </a:t>
                </a:r>
                <a:r>
                  <a:rPr lang="pt-BR" dirty="0"/>
                  <a:t>partir das informações contidas </a:t>
                </a:r>
                <a:r>
                  <a:rPr lang="pt-BR" dirty="0" smtClean="0"/>
                  <a:t>na </a:t>
                </a:r>
                <a:r>
                  <a:rPr lang="pt-BR" b="1" i="1" dirty="0"/>
                  <a:t>matriz de </a:t>
                </a:r>
                <a:r>
                  <a:rPr lang="pt-BR" b="1" i="1" dirty="0" smtClean="0"/>
                  <a:t>confusão</a:t>
                </a:r>
                <a:r>
                  <a:rPr lang="pt-BR" dirty="0" smtClean="0"/>
                  <a:t>:</a:t>
                </a:r>
              </a:p>
              <a:p>
                <a:r>
                  <a:rPr lang="pt-BR" b="1" i="1" dirty="0"/>
                  <a:t>Taxa de falso negativo</a:t>
                </a:r>
                <a:r>
                  <a:rPr lang="pt-BR" dirty="0"/>
                  <a:t>: </a:t>
                </a:r>
                <a:r>
                  <a:rPr lang="pt-BR" dirty="0" smtClean="0"/>
                  <a:t>é a proporção </a:t>
                </a:r>
                <a:r>
                  <a:rPr lang="pt-BR" dirty="0"/>
                  <a:t>de exemplos da classe positiva </a:t>
                </a:r>
                <a:r>
                  <a:rPr lang="pt-BR" dirty="0" smtClean="0"/>
                  <a:t>(+) </a:t>
                </a:r>
                <a:r>
                  <a:rPr lang="pt-BR" dirty="0"/>
                  <a:t>classificados incorretamente</a:t>
                </a:r>
                <a:r>
                  <a:rPr lang="pt-BR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Taxa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falso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negativo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pt-BR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i="1" dirty="0"/>
                  <a:t>Taxa de falso positivo</a:t>
                </a:r>
                <a:r>
                  <a:rPr lang="pt-BR" dirty="0"/>
                  <a:t>: </a:t>
                </a:r>
                <a:r>
                  <a:rPr lang="pt-BR" dirty="0" smtClean="0"/>
                  <a:t>é a proporção </a:t>
                </a:r>
                <a:r>
                  <a:rPr lang="pt-BR" dirty="0"/>
                  <a:t>de exemplos da classe negativa </a:t>
                </a:r>
                <a:r>
                  <a:rPr lang="pt-BR" dirty="0" smtClean="0"/>
                  <a:t>(-) </a:t>
                </a:r>
                <a:r>
                  <a:rPr lang="pt-BR" dirty="0"/>
                  <a:t>classificados incorretamente</a:t>
                </a:r>
                <a:r>
                  <a:rPr lang="pt-BR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Taxa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falso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positivo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  <m:r>
                      <a:rPr lang="pt-BR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pt-B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i="1" dirty="0" smtClean="0"/>
                  <a:t>Taxa de erro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FP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FN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b="1" i="1" dirty="0" smtClean="0"/>
                  <a:t>Acurácia</a:t>
                </a:r>
                <a:r>
                  <a:rPr lang="pt-BR" dirty="0" smtClean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0268"/>
                <a:ext cx="11182350" cy="5327732"/>
              </a:xfrm>
              <a:blipFill rotWithShape="0">
                <a:blip r:embed="rId2"/>
                <a:stretch>
                  <a:fillRect l="-1145" t="-3089" b="-2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95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94436"/>
                <a:ext cx="11193379" cy="52635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sz="3000" b="1" dirty="0"/>
                  <a:t>Matriz de </a:t>
                </a:r>
                <a:r>
                  <a:rPr lang="pt-BR" sz="3000" b="1" dirty="0" smtClean="0"/>
                  <a:t>Confusão</a:t>
                </a:r>
              </a:p>
              <a:p>
                <a:r>
                  <a:rPr lang="pt-BR" b="1" dirty="0" smtClean="0"/>
                  <a:t>Precisão</a:t>
                </a:r>
                <a:r>
                  <a:rPr lang="pt-BR" dirty="0" smtClean="0"/>
                  <a:t>: é a </a:t>
                </a:r>
                <a:r>
                  <a:rPr lang="pt-BR" dirty="0"/>
                  <a:t>proporção de </a:t>
                </a:r>
                <a:r>
                  <a:rPr lang="pt-BR" dirty="0" smtClean="0"/>
                  <a:t>exemplos da </a:t>
                </a:r>
                <a:r>
                  <a:rPr lang="pt-BR" dirty="0"/>
                  <a:t>classe </a:t>
                </a:r>
                <a:r>
                  <a:rPr lang="pt-BR" dirty="0" smtClean="0"/>
                  <a:t>positiva (+) </a:t>
                </a:r>
                <a:r>
                  <a:rPr lang="pt-BR" dirty="0"/>
                  <a:t>corretamente classificados em relação a </a:t>
                </a:r>
                <a:r>
                  <a:rPr lang="pt-BR" b="1" dirty="0"/>
                  <a:t>todos os exemplos atribuídos à classe positiva </a:t>
                </a:r>
                <a:r>
                  <a:rPr lang="pt-BR" b="1" dirty="0" smtClean="0"/>
                  <a:t>(+)</a:t>
                </a:r>
                <a:r>
                  <a:rPr lang="pt-BR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precis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ã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dirty="0"/>
                  <a:t>Sensibilidade </a:t>
                </a:r>
                <a:r>
                  <a:rPr lang="pt-BR" dirty="0" smtClean="0"/>
                  <a:t>(ou </a:t>
                </a:r>
                <a:r>
                  <a:rPr lang="pt-BR" b="1" i="1" dirty="0" smtClean="0"/>
                  <a:t>recall</a:t>
                </a:r>
                <a:r>
                  <a:rPr lang="pt-BR" dirty="0" smtClean="0"/>
                  <a:t>):</a:t>
                </a:r>
                <a:r>
                  <a:rPr lang="pt-BR" b="1" dirty="0" smtClean="0"/>
                  <a:t> </a:t>
                </a:r>
                <a:r>
                  <a:rPr lang="pt-BR" dirty="0"/>
                  <a:t>t</a:t>
                </a:r>
                <a:r>
                  <a:rPr lang="pt-BR" dirty="0" smtClean="0"/>
                  <a:t>ambém </a:t>
                </a:r>
                <a:r>
                  <a:rPr lang="pt-BR" dirty="0"/>
                  <a:t>conhecida como </a:t>
                </a:r>
                <a:r>
                  <a:rPr lang="pt-BR" b="1" i="1" dirty="0"/>
                  <a:t>taxa de </a:t>
                </a:r>
                <a:r>
                  <a:rPr lang="pt-BR" b="1" i="1" dirty="0" smtClean="0"/>
                  <a:t>verdadeiros positivos</a:t>
                </a:r>
                <a:r>
                  <a:rPr lang="pt-BR" dirty="0" smtClean="0"/>
                  <a:t>. É a </a:t>
                </a:r>
                <a:r>
                  <a:rPr lang="pt-BR" dirty="0"/>
                  <a:t>proporção de </a:t>
                </a:r>
                <a:r>
                  <a:rPr lang="pt-BR" dirty="0" smtClean="0"/>
                  <a:t>exemplos da </a:t>
                </a:r>
                <a:r>
                  <a:rPr lang="pt-BR" dirty="0"/>
                  <a:t>classe positiva (+) corretamente </a:t>
                </a:r>
                <a:r>
                  <a:rPr lang="pt-BR" dirty="0" smtClean="0"/>
                  <a:t>classificados.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recall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dirty="0" smtClean="0"/>
                  <a:t>Especificidade:</a:t>
                </a:r>
                <a:r>
                  <a:rPr lang="pt-BR" dirty="0" smtClean="0"/>
                  <a:t> também </a:t>
                </a:r>
                <a:r>
                  <a:rPr lang="pt-BR" dirty="0"/>
                  <a:t>conhecida como </a:t>
                </a:r>
                <a:r>
                  <a:rPr lang="pt-BR" b="1" i="1" dirty="0"/>
                  <a:t>taxa de verdadeiros </a:t>
                </a:r>
                <a:r>
                  <a:rPr lang="pt-BR" b="1" i="1" dirty="0" smtClean="0"/>
                  <a:t>negativos</a:t>
                </a:r>
                <a:r>
                  <a:rPr lang="pt-BR" dirty="0" smtClean="0"/>
                  <a:t>. É a proporção </a:t>
                </a:r>
                <a:r>
                  <a:rPr lang="pt-BR" dirty="0"/>
                  <a:t>de </a:t>
                </a:r>
                <a:r>
                  <a:rPr lang="pt-BR" dirty="0" smtClean="0"/>
                  <a:t>exemplos da </a:t>
                </a:r>
                <a:r>
                  <a:rPr lang="pt-BR" dirty="0"/>
                  <a:t>classe negativa </a:t>
                </a:r>
                <a:r>
                  <a:rPr lang="pt-BR" dirty="0" smtClean="0"/>
                  <a:t>(-) </a:t>
                </a:r>
                <a:r>
                  <a:rPr lang="pt-BR" dirty="0"/>
                  <a:t>corretamente </a:t>
                </a:r>
                <a:r>
                  <a:rPr lang="pt-BR" dirty="0" smtClean="0"/>
                  <a:t>classificados.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especificidade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94436"/>
                <a:ext cx="11193379" cy="5263564"/>
              </a:xfrm>
              <a:blipFill rotWithShape="0">
                <a:blip r:embed="rId3"/>
                <a:stretch>
                  <a:fillRect l="-1089" t="-26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09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1325563"/>
          </a:xfrm>
        </p:spPr>
        <p:txBody>
          <a:bodyPr/>
          <a:lstStyle/>
          <a:p>
            <a:r>
              <a:rPr lang="pt-BR" dirty="0"/>
              <a:t>Observações importantes quanto à matriz de </a:t>
            </a:r>
            <a:r>
              <a:rPr lang="pt-BR" dirty="0" smtClean="0"/>
              <a:t>confusão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01400" cy="276065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É </a:t>
                </a:r>
                <a:r>
                  <a:rPr lang="pt-BR" dirty="0"/>
                  <a:t>possível estender </a:t>
                </a:r>
                <a:r>
                  <a:rPr lang="pt-BR" dirty="0" smtClean="0"/>
                  <a:t>as métricas obtidas com a </a:t>
                </a:r>
                <a:r>
                  <a:rPr lang="pt-BR" b="1" i="1" dirty="0" smtClean="0"/>
                  <a:t>matriz de confusão </a:t>
                </a:r>
                <a:r>
                  <a:rPr lang="pt-BR" dirty="0"/>
                  <a:t>para o cenário </a:t>
                </a:r>
                <a:r>
                  <a:rPr lang="pt-BR" dirty="0" smtClean="0"/>
                  <a:t>multi-classes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 smtClean="0"/>
                  <a:t>):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Para isto, basta selecionar, </a:t>
                </a:r>
                <a:r>
                  <a:rPr lang="pt-BR" dirty="0"/>
                  <a:t>uma vez, cada </a:t>
                </a:r>
                <a:r>
                  <a:rPr lang="pt-BR" dirty="0" smtClean="0"/>
                  <a:t>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como </a:t>
                </a:r>
                <a:r>
                  <a:rPr lang="pt-BR" dirty="0"/>
                  <a:t>sendo a classe </a:t>
                </a:r>
                <a:r>
                  <a:rPr lang="pt-BR" dirty="0" smtClean="0"/>
                  <a:t>positiva (+), </a:t>
                </a:r>
                <a:r>
                  <a:rPr lang="pt-BR" dirty="0"/>
                  <a:t>enquanto todas as demais classes formam a classe </a:t>
                </a:r>
                <a:r>
                  <a:rPr lang="pt-BR" dirty="0" smtClean="0"/>
                  <a:t>negativa (-). </a:t>
                </a:r>
                <a:r>
                  <a:rPr lang="pt-BR" dirty="0" smtClean="0"/>
                  <a:t>Assim</a:t>
                </a:r>
                <a:r>
                  <a:rPr lang="pt-BR" dirty="0"/>
                  <a:t>, </a:t>
                </a:r>
                <a:r>
                  <a:rPr lang="pt-BR" dirty="0" smtClean="0"/>
                  <a:t>obtem-se </a:t>
                </a:r>
                <a:r>
                  <a:rPr lang="pt-BR" dirty="0"/>
                  <a:t>os valores das métricas para cada classe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Veja o exemplo abaixo 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01400" cy="2760654"/>
              </a:xfrm>
              <a:blipFill rotWithShape="0">
                <a:blip r:embed="rId2"/>
                <a:stretch>
                  <a:fillRect l="-980" t="-35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65769"/>
              </p:ext>
            </p:extLst>
          </p:nvPr>
        </p:nvGraphicFramePr>
        <p:xfrm>
          <a:off x="56269" y="4573216"/>
          <a:ext cx="3877409" cy="2164854"/>
        </p:xfrm>
        <a:graphic>
          <a:graphicData uri="http://schemas.openxmlformats.org/drawingml/2006/table">
            <a:tbl>
              <a:tblPr/>
              <a:tblGrid>
                <a:gridCol w="663162"/>
                <a:gridCol w="597443"/>
                <a:gridCol w="872268"/>
                <a:gridCol w="872268"/>
                <a:gridCol w="872268"/>
              </a:tblGrid>
              <a:tr h="46084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Classes </a:t>
                      </a:r>
                      <a:r>
                        <a:rPr lang="pt-BR" sz="1000" b="1" dirty="0">
                          <a:effectLst/>
                        </a:rPr>
                        <a:t/>
                      </a:r>
                      <a:br>
                        <a:rPr lang="pt-BR" sz="1000" b="1" dirty="0">
                          <a:effectLst/>
                        </a:rPr>
                      </a:br>
                      <a:r>
                        <a:rPr lang="pt-BR" sz="1000" b="1" dirty="0" smtClean="0">
                          <a:effectLst/>
                        </a:rPr>
                        <a:t>Estimadas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Positivo (TP)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rowSpan="2" gridSpan="2">
                  <a:txBody>
                    <a:bodyPr/>
                    <a:lstStyle/>
                    <a:p>
                      <a:pPr rtl="0" fontAlgn="b"/>
                      <a:endParaRPr lang="pt-BR" sz="10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Classes Verdadeiras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037146"/>
              </p:ext>
            </p:extLst>
          </p:nvPr>
        </p:nvGraphicFramePr>
        <p:xfrm>
          <a:off x="4098536" y="4573215"/>
          <a:ext cx="3919612" cy="2164854"/>
        </p:xfrm>
        <a:graphic>
          <a:graphicData uri="http://schemas.openxmlformats.org/drawingml/2006/table">
            <a:tbl>
              <a:tblPr/>
              <a:tblGrid>
                <a:gridCol w="670380"/>
                <a:gridCol w="603946"/>
                <a:gridCol w="881762"/>
                <a:gridCol w="881762"/>
                <a:gridCol w="881762"/>
              </a:tblGrid>
              <a:tr h="46084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Classes </a:t>
                      </a:r>
                      <a:r>
                        <a:rPr lang="pt-BR" sz="1000" b="1" dirty="0">
                          <a:effectLst/>
                        </a:rPr>
                        <a:t/>
                      </a:r>
                      <a:br>
                        <a:rPr lang="pt-BR" sz="1000" b="1" dirty="0">
                          <a:effectLst/>
                        </a:rPr>
                      </a:br>
                      <a:r>
                        <a:rPr lang="pt-BR" sz="1000" b="1" dirty="0" smtClean="0">
                          <a:effectLst/>
                        </a:rPr>
                        <a:t>Estimadas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  <a:endParaRPr lang="pt-BR" sz="1000" b="1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+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Positivo (TP)</a:t>
                      </a:r>
                      <a:endParaRPr lang="pt-BR" sz="10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rowSpan="2" gridSpan="2">
                  <a:txBody>
                    <a:bodyPr/>
                    <a:lstStyle/>
                    <a:p>
                      <a:pPr rtl="0" fontAlgn="b"/>
                      <a:endParaRPr lang="pt-BR" sz="10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-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+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Classes Verdadeiras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71223"/>
              </p:ext>
            </p:extLst>
          </p:nvPr>
        </p:nvGraphicFramePr>
        <p:xfrm>
          <a:off x="8183008" y="4573215"/>
          <a:ext cx="3919612" cy="2164854"/>
        </p:xfrm>
        <a:graphic>
          <a:graphicData uri="http://schemas.openxmlformats.org/drawingml/2006/table">
            <a:tbl>
              <a:tblPr/>
              <a:tblGrid>
                <a:gridCol w="670380"/>
                <a:gridCol w="603946"/>
                <a:gridCol w="881762"/>
                <a:gridCol w="881762"/>
                <a:gridCol w="881762"/>
              </a:tblGrid>
              <a:tr h="46084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Classes </a:t>
                      </a:r>
                      <a:r>
                        <a:rPr lang="pt-BR" sz="1000" b="1" dirty="0">
                          <a:effectLst/>
                        </a:rPr>
                        <a:t/>
                      </a:r>
                      <a:br>
                        <a:rPr lang="pt-BR" sz="1000" b="1" dirty="0">
                          <a:effectLst/>
                        </a:rPr>
                      </a:br>
                      <a:r>
                        <a:rPr lang="pt-BR" sz="1000" b="1" dirty="0" smtClean="0">
                          <a:effectLst/>
                        </a:rPr>
                        <a:t>Estimadas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+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Positivo (TP)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rowSpan="2" gridSpan="2">
                  <a:txBody>
                    <a:bodyPr/>
                    <a:lstStyle/>
                    <a:p>
                      <a:pPr rtl="0" fontAlgn="b"/>
                      <a:endParaRPr lang="pt-BR" sz="10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-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+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Classes Verdadeiras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1294544" y="4234661"/>
                <a:ext cx="26391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 smtClean="0"/>
                  <a:t>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 smtClean="0"/>
                  <a:t>é a positiva.</a:t>
                </a:r>
                <a:endParaRPr lang="pt-BR" sz="1600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544" y="4234661"/>
                <a:ext cx="2639132" cy="338554"/>
              </a:xfrm>
              <a:prstGeom prst="rect">
                <a:avLst/>
              </a:prstGeom>
              <a:blipFill rotWithShape="0"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5383658" y="4234661"/>
                <a:ext cx="2634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 smtClean="0"/>
                  <a:t>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600" dirty="0" smtClean="0"/>
                  <a:t> é a positiva.</a:t>
                </a:r>
                <a:endParaRPr lang="pt-BR" sz="1600" dirty="0"/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658" y="4234661"/>
                <a:ext cx="2634490" cy="338554"/>
              </a:xfrm>
              <a:prstGeom prst="rect">
                <a:avLst/>
              </a:prstGeom>
              <a:blipFill rotWithShape="0">
                <a:blip r:embed="rId4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9468128" y="4234661"/>
                <a:ext cx="26133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 smtClean="0"/>
                  <a:t>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 smtClean="0"/>
                  <a:t>é a positiva.</a:t>
                </a:r>
                <a:endParaRPr lang="pt-BR" sz="16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128" y="4234661"/>
                <a:ext cx="2613389" cy="338554"/>
              </a:xfrm>
              <a:prstGeom prst="rect">
                <a:avLst/>
              </a:prstGeom>
              <a:blipFill rotWithShape="0"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63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11121</TotalTime>
  <Words>1502</Words>
  <Application>Microsoft Office PowerPoint</Application>
  <PresentationFormat>Widescreen</PresentationFormat>
  <Paragraphs>236</Paragraphs>
  <Slides>18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V)</vt:lpstr>
      <vt:lpstr>Recapitulando</vt:lpstr>
      <vt:lpstr>Métricas para avaliação de classificadores</vt:lpstr>
      <vt:lpstr>Métricas para avaliação de classificadores</vt:lpstr>
      <vt:lpstr>Métricas para avaliação de classificadores</vt:lpstr>
      <vt:lpstr>Métricas para avaliação de classificadores</vt:lpstr>
      <vt:lpstr>Métricas para avaliação de classificadores</vt:lpstr>
      <vt:lpstr>Métricas para avaliação de classificadores</vt:lpstr>
      <vt:lpstr>Observações importantes quanto à matriz de confusão</vt:lpstr>
      <vt:lpstr>Observações importantes quanto à matriz de confusão</vt:lpstr>
      <vt:lpstr>Observações importantes quanto à matriz de confusão</vt:lpstr>
      <vt:lpstr>Métricas para avaliação de classificadores</vt:lpstr>
      <vt:lpstr>Métricas para avaliação de classificadores</vt:lpstr>
      <vt:lpstr>Métricas para avaliação de classificadores</vt:lpstr>
      <vt:lpstr>Métricas para avaliação de classificadores</vt:lpstr>
      <vt:lpstr>Tarefas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1684</cp:revision>
  <dcterms:created xsi:type="dcterms:W3CDTF">2020-01-20T13:50:05Z</dcterms:created>
  <dcterms:modified xsi:type="dcterms:W3CDTF">2022-04-08T14:10:32Z</dcterms:modified>
</cp:coreProperties>
</file>