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68" r:id="rId13"/>
    <p:sldId id="369" r:id="rId14"/>
    <p:sldId id="359" r:id="rId15"/>
    <p:sldId id="367" r:id="rId16"/>
    <p:sldId id="311" r:id="rId17"/>
    <p:sldId id="312" r:id="rId18"/>
    <p:sldId id="360" r:id="rId19"/>
    <p:sldId id="313" r:id="rId20"/>
    <p:sldId id="314" r:id="rId21"/>
    <p:sldId id="315" r:id="rId22"/>
    <p:sldId id="316" r:id="rId23"/>
    <p:sldId id="364" r:id="rId24"/>
    <p:sldId id="363" r:id="rId25"/>
    <p:sldId id="269" r:id="rId26"/>
    <p:sldId id="303" r:id="rId27"/>
    <p:sldId id="271" r:id="rId28"/>
    <p:sldId id="365"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7135" autoAdjust="0"/>
  </p:normalViewPr>
  <p:slideViewPr>
    <p:cSldViewPr snapToGrid="0">
      <p:cViewPr varScale="1">
        <p:scale>
          <a:sx n="100" d="100"/>
          <a:sy n="100"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21/10/2022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24</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21/10/2022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21/10/2022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21/10/2022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21/10/2022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61.png"/><Relationship Id="rId7"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1.png"/><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42.pn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image" Target="../media/image4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010900" cy="5032375"/>
              </a:xfrm>
            </p:spPr>
            <p:txBody>
              <a:bodyPr>
                <a:normAutofit/>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ocultas através do uso da </a:t>
                </a:r>
                <a:r>
                  <a:rPr lang="pt-BR" b="1" i="1" dirty="0"/>
                  <a:t>regra da cadeia</a:t>
                </a:r>
                <a:r>
                  <a:rPr lang="pt-BR" dirty="0"/>
                  <a:t>.</a:t>
                </a:r>
              </a:p>
              <a:p>
                <a:r>
                  <a:rPr lang="pt-BR" dirty="0"/>
                  <a:t>Vamos ver isso através de </a:t>
                </a:r>
                <a:r>
                  <a:rPr lang="pt-BR"/>
                  <a:t>um exemplo.</a:t>
                </a:r>
                <a:endParaRPr lang="pt-BR" dirty="0"/>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pPr marL="0" indent="0">
                  <a:buNone/>
                </a:pPr>
                <a:endParaRPr lang="pt-BR" dirty="0"/>
              </a:p>
              <a:p>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10900" cy="5032375"/>
              </a:xfrm>
              <a:blipFill>
                <a:blip r:embed="rId3"/>
                <a:stretch>
                  <a:fillRect l="-997" t="-1937"/>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3AFC392A-3939-4041-A21D-270BBF678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772" y="5842981"/>
            <a:ext cx="6925656" cy="810838"/>
          </a:xfrm>
          <a:prstGeom prst="rect">
            <a:avLst/>
          </a:prstGeom>
        </p:spPr>
      </p:pic>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2644144" y="3054167"/>
            <a:ext cx="6903711" cy="749666"/>
            <a:chOff x="4473339" y="2985718"/>
            <a:chExt cx="6903711" cy="749666"/>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6"/>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8"/>
                  <a:stretch>
                    <a:fillRect/>
                  </a:stretch>
                </a:blipFill>
              </p:spPr>
              <p:txBody>
                <a:bodyPr/>
                <a:lstStyle/>
                <a:p>
                  <a:r>
                    <a:rPr lang="en-US">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tângulo 19">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tângulo 20">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B0C1766B-AC68-4522-86A8-1EE21FE3A7A4}"/>
                  </a:ext>
                </a:extLst>
              </p:cNvPr>
              <p:cNvSpPr txBox="1"/>
              <p:nvPr/>
            </p:nvSpPr>
            <p:spPr>
              <a:xfrm>
                <a:off x="1031279" y="352425"/>
                <a:ext cx="7572375" cy="2308324"/>
              </a:xfrm>
              <a:prstGeom prst="rect">
                <a:avLst/>
              </a:prstGeom>
              <a:noFill/>
            </p:spPr>
            <p:txBody>
              <a:bodyPr wrap="square" rtlCol="0">
                <a:spAutoFit/>
              </a:bodyPr>
              <a:lstStyle/>
              <a:p>
                <a:r>
                  <a:rPr lang="pt-BR" dirty="0"/>
                  <a:t>Dada a simplificação de uma rede neural mostrada na figura abaixo, a qual contém</a:t>
                </a:r>
              </a:p>
              <a:p>
                <a:pPr marL="285750" indent="-285750">
                  <a:buFont typeface="Arial" panose="020B0604020202020204" pitchFamily="34" charset="0"/>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marL="285750" indent="-285750">
                  <a:buFont typeface="Arial" panose="020B0604020202020204" pitchFamily="34" charset="0"/>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marL="285750" indent="-285750">
                  <a:buFont typeface="Arial" panose="020B0604020202020204" pitchFamily="34" charset="0"/>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endParaRPr lang="pt-BR" dirty="0"/>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p>
            </p:txBody>
          </p:sp>
        </mc:Choice>
        <mc:Fallback xmlns="">
          <p:sp>
            <p:nvSpPr>
              <p:cNvPr id="26" name="CaixaDeTexto 25">
                <a:extLst>
                  <a:ext uri="{FF2B5EF4-FFF2-40B4-BE49-F238E27FC236}">
                    <a16:creationId xmlns:a16="http://schemas.microsoft.com/office/drawing/2014/main" id="{B0C1766B-AC68-4522-86A8-1EE21FE3A7A4}"/>
                  </a:ext>
                </a:extLst>
              </p:cNvPr>
              <p:cNvSpPr txBox="1">
                <a:spLocks noRot="1" noChangeAspect="1" noMove="1" noResize="1" noEditPoints="1" noAdjustHandles="1" noChangeArrowheads="1" noChangeShapeType="1" noTextEdit="1"/>
              </p:cNvSpPr>
              <p:nvPr/>
            </p:nvSpPr>
            <p:spPr>
              <a:xfrm>
                <a:off x="1031279" y="352425"/>
                <a:ext cx="7572375" cy="2308324"/>
              </a:xfrm>
              <a:prstGeom prst="rect">
                <a:avLst/>
              </a:prstGeom>
              <a:blipFill>
                <a:blip r:embed="rId12"/>
                <a:stretch>
                  <a:fillRect l="-644" t="-1587" r="-564" b="-3439"/>
                </a:stretch>
              </a:blipFill>
            </p:spPr>
            <p:txBody>
              <a:bodyPr/>
              <a:lstStyle/>
              <a:p>
                <a:r>
                  <a:rPr lang="en-US">
                    <a:noFill/>
                  </a:rPr>
                  <a:t> </a:t>
                </a:r>
              </a:p>
            </p:txBody>
          </p:sp>
        </mc:Fallback>
      </mc:AlternateContent>
    </p:spTree>
    <p:extLst>
      <p:ext uri="{BB962C8B-B14F-4D97-AF65-F5344CB8AC3E}">
        <p14:creationId xmlns:p14="http://schemas.microsoft.com/office/powerpoint/2010/main" val="428622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B0E78-D3AC-4CD1-B362-6EF9B6C0C82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42E3544-9C46-4A3A-A735-0DD5C78EE3F7}"/>
                  </a:ext>
                </a:extLst>
              </p:cNvPr>
              <p:cNvSpPr>
                <a:spLocks noGrp="1"/>
              </p:cNvSpPr>
              <p:nvPr>
                <p:ph idx="1"/>
              </p:nvPr>
            </p:nvSpPr>
            <p:spPr/>
            <p:txBody>
              <a:bodyPr>
                <a:normAutofit lnSpcReduction="10000"/>
              </a:bodyPr>
              <a:lstStyle/>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p>
              <a:p>
                <a:pPr marL="0" indent="0">
                  <a:buNone/>
                </a:pP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𝑦</m:t>
                          </m:r>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𝑤</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𝑤</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𝑔</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𝑤</m:t>
                              </m:r>
                            </m:e>
                          </m:d>
                          <m:r>
                            <a:rPr lang="pt-BR" i="1">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h</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𝑤</m:t>
                          </m:r>
                          <m:r>
                            <a:rPr lang="pt-BR" i="1">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𝑤</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𝑤</m:t>
                          </m:r>
                        </m:den>
                      </m:f>
                    </m:oMath>
                  </m:oMathPara>
                </a14:m>
                <a:endParaRPr lang="pt-BR" dirty="0"/>
              </a:p>
              <a:p>
                <a:r>
                  <a:rPr lang="pt-BR" dirty="0"/>
                  <a:t>Em outras palavras, devido à regra da cadeia, o gradiente para a atualização dos pesos de uma dada camada da rede neural </a:t>
                </a:r>
                <a:r>
                  <a:rPr lang="pt-BR" b="1" i="1" dirty="0"/>
                  <a:t>contém</a:t>
                </a:r>
                <a:r>
                  <a:rPr lang="pt-BR" dirty="0"/>
                  <a:t>, além de outros termos, </a:t>
                </a:r>
                <a:r>
                  <a:rPr lang="pt-BR" b="1" i="1" dirty="0"/>
                  <a:t>o produto das derivadas das funções de ativação desde a camada de saída até a camada desejada</a:t>
                </a:r>
                <a:r>
                  <a:rPr lang="pt-BR" dirty="0"/>
                  <a:t>.</a:t>
                </a:r>
              </a:p>
              <a:p>
                <a:endParaRPr lang="en-US" dirty="0"/>
              </a:p>
            </p:txBody>
          </p:sp>
        </mc:Choice>
        <mc:Fallback xmlns="">
          <p:sp>
            <p:nvSpPr>
              <p:cNvPr id="3" name="Espaço Reservado para Conteúdo 2">
                <a:extLst>
                  <a:ext uri="{FF2B5EF4-FFF2-40B4-BE49-F238E27FC236}">
                    <a16:creationId xmlns:a16="http://schemas.microsoft.com/office/drawing/2014/main" id="{742E3544-9C46-4A3A-A735-0DD5C78EE3F7}"/>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73829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gradiente diminui 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a:t>Considerações: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a:t>saídado 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a:t>.</a:t>
                </a:r>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653" t="-245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5"/>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6"/>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7"/>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57812" y="4423926"/>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64529"/>
            <a:ext cx="2076075" cy="23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109812" y="4423926"/>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p:cNvCxnSpPr>
          <p:nvPr/>
        </p:nvCxnSpPr>
        <p:spPr>
          <a:xfrm flipV="1">
            <a:off x="8745834" y="5301437"/>
            <a:ext cx="930576" cy="1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8"/>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4444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334793" y="5375287"/>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p>
          <a:p>
            <a:r>
              <a:rPr lang="pt-BR" dirty="0"/>
              <a:t>Outras 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 entre si.</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possuem memória.</a:t>
            </a:r>
          </a:p>
          <a:p>
            <a:r>
              <a:rPr lang="pt-BR" dirty="0"/>
              <a:t>Essas redes são úteis para o </a:t>
            </a:r>
            <a:r>
              <a:rPr lang="pt-BR" b="1" i="1" dirty="0"/>
              <a:t>processamento de dados sequenciais</a:t>
            </a:r>
            <a:r>
              <a:rPr lang="pt-BR" dirty="0"/>
              <a:t>, como som, dados de séries temporais (preços de ações, padrões cerebrais, etc.)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 (depende da topologia).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densamente conectada.</a:t>
            </a:r>
          </a:p>
          <a:p>
            <a:pPr lvl="1">
              <a:buFont typeface="Wingdings" panose="05000000000000000000" pitchFamily="2" charset="2"/>
              <a:buChar char="§"/>
            </a:pPr>
            <a:r>
              <a:rPr lang="pt-BR" dirty="0"/>
              <a:t>Cada nó em uma camada se conecta a cada nó na camada seguinte através de um peso sináptico.</a:t>
            </a:r>
          </a:p>
          <a:p>
            <a:r>
              <a:rPr lang="pt-BR" dirty="0"/>
              <a:t>Um exemplo de rede </a:t>
            </a:r>
            <a:r>
              <a:rPr lang="pt-BR" b="1" i="1" dirty="0"/>
              <a:t>MLP com duas camadas intermediárias</a:t>
            </a:r>
            <a:r>
              <a:rPr lang="pt-BR" dirty="0"/>
              <a:t>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a:t>
                </a:r>
                <a:r>
                  <a:rPr lang="pt-BR" dirty="0"/>
                  <a:t>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a mesma camada usa a mesma função, em geral.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332"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358"/>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t>sempre será menor do que 1, sendo no máximo igual a 0.25</a:t>
                </a:r>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3"/>
                <a:stretch>
                  <a:fillRect l="-997" t="-2241"/>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31556"/>
            <a:ext cx="3656650" cy="2742488"/>
          </a:xfrm>
          <a:prstGeom prst="rect">
            <a:avLst/>
          </a:prstGeom>
        </p:spPr>
      </p:pic>
      <p:pic>
        <p:nvPicPr>
          <p:cNvPr id="16" name="Imagem 15"/>
          <p:cNvPicPr>
            <a:picLocks noChangeAspect="1"/>
          </p:cNvPicPr>
          <p:nvPr/>
        </p:nvPicPr>
        <p:blipFill>
          <a:blip r:embed="rId5"/>
          <a:stretch>
            <a:fillRect/>
          </a:stretch>
        </p:blipFill>
        <p:spPr>
          <a:xfrm>
            <a:off x="7205500" y="3831556"/>
            <a:ext cx="3606800" cy="2705101"/>
          </a:xfrm>
          <a:prstGeom prst="rect">
            <a:avLst/>
          </a:prstGeom>
        </p:spPr>
      </p:pic>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id="{022BDF03-3B8A-4862-8739-B578666F19DF}"/>
              </a:ext>
            </a:extLst>
          </p:cNvPr>
          <p:cNvCxnSpPr>
            <a:cxnSpLocks/>
            <a:stCxn id="21" idx="2"/>
          </p:cNvCxnSpPr>
          <p:nvPr/>
        </p:nvCxnSpPr>
        <p:spPr>
          <a:xfrm>
            <a:off x="6455451" y="5959186"/>
            <a:ext cx="1307424" cy="14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841486" y="4203733"/>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14658</TotalTime>
  <Words>4634</Words>
  <Application>Microsoft Office PowerPoint</Application>
  <PresentationFormat>Widescreen</PresentationFormat>
  <Paragraphs>329</Paragraphs>
  <Slides>28</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Apresentação do PowerPoint</vt:lpstr>
      <vt:lpstr>Apresentação do PowerPoint</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1305</cp:revision>
  <dcterms:created xsi:type="dcterms:W3CDTF">2020-04-06T23:46:10Z</dcterms:created>
  <dcterms:modified xsi:type="dcterms:W3CDTF">2022-10-21T20:06:04Z</dcterms:modified>
</cp:coreProperties>
</file>