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90" r:id="rId13"/>
    <p:sldId id="391" r:id="rId14"/>
    <p:sldId id="377" r:id="rId15"/>
    <p:sldId id="378" r:id="rId16"/>
    <p:sldId id="348" r:id="rId17"/>
    <p:sldId id="380" r:id="rId18"/>
    <p:sldId id="381" r:id="rId19"/>
    <p:sldId id="382" r:id="rId20"/>
    <p:sldId id="383" r:id="rId21"/>
    <p:sldId id="392" r:id="rId22"/>
    <p:sldId id="385" r:id="rId23"/>
    <p:sldId id="387" r:id="rId24"/>
    <p:sldId id="393" r:id="rId25"/>
    <p:sldId id="389" r:id="rId26"/>
    <p:sldId id="386" r:id="rId27"/>
    <p:sldId id="324" r:id="rId28"/>
    <p:sldId id="306" r:id="rId29"/>
    <p:sldId id="367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2101" autoAdjust="0"/>
  </p:normalViewPr>
  <p:slideViewPr>
    <p:cSldViewPr snapToGrid="0">
      <p:cViewPr varScale="1">
        <p:scale>
          <a:sx n="68" d="100"/>
          <a:sy n="68" d="100"/>
        </p:scale>
        <p:origin x="828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16/08/2025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9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FBDC55-BB4D-2F06-71BF-76ED1A14A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="" xmlns:a16="http://schemas.microsoft.com/office/drawing/2014/main" id="{13FDBDE3-54FF-D34A-6455-B4D01E3B3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="" xmlns:a16="http://schemas.microsoft.com/office/drawing/2014/main" id="{B159710A-028C-37C9-8B04-776EB9E8B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97E3764-6735-3BB1-4FF7-5946552F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318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expansão polinomial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transforma </a:t>
            </a:r>
            <a:r>
              <a:rPr lang="pt-BR" sz="1200" b="1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originais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 um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espaço de dimensão superior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usando combinações polinomiais, mantendo a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linearidade nos parâmetros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 modelo.</a:t>
            </a:r>
            <a:endParaRPr lang="pt-BR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endParaRPr lang="pt-BR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 smtClean="0">
                <a:solidFill>
                  <a:srgbClr val="374151"/>
                </a:solidFill>
                <a:effectLst/>
                <a:latin typeface="Söhne"/>
              </a:rPr>
              <a:t>Uma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em 2 </a:t>
                </a:r>
                <a:r>
                  <a:rPr lang="pt-BR" dirty="0"/>
                  <a:t>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 rotWithShape="0"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=""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=""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=""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=""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=""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=""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=""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como encontrar os pesos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  <a:blipFill rotWithShape="0">
                <a:blip r:embed="rId3"/>
                <a:stretch>
                  <a:fillRect l="-1597" t="-2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595465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=""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=""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=""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=""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i.e., que os exemplos sejam classificados corretamente.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  <a:blipFill>
                <a:blip r:embed="rId3"/>
                <a:stretch>
                  <a:fillRect l="-1353" t="-2829" r="-8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8500" y="2233678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=""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=""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=""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=""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824"/>
            <a:ext cx="11229973" cy="101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Portanto, como podemos encontrar os pesos com essa limitação?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=""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685174" y="1866317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=""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=""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=""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=""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idêntica à regra de atualização </a:t>
                </a:r>
                <a:r>
                  <a:rPr lang="pt-BR" dirty="0" smtClean="0"/>
                  <a:t>dos pesos para </a:t>
                </a:r>
                <a:r>
                  <a:rPr lang="pt-BR" dirty="0"/>
                  <a:t>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 rotWithShape="0">
                <a:blip r:embed="rId3"/>
                <a:stretch>
                  <a:fillRect l="-1093" t="-1937" r="-54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=""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=""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=""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=""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=""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=""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=""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=""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=""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=""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=""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=""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642834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Ou seja, não precisa ser um problema linearmente separável.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desta aula, começaremos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90557" y="1825624"/>
                <a:ext cx="6527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</a:t>
                </a:r>
                <a:r>
                  <a:rPr lang="pt-BR" b="1" i="1" dirty="0" smtClean="0">
                    <a:solidFill>
                      <a:srgbClr val="00B050"/>
                    </a:solidFill>
                  </a:rPr>
                  <a:t>constantes do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Não há </a:t>
                </a:r>
                <a:r>
                  <a:rPr lang="pt-BR" dirty="0" smtClean="0"/>
                  <a:t>convergência, </a:t>
                </a:r>
                <a:r>
                  <a:rPr lang="pt-BR" dirty="0"/>
                  <a:t>pois o objetivo é encontrar um erro de </a:t>
                </a:r>
                <a:r>
                  <a:rPr lang="pt-BR" dirty="0" smtClean="0"/>
                  <a:t>igual </a:t>
                </a:r>
                <a:r>
                  <a:rPr lang="pt-BR" dirty="0"/>
                  <a:t>a 0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disso, os pesos são ajustados para uma única amostra por vez.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0557" y="1825624"/>
                <a:ext cx="6527270" cy="5032375"/>
              </a:xfrm>
              <a:blipFill rotWithShape="0">
                <a:blip r:embed="rId3"/>
                <a:stretch>
                  <a:fillRect l="-1682" t="-1937" r="-25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" t="11854" r="9545" b="1146"/>
          <a:stretch/>
        </p:blipFill>
        <p:spPr>
          <a:xfrm>
            <a:off x="838200" y="2463692"/>
            <a:ext cx="3864840" cy="2912051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3D8F3701-F00B-FFBD-E048-5B4BEB1063B9}"/>
              </a:ext>
            </a:extLst>
          </p:cNvPr>
          <p:cNvCxnSpPr/>
          <p:nvPr/>
        </p:nvCxnSpPr>
        <p:spPr>
          <a:xfrm>
            <a:off x="2190750" y="2482850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379A4D02-30B5-EFB6-14C9-C0ED3378532A}"/>
              </a:ext>
            </a:extLst>
          </p:cNvPr>
          <p:cNvCxnSpPr/>
          <p:nvPr/>
        </p:nvCxnSpPr>
        <p:spPr>
          <a:xfrm>
            <a:off x="2821420" y="2476392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="" xmlns:a16="http://schemas.microsoft.com/office/drawing/2014/main" id="{0A78815D-AC06-0208-4006-098B3474FB0B}"/>
              </a:ext>
            </a:extLst>
          </p:cNvPr>
          <p:cNvCxnSpPr>
            <a:cxnSpLocks/>
          </p:cNvCxnSpPr>
          <p:nvPr/>
        </p:nvCxnSpPr>
        <p:spPr>
          <a:xfrm flipH="1" flipV="1">
            <a:off x="2406650" y="2165350"/>
            <a:ext cx="29845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="" xmlns:a16="http://schemas.microsoft.com/office/drawing/2014/main" id="{4F8C8EB0-C19D-530A-7740-E886C3A77FCF}"/>
              </a:ext>
            </a:extLst>
          </p:cNvPr>
          <p:cNvCxnSpPr>
            <a:cxnSpLocks/>
          </p:cNvCxnSpPr>
          <p:nvPr/>
        </p:nvCxnSpPr>
        <p:spPr>
          <a:xfrm>
            <a:off x="3287135" y="3429000"/>
            <a:ext cx="185160" cy="20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="" xmlns:a16="http://schemas.microsoft.com/office/drawing/2014/main" id="{D4D93B8E-F2A4-1E69-54A5-F0550E91736E}"/>
                  </a:ext>
                </a:extLst>
              </p:cNvPr>
              <p:cNvSpPr txBox="1"/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à amostra vermelha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="" xmlns:a16="http://schemas.microsoft.com/office/drawing/2014/main" id="{941F9E29-3D5B-7F7E-565A-94F4F6591E3F}"/>
                  </a:ext>
                </a:extLst>
              </p:cNvPr>
              <p:cNvSpPr txBox="1"/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à amostra azul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decrescer de acordo com as iterações de treinamento</a:t>
                </a:r>
                <a:r>
                  <a:rPr lang="pt-BR" dirty="0"/>
                  <a:t>, então a regra tem uma chance de convergir para uma solução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erro mínimo </a:t>
                </a:r>
                <a:r>
                  <a:rPr lang="pt-BR" dirty="0"/>
                  <a:t>quando os exemplos são apresentados de forma aleatória.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Abordagem similar </a:t>
                </a:r>
                <a:r>
                  <a:rPr lang="pt-BR" dirty="0" smtClean="0"/>
                  <a:t>a que usamos </a:t>
                </a:r>
                <a:r>
                  <a:rPr lang="pt-BR" dirty="0" smtClean="0"/>
                  <a:t>com </a:t>
                </a:r>
                <a:r>
                  <a:rPr lang="pt-BR" dirty="0"/>
                  <a:t>o GDE.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guardar</a:t>
                </a:r>
                <a:r>
                  <a:rPr lang="pt-BR" dirty="0"/>
                  <a:t>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pesos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que resultaram no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menor erro de validação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  <a:blipFill rotWithShape="0">
                <a:blip r:embed="rId3"/>
                <a:stretch>
                  <a:fillRect l="-1671" t="-1937" r="-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751689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38805" y="1825624"/>
                <a:ext cx="690277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8805" y="1825624"/>
                <a:ext cx="6902774" cy="5032376"/>
              </a:xfrm>
              <a:blipFill>
                <a:blip r:embed="rId3"/>
                <a:stretch>
                  <a:fillRect l="-1590" t="-1937" r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=""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=""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=""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=""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=""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6791E6-EFE7-E1D0-A05B-6A033903D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47D7A8-0C38-A228-6137-93F608F4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01A9599-51A6-118D-65E9-1C6C3DD1B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outro lado, exemplos próximos da fronteira têm probabilidade menor de pertencerem à classe onde estão.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</a:t>
                </a:r>
                <a:r>
                  <a:rPr lang="pt-BR" dirty="0" smtClean="0"/>
                  <a:t>menor o </a:t>
                </a:r>
                <a:r>
                  <a:rPr lang="pt-BR" dirty="0"/>
                  <a:t>valor absoluto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</a:t>
                </a:r>
                <a:r>
                  <a:rPr lang="pt-BR" dirty="0" smtClean="0"/>
                  <a:t>próximo da </a:t>
                </a:r>
                <a:r>
                  <a:rPr lang="pt-BR" dirty="0"/>
                  <a:t>fronteira está o exemplo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01A9599-51A6-118D-65E9-1C6C3DD1B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 rotWithShape="0">
                <a:blip r:embed="rId3"/>
                <a:stretch>
                  <a:fillRect l="-161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="" xmlns:a16="http://schemas.microsoft.com/office/drawing/2014/main" id="{610F2454-5C0C-EBCE-6D40-BB0B5F6AE729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="" xmlns:a16="http://schemas.microsoft.com/office/drawing/2014/main" id="{33700BB8-7472-8A01-B6CF-778135215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="" xmlns:a16="http://schemas.microsoft.com/office/drawing/2014/main" id="{ADF86BCB-2A4B-0998-76DA-720075764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="" xmlns:a16="http://schemas.microsoft.com/office/drawing/2014/main" id="{D6B287CA-CBF9-5090-D89E-5B46CA2AFD64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="" xmlns:a16="http://schemas.microsoft.com/office/drawing/2014/main" id="{31EAD500-6617-C59D-3E5F-E7C10E98A2F0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="" xmlns:a16="http://schemas.microsoft.com/office/drawing/2014/main" id="{BB6201C2-52AB-88DF-1039-4C291CBFE4B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="" xmlns:a16="http://schemas.microsoft.com/office/drawing/2014/main" id="{50C4842E-E5F8-047C-A23B-F98AD009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64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são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6">
            <a:extLst>
              <a:ext uri="{FF2B5EF4-FFF2-40B4-BE49-F238E27FC236}">
                <a16:creationId xmlns=""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4" name="Imagem 13">
              <a:extLst>
                <a:ext uri="{FF2B5EF4-FFF2-40B4-BE49-F238E27FC236}">
                  <a16:creationId xmlns=""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=""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=""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=""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de Seta Reta 14">
              <a:extLst>
                <a:ext uri="{FF2B5EF4-FFF2-40B4-BE49-F238E27FC236}">
                  <a16:creationId xmlns=""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chemeClr val="accent2"/>
                </a:solidFill>
              </a:rPr>
              <a:t>pontos </a:t>
            </a:r>
            <a:r>
              <a:rPr lang="pt-BR" sz="2800" b="1" i="1" dirty="0">
                <a:solidFill>
                  <a:schemeClr val="accent2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=""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=""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=""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=""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=""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=""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=""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=""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=""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=""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=""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=""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=""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=""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=""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=""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=""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=""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=""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=""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=""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=""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=""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=""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=""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=""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=""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=""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=""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dirty="0"/>
                  <a:t>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com base </a:t>
                </a:r>
                <a:r>
                  <a:rPr lang="pt-BR" dirty="0"/>
                  <a:t>no valor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combinações lineares dos atributos em relação aos pesos</a:t>
                </a:r>
                <a:r>
                  <a:rPr lang="pt-BR" dirty="0"/>
                  <a:t>, ou seja, na saída de uma ou mais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 </a:t>
                </a:r>
                <a:r>
                  <a:rPr lang="pt-BR" b="1" i="1" dirty="0"/>
                  <a:t>lineares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  <a:blipFill rotWithShape="0">
                <a:blip r:embed="rId3"/>
                <a:stretch>
                  <a:fillRect l="-1701" t="-1887" r="-2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=""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=""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=""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=""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=""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=""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=""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=""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=""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=""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=""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3224" y="2828906"/>
            <a:ext cx="1437260" cy="5657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=""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</a:t>
                </a:r>
                <a:r>
                  <a:rPr lang="pt-BR" b="1" i="1" dirty="0"/>
                  <a:t>formalização matemática </a:t>
                </a:r>
                <a:r>
                  <a:rPr lang="pt-BR" dirty="0"/>
                  <a:t>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aprenda uma boa separação,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=""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=""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=""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=""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=""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=""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=""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=""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=""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=""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=""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=""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=""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=""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=""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atributos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aumento das dimensões de entrada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. Por exemplo: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 rotWithShape="0"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=""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=""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=""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=""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=""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=""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=""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=""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=""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=""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=""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=""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=""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=""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9655</TotalTime>
  <Words>2143</Words>
  <Application>Microsoft Office PowerPoint</Application>
  <PresentationFormat>Widescreen</PresentationFormat>
  <Paragraphs>296</Paragraphs>
  <Slides>29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1827</cp:revision>
  <dcterms:created xsi:type="dcterms:W3CDTF">2020-01-20T13:50:05Z</dcterms:created>
  <dcterms:modified xsi:type="dcterms:W3CDTF">2025-08-16T11:56:32Z</dcterms:modified>
</cp:coreProperties>
</file>