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11" r:id="rId14"/>
    <p:sldId id="312" r:id="rId15"/>
    <p:sldId id="360" r:id="rId16"/>
    <p:sldId id="313" r:id="rId17"/>
    <p:sldId id="314" r:id="rId18"/>
    <p:sldId id="315" r:id="rId19"/>
    <p:sldId id="316" r:id="rId20"/>
    <p:sldId id="364" r:id="rId21"/>
    <p:sldId id="363" r:id="rId22"/>
    <p:sldId id="269" r:id="rId23"/>
    <p:sldId id="303" r:id="rId24"/>
    <p:sldId id="271" r:id="rId25"/>
    <p:sldId id="365"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62486" autoAdjust="0"/>
  </p:normalViewPr>
  <p:slideViewPr>
    <p:cSldViewPr snapToGrid="0">
      <p:cViewPr varScale="1">
        <p:scale>
          <a:sx n="72" d="100"/>
          <a:sy n="72" d="100"/>
        </p:scale>
        <p:origin x="20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6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06/05/2022</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a:t>
            </a:r>
            <a:r>
              <a:rPr lang="pt-BR" dirty="0" smtClean="0"/>
              <a:t>problema é que, em alguns casos, o gradiente </a:t>
            </a:r>
            <a:r>
              <a:rPr lang="pt-BR" dirty="0" smtClean="0"/>
              <a:t>em camadas iniciais será </a:t>
            </a:r>
            <a:r>
              <a:rPr lang="pt-BR" dirty="0" smtClean="0"/>
              <a:t>extremamente pequeno, </a:t>
            </a:r>
            <a:r>
              <a:rPr lang="pt-BR" dirty="0" smtClean="0"/>
              <a:t>fazendo</a:t>
            </a:r>
            <a:r>
              <a:rPr lang="pt-BR" baseline="0" dirty="0" smtClean="0"/>
              <a:t> com </a:t>
            </a:r>
            <a:r>
              <a:rPr lang="pt-BR" dirty="0" smtClean="0"/>
              <a:t>que os pesos desta camada praticamente não mudem </a:t>
            </a:r>
            <a:r>
              <a:rPr lang="pt-BR" dirty="0" smtClean="0"/>
              <a:t>de valor. </a:t>
            </a:r>
          </a:p>
          <a:p>
            <a:endParaRPr lang="pt-BR" dirty="0" smtClean="0"/>
          </a:p>
          <a:p>
            <a:r>
              <a:rPr lang="pt-BR" dirty="0" smtClean="0"/>
              <a:t>Na </a:t>
            </a:r>
            <a:r>
              <a:rPr lang="pt-BR" dirty="0" smtClean="0"/>
              <a:t>pior das hipóteses, isso pode impedir completamente o </a:t>
            </a:r>
            <a:r>
              <a:rPr lang="pt-BR" dirty="0" smtClean="0"/>
              <a:t>aprendizado da </a:t>
            </a:r>
            <a:r>
              <a:rPr lang="pt-BR" dirty="0" smtClean="0"/>
              <a:t>rede neural.</a:t>
            </a:r>
          </a:p>
          <a:p>
            <a:r>
              <a:rPr lang="pt-BR" sz="1200" b="0" i="0" kern="1200" dirty="0" smtClean="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smtClean="0">
                <a:solidFill>
                  <a:schemeClr val="tx1"/>
                </a:solidFill>
                <a:effectLst/>
                <a:latin typeface="+mn-lt"/>
                <a:ea typeface="+mn-ea"/>
                <a:cs typeface="+mn-cs"/>
              </a:rPr>
              <a:t>aprendem</a:t>
            </a:r>
            <a:r>
              <a:rPr lang="pt-BR" sz="1200" b="0" i="0" kern="1200" baseline="0" dirty="0" smtClean="0">
                <a:solidFill>
                  <a:schemeClr val="tx1"/>
                </a:solidFill>
                <a:effectLst/>
                <a:latin typeface="+mn-lt"/>
                <a:ea typeface="+mn-ea"/>
                <a:cs typeface="+mn-cs"/>
              </a:rPr>
              <a:t> mais vagarosamente ou nem aprendem.</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dirty="0" smtClean="0"/>
              <a:t>o gradiente é multiplicado várias vezes com o algoritmo da </a:t>
            </a:r>
            <a:r>
              <a:rPr lang="pt-BR" b="1" i="1" dirty="0" smtClean="0"/>
              <a:t>retropropagação</a:t>
            </a:r>
            <a:r>
              <a:rPr lang="pt-BR" dirty="0" smtClean="0"/>
              <a:t>, o que faz com que o gradiente se torne menor para as camadas inferiores, levando a uma mudança muito pequena ou até mesmo nenhuma mudança nos pesos das camadas inferiores</a:t>
            </a:r>
            <a:r>
              <a:rPr lang="pt-BR" sz="1200" b="0" i="0" kern="1200" dirty="0" smtClean="0">
                <a:solidFill>
                  <a:schemeClr val="tx1"/>
                </a:solidFill>
                <a:effectLst/>
                <a:latin typeface="+mn-lt"/>
                <a:ea typeface="+mn-ea"/>
                <a:cs typeface="+mn-cs"/>
              </a:rPr>
              <a:t>endem muito mais lentamente que os neurônios nas camadas posteriores</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r>
              <a:rPr lang="pt-BR" dirty="0" smtClean="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Existem vários</a:t>
            </a:r>
            <a:r>
              <a:rPr lang="pt-BR" baseline="0" dirty="0" smtClean="0"/>
              <a:t> outros tipos de funções de ativação, cada uma com suas vantagens e desvantagens.</a:t>
            </a:r>
          </a:p>
          <a:p>
            <a:r>
              <a:rPr lang="pt-BR" baseline="0" dirty="0" smtClean="0"/>
              <a:t>O link abaixo contem uma lista com vários tipos de funções de ativação.</a:t>
            </a:r>
          </a:p>
          <a:p>
            <a:r>
              <a:rPr lang="pt-BR" dirty="0" smtClean="0">
                <a:hlinkClick r:id="rId3"/>
              </a:rPr>
              <a:t>https://en.wikipedia.org/wiki/Activation_function#Comparison_of_activation_functions</a:t>
            </a:r>
            <a:endParaRPr lang="pt-BR" dirty="0" smtClean="0"/>
          </a:p>
          <a:p>
            <a:endParaRPr lang="pt-BR" dirty="0" smtClean="0"/>
          </a:p>
          <a:p>
            <a:r>
              <a:rPr lang="pt-BR" dirty="0" smtClean="0"/>
              <a:t>Referências</a:t>
            </a:r>
          </a:p>
          <a:p>
            <a:r>
              <a:rPr lang="pt-BR" dirty="0" smtClean="0"/>
              <a:t>[1] https://en.wikipedia.org/wiki/Activation_function</a:t>
            </a:r>
          </a:p>
          <a:p>
            <a:endParaRPr lang="pt-BR" dirty="0" smtClean="0"/>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#6:</a:t>
            </a:r>
            <a:r>
              <a:rPr lang="pt-BR" sz="1200" dirty="0" smtClean="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solidFill>
                  <a:srgbClr val="00B0F0"/>
                </a:solidFill>
              </a:rPr>
              <a:t>E</a:t>
            </a:r>
            <a:r>
              <a:rPr lang="pt-BR" dirty="0" smtClean="0"/>
              <a:t>xemplo:</a:t>
            </a:r>
            <a:r>
              <a:rPr lang="pt-BR" baseline="0" dirty="0" smtClean="0"/>
              <a:t> </a:t>
            </a:r>
            <a:r>
              <a:rPr lang="pt-BR" dirty="0" smtClean="0"/>
              <a:t>https://colab.research.google.com/github/zz4fap/t320_aprendizado_de_maquina/blob/main/notebooks/mlp/</a:t>
            </a:r>
            <a:r>
              <a:rPr lang="pt-BR" sz="1200" b="0" dirty="0" smtClean="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solidFill>
                  <a:srgbClr val="00B0F0"/>
                </a:solidFill>
              </a:rPr>
              <a:t>E</a:t>
            </a:r>
            <a:r>
              <a:rPr lang="pt-BR" dirty="0" smtClean="0"/>
              <a:t>xemplo:</a:t>
            </a:r>
            <a:r>
              <a:rPr lang="pt-BR" baseline="0" dirty="0" smtClean="0"/>
              <a:t> </a:t>
            </a:r>
            <a:r>
              <a:rPr lang="pt-BR" dirty="0" smtClean="0"/>
              <a:t>https://colab.research.google.com/github/zz4fap/t320_aprendizado_de_maquina/blob/main/notebooks/mlp/</a:t>
            </a:r>
            <a:r>
              <a:rPr lang="pt-BR" sz="1200" b="0" dirty="0" smtClean="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smtClean="0"/>
              <a:t>Laboratório #7:</a:t>
            </a:r>
            <a:r>
              <a:rPr lang="pt-BR" sz="1200" dirty="0" smtClean="0"/>
              <a:t> https://mybinder.org/v2/gh/zz4fap/t320_aprendizado_de_maquina/main?filepath=labs%2FLaboratorio7.ipynb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Frank </a:t>
            </a:r>
            <a:r>
              <a:rPr lang="pt-BR" sz="1200" b="0" i="0" kern="1200" dirty="0" err="1" smtClean="0">
                <a:solidFill>
                  <a:schemeClr val="tx1"/>
                </a:solidFill>
                <a:effectLst/>
                <a:latin typeface="+mn-lt"/>
                <a:ea typeface="+mn-ea"/>
                <a:cs typeface="+mn-cs"/>
              </a:rPr>
              <a:t>Rosenblatt</a:t>
            </a:r>
            <a:r>
              <a:rPr lang="pt-BR" sz="1200" b="0" i="0" kern="1200" baseline="0" dirty="0" smtClean="0">
                <a:solidFill>
                  <a:schemeClr val="tx1"/>
                </a:solidFill>
                <a:effectLst/>
                <a:latin typeface="+mn-lt"/>
                <a:ea typeface="+mn-ea"/>
                <a:cs typeface="+mn-cs"/>
              </a:rPr>
              <a:t> introduziu o </a:t>
            </a:r>
            <a:r>
              <a:rPr lang="pt-BR" sz="1200" b="0" i="0" kern="1200" baseline="0" dirty="0" err="1" smtClean="0">
                <a:solidFill>
                  <a:schemeClr val="tx1"/>
                </a:solidFill>
                <a:effectLst/>
                <a:latin typeface="+mn-lt"/>
                <a:ea typeface="+mn-ea"/>
                <a:cs typeface="+mn-cs"/>
              </a:rPr>
              <a:t>perceptron</a:t>
            </a:r>
            <a:r>
              <a:rPr lang="pt-BR" sz="1200" b="0" i="0" kern="1200" baseline="0" dirty="0" smtClean="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smtClean="0">
              <a:solidFill>
                <a:schemeClr val="tx1"/>
              </a:solidFill>
              <a:effectLst/>
              <a:latin typeface="+mn-lt"/>
              <a:ea typeface="+mn-ea"/>
              <a:cs typeface="+mn-cs"/>
            </a:endParaRPr>
          </a:p>
          <a:p>
            <a:r>
              <a:rPr lang="pt-BR" dirty="0" err="1" smtClean="0"/>
              <a:t>Perceptron</a:t>
            </a:r>
            <a:r>
              <a:rPr lang="pt-BR" dirty="0" smtClean="0"/>
              <a:t> é semelhante ao </a:t>
            </a:r>
            <a:r>
              <a:rPr lang="pt-BR" dirty="0" err="1" smtClean="0"/>
              <a:t>regressor</a:t>
            </a:r>
            <a:r>
              <a:rPr lang="pt-BR" dirty="0" smtClean="0"/>
              <a:t> logístico</a:t>
            </a:r>
            <a:r>
              <a:rPr lang="pt-BR" baseline="0" dirty="0" smtClean="0"/>
              <a:t> quando se usa a função degrau como função de limiar de decisão.</a:t>
            </a:r>
            <a:r>
              <a:rPr lang="pt-BR" dirty="0" smtClean="0"/>
              <a:t/>
            </a:r>
            <a:br>
              <a:rPr lang="pt-BR" dirty="0" smtClean="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se utiliza a </a:t>
            </a:r>
            <a:r>
              <a:rPr lang="pt-BR" b="1" i="1" dirty="0" smtClean="0"/>
              <a:t>função degrau</a:t>
            </a:r>
            <a:r>
              <a:rPr lang="pt-BR" dirty="0" smtClean="0"/>
              <a:t> como função de ativação em </a:t>
            </a:r>
            <a:r>
              <a:rPr lang="pt-BR" dirty="0" err="1" smtClean="0"/>
              <a:t>MLPs</a:t>
            </a:r>
            <a:r>
              <a:rPr lang="pt-BR" baseline="0" dirty="0" smtClean="0"/>
              <a:t> pois ela tem derivada igual a 0 para todos os valores exceto em 0, onde ela é indeterminada.</a:t>
            </a:r>
            <a:endParaRPr lang="pt-BR" dirty="0" smtClean="0"/>
          </a:p>
          <a:p>
            <a:endParaRPr lang="pt-BR" dirty="0" smtClean="0"/>
          </a:p>
          <a:p>
            <a:endParaRPr lang="pt-BR" dirty="0" smtClean="0"/>
          </a:p>
          <a:p>
            <a:r>
              <a:rPr lang="pt-BR" dirty="0" smtClean="0"/>
              <a:t>A </a:t>
            </a:r>
            <a:r>
              <a:rPr lang="pt-BR" dirty="0"/>
              <a:t>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Referências:</a:t>
            </a:r>
          </a:p>
          <a:p>
            <a:r>
              <a:rPr lang="pt-BR" dirty="0" smtClean="0"/>
              <a:t>[1] https://www.kaggle.com/getting-started/118228</a:t>
            </a:r>
          </a:p>
          <a:p>
            <a:r>
              <a:rPr lang="pt-BR" dirty="0" smtClean="0"/>
              <a:t>[2] https://medium.com/analytics-vidhya/how-batch-normalization-and-relu-solve-vanishing-gradients-3f1a8ace1c88</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problema é que, em alguns casos, o gradiente será extremamente pequeno, evitando efetivamente que o peso mude de valor. </a:t>
            </a:r>
          </a:p>
          <a:p>
            <a:r>
              <a:rPr lang="pt-BR" dirty="0" smtClean="0"/>
              <a:t>Na pior das hipóteses, isso pode impedir completamente o treinamento adicional da rede neural.</a:t>
            </a:r>
          </a:p>
          <a:p>
            <a:r>
              <a:rPr lang="pt-BR" sz="1200" b="0" i="0" kern="1200" dirty="0" smtClean="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smtClean="0">
              <a:solidFill>
                <a:schemeClr val="tx1"/>
              </a:solidFill>
              <a:effectLst/>
              <a:latin typeface="+mn-lt"/>
              <a:ea typeface="+mn-ea"/>
              <a:cs typeface="+mn-cs"/>
            </a:endParaRPr>
          </a:p>
          <a:p>
            <a:r>
              <a:rPr lang="pt-BR" dirty="0" smtClean="0"/>
              <a:t>o gradiente é multiplicado várias vezes com o algoritmo da </a:t>
            </a:r>
            <a:r>
              <a:rPr lang="pt-BR" b="1" i="1" dirty="0" smtClean="0"/>
              <a:t>retropropagação</a:t>
            </a:r>
            <a:r>
              <a:rPr lang="pt-BR" dirty="0" smtClean="0"/>
              <a:t>, o que faz com que o gradiente se torne menor para as camadas inferiores, levando a uma mudança muito pequena ou até mesmo nenhuma mudança nos pesos das camadas inferiores</a:t>
            </a:r>
            <a:r>
              <a:rPr lang="pt-BR" sz="1200" b="0" i="0" kern="1200" dirty="0" smtClean="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06/05/2022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06/05/2022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06/05/2022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06/05/2022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06/05/2022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06/05/2022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06/05/2022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06/05/2022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06/05/2022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06/05/2022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06/05/2022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06/05/2022</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29.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hyperlink" Target="https://mybinder.org/v2/gh/zz4fap/t320_aprendizado_de_maquina/main?filepath=labs/Laboratorio7.ipynb"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smtClean="0"/>
              <a:t>T320 - Introdução ao Aprendizado de Máquina II:</a:t>
            </a:r>
            <a:r>
              <a:rPr lang="pt-BR" dirty="0" smtClean="0"/>
              <a:t/>
            </a:r>
            <a:br>
              <a:rPr lang="pt-BR" dirty="0" smtClean="0"/>
            </a:br>
            <a:r>
              <a:rPr lang="pt-BR" b="1" i="1" dirty="0"/>
              <a:t>Redes Neurais Artificiais (Parte </a:t>
            </a:r>
            <a:r>
              <a:rPr lang="pt-BR" b="1" i="1" dirty="0" smtClean="0"/>
              <a:t>II)</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386691"/>
          </a:xfrm>
        </p:spPr>
        <p:txBody>
          <a:bodyPr>
            <a:normAutofit lnSpcReduction="10000"/>
          </a:bodyPr>
          <a:lstStyle/>
          <a:p>
            <a:r>
              <a:rPr lang="pt-BR" dirty="0" smtClean="0"/>
              <a:t>É um problema encontrado quando treinamos </a:t>
            </a:r>
            <a:r>
              <a:rPr lang="pt-BR" b="1" i="1" dirty="0" smtClean="0"/>
              <a:t>redes neurais profundas</a:t>
            </a:r>
            <a:r>
              <a:rPr lang="pt-BR" dirty="0" smtClean="0"/>
              <a:t>, ou seja, com muitas camadas escondidas, com métodos </a:t>
            </a:r>
            <a:r>
              <a:rPr lang="pt-BR" dirty="0"/>
              <a:t>de aprendizagem baseados </a:t>
            </a:r>
            <a:r>
              <a:rPr lang="pt-BR" dirty="0" smtClean="0"/>
              <a:t>em informações do gradiente e funções de ativação </a:t>
            </a:r>
            <a:r>
              <a:rPr lang="pt-BR" dirty="0" smtClean="0"/>
              <a:t>sigmoide ou tangente hiperbólica.</a:t>
            </a:r>
            <a:endParaRPr lang="pt-BR" dirty="0" smtClean="0"/>
          </a:p>
          <a:p>
            <a:r>
              <a:rPr lang="pt-BR" dirty="0"/>
              <a:t>O</a:t>
            </a:r>
            <a:r>
              <a:rPr lang="pt-BR" dirty="0" smtClean="0"/>
              <a:t>corre </a:t>
            </a:r>
            <a:r>
              <a:rPr lang="pt-BR" dirty="0"/>
              <a:t>devido à natureza do </a:t>
            </a:r>
            <a:r>
              <a:rPr lang="pt-BR" b="1" i="1" dirty="0"/>
              <a:t>algoritmo de retropropagação </a:t>
            </a:r>
            <a:r>
              <a:rPr lang="pt-BR" dirty="0"/>
              <a:t>usado para treinar a rede neural.</a:t>
            </a:r>
            <a:endParaRPr lang="pt-BR"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764" y="4212316"/>
            <a:ext cx="7163371" cy="2523991"/>
          </a:xfrm>
          <a:prstGeom prst="rect">
            <a:avLst/>
          </a:prstGeom>
        </p:spPr>
      </p:pic>
    </p:spTree>
    <p:extLst>
      <p:ext uri="{BB962C8B-B14F-4D97-AF65-F5344CB8AC3E}">
        <p14:creationId xmlns:p14="http://schemas.microsoft.com/office/powerpoint/2010/main" val="1638900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1049000" cy="5032375"/>
              </a:xfrm>
            </p:spPr>
            <p:txBody>
              <a:bodyPr>
                <a:normAutofit lnSpcReduction="10000"/>
              </a:bodyPr>
              <a:lstStyle/>
              <a:p>
                <a:r>
                  <a:rPr lang="pt-BR" dirty="0" smtClean="0"/>
                  <a:t>Lembrem-se que as </a:t>
                </a:r>
                <a:r>
                  <a:rPr lang="pt-BR" b="1" i="1" dirty="0"/>
                  <a:t>funções de ativação </a:t>
                </a:r>
                <a:r>
                  <a:rPr lang="pt-BR" dirty="0" smtClean="0"/>
                  <a:t>como </a:t>
                </a:r>
                <a:r>
                  <a:rPr lang="pt-BR" b="1" i="1" dirty="0" smtClean="0"/>
                  <a:t>tangente hiperbólica </a:t>
                </a:r>
                <a:r>
                  <a:rPr lang="pt-BR" dirty="0" smtClean="0"/>
                  <a:t>ou</a:t>
                </a:r>
                <a:r>
                  <a:rPr lang="pt-BR" b="1" i="1" dirty="0" smtClean="0"/>
                  <a:t> logística</a:t>
                </a:r>
                <a:r>
                  <a:rPr lang="pt-BR" dirty="0" smtClean="0"/>
                  <a:t>, </a:t>
                </a:r>
                <a:r>
                  <a:rPr lang="pt-BR" dirty="0"/>
                  <a:t>têm </a:t>
                </a:r>
                <a:r>
                  <a:rPr lang="pt-BR" dirty="0" smtClean="0"/>
                  <a:t>gradientes (i.e., derivadas parciais) no intervalo de 0 até </a:t>
                </a:r>
                <a:r>
                  <a:rPr lang="pt-BR" dirty="0" smtClean="0"/>
                  <a:t>1</a:t>
                </a:r>
                <a:r>
                  <a:rPr lang="pt-BR" dirty="0" smtClean="0"/>
                  <a:t>.</a:t>
                </a:r>
              </a:p>
              <a:p>
                <a:r>
                  <a:rPr lang="pt-BR" dirty="0" smtClean="0"/>
                  <a:t>Durante o treinamento, para atualizar os pesos </a:t>
                </a:r>
                <a:r>
                  <a:rPr lang="pt-BR" dirty="0"/>
                  <a:t>de cada camada </a:t>
                </a:r>
                <a:r>
                  <a:rPr lang="pt-BR" dirty="0" smtClean="0"/>
                  <a:t>da </a:t>
                </a:r>
                <a:r>
                  <a:rPr lang="pt-BR" b="1" i="1" dirty="0" smtClean="0"/>
                  <a:t>rede neural</a:t>
                </a:r>
                <a:r>
                  <a:rPr lang="pt-BR" dirty="0" smtClean="0"/>
                  <a:t>, o </a:t>
                </a:r>
                <a:r>
                  <a:rPr lang="pt-BR" b="1" i="1" dirty="0" smtClean="0"/>
                  <a:t>algoritmo de </a:t>
                </a:r>
                <a:r>
                  <a:rPr lang="pt-BR" b="1" i="1" dirty="0"/>
                  <a:t>retropropagação </a:t>
                </a:r>
                <a:r>
                  <a:rPr lang="pt-BR" dirty="0" smtClean="0"/>
                  <a:t>calcula os gradientes através da </a:t>
                </a:r>
                <a:r>
                  <a:rPr lang="pt-BR" b="1" i="1" dirty="0" smtClean="0"/>
                  <a:t>regra </a:t>
                </a:r>
                <a:r>
                  <a:rPr lang="pt-BR" b="1" i="1" dirty="0"/>
                  <a:t>da cadeia</a:t>
                </a:r>
                <a:r>
                  <a:rPr lang="pt-BR" dirty="0"/>
                  <a:t>. </a:t>
                </a:r>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𝑥</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r>
                            <a:rPr lang="pt-BR" b="0" i="1" smtClean="0">
                              <a:latin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h</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b="0" i="1" smtClean="0">
                              <a:latin typeface="Cambria Math" panose="02040503050406030204" pitchFamily="18" charset="0"/>
                            </a:rPr>
                            <m:t>)</m:t>
                          </m:r>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den>
                      </m:f>
                    </m:oMath>
                  </m:oMathPara>
                </a14:m>
                <a:endParaRPr lang="pt-BR" dirty="0" smtClean="0"/>
              </a:p>
              <a:p>
                <a:r>
                  <a:rPr lang="pt-BR" dirty="0" smtClean="0"/>
                  <a:t>Em outras palavras, </a:t>
                </a:r>
                <a:r>
                  <a:rPr lang="pt-BR" dirty="0" smtClean="0"/>
                  <a:t>devido a regra da cadeia, a </a:t>
                </a:r>
                <a:r>
                  <a:rPr lang="pt-BR" dirty="0"/>
                  <a:t>derivada de uma função de ativação em uma </a:t>
                </a:r>
                <a:r>
                  <a:rPr lang="pt-BR" dirty="0" smtClean="0"/>
                  <a:t>dada camada da rede neural </a:t>
                </a:r>
                <a:r>
                  <a:rPr lang="pt-BR" dirty="0" smtClean="0"/>
                  <a:t>é </a:t>
                </a:r>
                <a:r>
                  <a:rPr lang="pt-BR" dirty="0"/>
                  <a:t>o produto </a:t>
                </a:r>
                <a:r>
                  <a:rPr lang="pt-BR" dirty="0" smtClean="0"/>
                  <a:t>das derivadas das </a:t>
                </a:r>
                <a:r>
                  <a:rPr lang="pt-BR" dirty="0"/>
                  <a:t>funções de ativação no caminho </a:t>
                </a:r>
                <a:r>
                  <a:rPr lang="pt-BR" dirty="0" smtClean="0"/>
                  <a:t>desde a </a:t>
                </a:r>
                <a:r>
                  <a:rPr lang="pt-BR" dirty="0"/>
                  <a:t>camada final </a:t>
                </a:r>
                <a:r>
                  <a:rPr lang="pt-BR" dirty="0" smtClean="0"/>
                  <a:t>até a camada atual.</a:t>
                </a:r>
              </a:p>
              <a:p>
                <a:r>
                  <a:rPr lang="pt-BR" dirty="0" smtClean="0"/>
                  <a:t>Ou seja, no </a:t>
                </a:r>
                <a:r>
                  <a:rPr lang="pt-BR" dirty="0"/>
                  <a:t>caminho </a:t>
                </a:r>
                <a:r>
                  <a:rPr lang="pt-BR" dirty="0" smtClean="0"/>
                  <a:t>inverso, </a:t>
                </a:r>
                <a:r>
                  <a:rPr lang="pt-BR" dirty="0"/>
                  <a:t>da camada de saída para a camada de </a:t>
                </a:r>
                <a:r>
                  <a:rPr lang="pt-BR" dirty="0" smtClean="0"/>
                  <a:t>atual.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1049000" cy="5032375"/>
              </a:xfrm>
              <a:blipFill rotWithShape="0">
                <a:blip r:embed="rId3"/>
                <a:stretch>
                  <a:fillRect l="-993" t="-2663" r="-1490"/>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199" y="1825624"/>
            <a:ext cx="11198470" cy="3022147"/>
          </a:xfrm>
        </p:spPr>
        <p:txBody>
          <a:bodyPr>
            <a:normAutofit fontScale="92500"/>
          </a:bodyPr>
          <a:lstStyle/>
          <a:p>
            <a:r>
              <a:rPr lang="pt-BR" dirty="0" smtClean="0"/>
              <a:t>Em </a:t>
            </a:r>
            <a:r>
              <a:rPr lang="pt-BR" dirty="0"/>
              <a:t>uma rede com </a:t>
            </a:r>
            <a:r>
              <a:rPr lang="pt-BR" b="1" i="1" dirty="0"/>
              <a:t>M</a:t>
            </a:r>
            <a:r>
              <a:rPr lang="pt-BR" dirty="0"/>
              <a:t> </a:t>
            </a:r>
            <a:r>
              <a:rPr lang="pt-BR" dirty="0" smtClean="0"/>
              <a:t>camadas, isso </a:t>
            </a:r>
            <a:r>
              <a:rPr lang="pt-BR" dirty="0"/>
              <a:t>tem o efeito de multiplicar </a:t>
            </a:r>
            <a:r>
              <a:rPr lang="pt-BR" b="1" i="1" dirty="0"/>
              <a:t>M</a:t>
            </a:r>
            <a:r>
              <a:rPr lang="pt-BR" dirty="0" smtClean="0"/>
              <a:t> </a:t>
            </a:r>
            <a:r>
              <a:rPr lang="pt-BR" dirty="0"/>
              <a:t>desses pequenos </a:t>
            </a:r>
            <a:r>
              <a:rPr lang="pt-BR" dirty="0" smtClean="0"/>
              <a:t>valores para calcular os </a:t>
            </a:r>
            <a:r>
              <a:rPr lang="pt-BR" dirty="0"/>
              <a:t>gradientes das primeiras </a:t>
            </a:r>
            <a:r>
              <a:rPr lang="pt-BR" dirty="0" smtClean="0"/>
              <a:t>camadas.</a:t>
            </a:r>
            <a:endParaRPr lang="pt-BR" dirty="0" smtClean="0"/>
          </a:p>
          <a:p>
            <a:r>
              <a:rPr lang="pt-BR" dirty="0" smtClean="0"/>
              <a:t>O </a:t>
            </a:r>
            <a:r>
              <a:rPr lang="pt-BR" dirty="0"/>
              <a:t>que significa que o gradiente </a:t>
            </a:r>
            <a:r>
              <a:rPr lang="pt-BR" dirty="0" smtClean="0"/>
              <a:t>(i.e., o erro propagado) diminui exponencialmente </a:t>
            </a:r>
            <a:r>
              <a:rPr lang="pt-BR" dirty="0"/>
              <a:t>com </a:t>
            </a:r>
            <a:r>
              <a:rPr lang="pt-BR" b="1" i="1" dirty="0" smtClean="0"/>
              <a:t>M</a:t>
            </a:r>
            <a:r>
              <a:rPr lang="pt-BR" dirty="0" smtClean="0"/>
              <a:t>.</a:t>
            </a:r>
          </a:p>
          <a:p>
            <a:r>
              <a:rPr lang="pt-BR" dirty="0" smtClean="0"/>
              <a:t>Isso </a:t>
            </a:r>
            <a:r>
              <a:rPr lang="pt-BR" dirty="0"/>
              <a:t>significa que os </a:t>
            </a:r>
            <a:r>
              <a:rPr lang="pt-BR" dirty="0" smtClean="0"/>
              <a:t>nós das </a:t>
            </a:r>
            <a:r>
              <a:rPr lang="pt-BR" dirty="0"/>
              <a:t>camadas </a:t>
            </a:r>
            <a:r>
              <a:rPr lang="pt-BR" dirty="0" smtClean="0"/>
              <a:t>iniciais aprendem </a:t>
            </a:r>
            <a:r>
              <a:rPr lang="pt-BR" dirty="0"/>
              <a:t>muito mais lentamente </a:t>
            </a:r>
            <a:r>
              <a:rPr lang="pt-BR" dirty="0" smtClean="0"/>
              <a:t>do que </a:t>
            </a:r>
            <a:r>
              <a:rPr lang="pt-BR" dirty="0"/>
              <a:t>os </a:t>
            </a:r>
            <a:r>
              <a:rPr lang="pt-BR" dirty="0" smtClean="0"/>
              <a:t>nós das </a:t>
            </a:r>
            <a:r>
              <a:rPr lang="pt-BR" dirty="0"/>
              <a:t>camadas </a:t>
            </a:r>
            <a:r>
              <a:rPr lang="pt-BR" dirty="0" smtClean="0"/>
              <a:t>finais, pois o valor do gradiente é muito pequeno, fazendo com que a atualização dos pesos também seja pequena (i.e., lenta).</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9257" y="4627182"/>
            <a:ext cx="6144364" cy="2164947"/>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smtClean="0"/>
                  <a:t>Com </a:t>
                </a:r>
                <a:r>
                  <a:rPr lang="pt-BR" dirty="0"/>
                  <a:t>o surgimento das </a:t>
                </a:r>
                <a:r>
                  <a:rPr lang="pt-BR" b="1" i="1" dirty="0"/>
                  <a:t>redes neurais profundas</a:t>
                </a:r>
                <a:r>
                  <a:rPr lang="pt-BR" dirty="0"/>
                  <a:t>, uma outra função, conhecida como </a:t>
                </a:r>
                <a:r>
                  <a:rPr lang="pt-BR" b="1" i="1" dirty="0"/>
                  <a:t>função retificadora</a:t>
                </a:r>
                <a:r>
                  <a:rPr lang="pt-BR" dirty="0"/>
                  <a:t>, passou a ser a bastante utilizada por </a:t>
                </a:r>
                <a:r>
                  <a:rPr lang="pt-BR" dirty="0" smtClean="0"/>
                  <a:t>questões </a:t>
                </a:r>
                <a:r>
                  <a:rPr lang="pt-BR" b="1" i="1" dirty="0"/>
                  <a:t>numéricas</a:t>
                </a:r>
                <a:r>
                  <a:rPr lang="pt-BR" dirty="0"/>
                  <a:t> e </a:t>
                </a:r>
                <a:r>
                  <a:rPr lang="pt-BR" b="1" i="1" dirty="0"/>
                  <a:t>computacionais</a:t>
                </a:r>
                <a:r>
                  <a:rPr lang="pt-BR" dirty="0" smtClean="0"/>
                  <a:t>.</a:t>
                </a:r>
              </a:p>
              <a:p>
                <a:r>
                  <a:rPr lang="pt-BR" dirty="0" smtClean="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smtClean="0"/>
                  <a:t>,</a:t>
                </a:r>
                <a:endParaRPr lang="pt-BR" dirty="0"/>
              </a:p>
              <a:p>
                <a:pPr marL="0" indent="0">
                  <a:buNone/>
                </a:pPr>
                <a:r>
                  <a:rPr lang="pt-BR" dirty="0"/>
                  <a:t>e </a:t>
                </a:r>
                <a:r>
                  <a:rPr lang="pt-BR" dirty="0" smtClean="0"/>
                  <a:t>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smtClean="0"/>
                  <a:t>rectified </a:t>
                </a:r>
                <a:r>
                  <a:rPr lang="pt-BR" b="1" i="1" dirty="0"/>
                  <a:t>linear </a:t>
                </a:r>
                <a:r>
                  <a:rPr lang="pt-BR" b="1" i="1" dirty="0" smtClean="0"/>
                  <a:t>unit</a:t>
                </a:r>
                <a:r>
                  <a:rPr lang="pt-BR" b="1" i="1" dirty="0"/>
                  <a:t> </a:t>
                </a:r>
                <a:r>
                  <a:rPr lang="pt-BR" dirty="0" smtClean="0"/>
                  <a:t>(ReLU)</a:t>
                </a:r>
                <a:endParaRPr lang="pt-BR" dirty="0"/>
              </a:p>
              <a:p>
                <a:r>
                  <a:rPr lang="pt-BR" dirty="0"/>
                  <a:t>A </a:t>
                </a:r>
                <a:r>
                  <a:rPr lang="pt-BR" b="1" i="1" dirty="0"/>
                  <a:t>função retificadora </a:t>
                </a:r>
                <a:r>
                  <a:rPr lang="pt-BR" dirty="0"/>
                  <a:t>e sua derivada são mostradas nas figuras ao lado</a:t>
                </a:r>
                <a:r>
                  <a:rPr lang="pt-BR" dirty="0" smtClean="0"/>
                  <a:t>.</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646331"/>
          </a:xfrm>
          <a:prstGeom prst="rect">
            <a:avLst/>
          </a:prstGeom>
        </p:spPr>
        <p:txBody>
          <a:bodyPr wrap="square">
            <a:spAutoFit/>
          </a:bodyPr>
          <a:lstStyle/>
          <a:p>
            <a:pPr algn="ctr"/>
            <a:r>
              <a:rPr lang="pt-BR" dirty="0"/>
              <a:t>Função </a:t>
            </a:r>
            <a:r>
              <a:rPr lang="pt-BR" dirty="0" smtClean="0"/>
              <a:t>Retificadora</a:t>
            </a:r>
            <a:endParaRPr lang="pt-BR" dirty="0"/>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923330"/>
          </a:xfrm>
          <a:prstGeom prst="rect">
            <a:avLst/>
          </a:prstGeom>
        </p:spPr>
        <p:txBody>
          <a:bodyPr wrap="square">
            <a:spAutoFit/>
          </a:bodyPr>
          <a:lstStyle/>
          <a:p>
            <a:pPr algn="ctr"/>
            <a:r>
              <a:rPr lang="pt-BR" dirty="0"/>
              <a:t>Derivada da Função </a:t>
            </a:r>
            <a:r>
              <a:rPr lang="pt-BR" dirty="0" smtClean="0"/>
              <a:t>Retificadora</a:t>
            </a:r>
            <a:endParaRPr lang="pt-BR" dirty="0"/>
          </a:p>
        </p:txBody>
      </p:sp>
    </p:spTree>
    <p:extLst>
      <p:ext uri="{BB962C8B-B14F-4D97-AF65-F5344CB8AC3E}">
        <p14:creationId xmlns:p14="http://schemas.microsoft.com/office/powerpoint/2010/main" val="4107372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
            </a:r>
            <a:r>
              <a:rPr lang="pt-BR" dirty="0" smtClean="0"/>
              <a:t>ativação</a:t>
            </a:r>
            <a:endParaRPr lang="pt-BR" dirty="0"/>
          </a:p>
        </p:txBody>
      </p:sp>
      <p:sp>
        <p:nvSpPr>
          <p:cNvPr id="3" name="Content Placeholder 2"/>
          <p:cNvSpPr>
            <a:spLocks noGrp="1"/>
          </p:cNvSpPr>
          <p:nvPr>
            <p:ph idx="1"/>
          </p:nvPr>
        </p:nvSpPr>
        <p:spPr>
          <a:xfrm>
            <a:off x="838200" y="1825624"/>
            <a:ext cx="11120438" cy="5032376"/>
          </a:xfrm>
        </p:spPr>
        <p:txBody>
          <a:bodyPr>
            <a:normAutofit/>
          </a:bodyPr>
          <a:lstStyle/>
          <a:p>
            <a:r>
              <a:rPr lang="pt-BR" dirty="0" smtClean="0"/>
              <a:t>Vantagens </a:t>
            </a:r>
            <a:r>
              <a:rPr lang="pt-BR" dirty="0"/>
              <a:t>da </a:t>
            </a:r>
            <a:r>
              <a:rPr lang="pt-BR" b="1" i="1" dirty="0" smtClean="0"/>
              <a:t>função retificadora</a:t>
            </a:r>
            <a:r>
              <a:rPr lang="pt-BR" dirty="0"/>
              <a:t>:</a:t>
            </a:r>
            <a:endParaRPr lang="pt-BR" dirty="0" smtClean="0"/>
          </a:p>
          <a:p>
            <a:pPr lvl="1">
              <a:buFont typeface="Wingdings" panose="05000000000000000000" pitchFamily="2" charset="2"/>
              <a:buChar char="§"/>
            </a:pPr>
            <a:r>
              <a:rPr lang="pt-BR" dirty="0" smtClean="0"/>
              <a:t>A função e sua derivada são </a:t>
            </a:r>
            <a:r>
              <a:rPr lang="pt-BR" b="1" dirty="0" smtClean="0"/>
              <a:t>mais rápidas de se </a:t>
            </a:r>
            <a:r>
              <a:rPr lang="pt-BR" b="1" dirty="0"/>
              <a:t>calcular </a:t>
            </a:r>
            <a:r>
              <a:rPr lang="pt-BR" dirty="0"/>
              <a:t>do que </a:t>
            </a:r>
            <a:r>
              <a:rPr lang="pt-BR" dirty="0" smtClean="0"/>
              <a:t>as funções sigmóide e tangente hiperbólica.</a:t>
            </a:r>
          </a:p>
          <a:p>
            <a:pPr lvl="1">
              <a:buFont typeface="Wingdings" panose="05000000000000000000" pitchFamily="2" charset="2"/>
              <a:buChar char="§"/>
            </a:pPr>
            <a:r>
              <a:rPr lang="pt-BR" dirty="0" smtClean="0"/>
              <a:t>Não sofre com </a:t>
            </a:r>
            <a:r>
              <a:rPr lang="pt-BR" dirty="0"/>
              <a:t>o </a:t>
            </a:r>
            <a:r>
              <a:rPr lang="pt-BR" b="1" dirty="0"/>
              <a:t>problema </a:t>
            </a:r>
            <a:r>
              <a:rPr lang="pt-BR" b="1" dirty="0" smtClean="0"/>
              <a:t>da dissipação </a:t>
            </a:r>
            <a:r>
              <a:rPr lang="pt-BR" b="1" dirty="0"/>
              <a:t>do </a:t>
            </a:r>
            <a:r>
              <a:rPr lang="pt-BR" b="1" dirty="0" smtClean="0"/>
              <a:t>gradiente</a:t>
            </a:r>
            <a:r>
              <a:rPr lang="pt-BR" dirty="0"/>
              <a:t> </a:t>
            </a:r>
            <a:r>
              <a:rPr lang="pt-BR" dirty="0" smtClean="0"/>
              <a:t>pois seu gradiente é igual a 0 ou 1. Mesmo se multiplicarmos vários gradientes de várias camadas, não haverá diminuição do seu valor.</a:t>
            </a:r>
            <a:endParaRPr lang="pt-BR" dirty="0"/>
          </a:p>
          <a:p>
            <a:r>
              <a:rPr lang="pt-BR" dirty="0" smtClean="0"/>
              <a:t>Outras funções de ativação são:</a:t>
            </a:r>
          </a:p>
          <a:p>
            <a:pPr lvl="1">
              <a:buFont typeface="Wingdings" panose="05000000000000000000" pitchFamily="2" charset="2"/>
              <a:buChar char="§"/>
            </a:pPr>
            <a:r>
              <a:rPr lang="pt-BR" dirty="0" smtClean="0"/>
              <a:t>Identidade ou linear.</a:t>
            </a:r>
          </a:p>
          <a:p>
            <a:pPr lvl="1">
              <a:buFont typeface="Wingdings" panose="05000000000000000000" pitchFamily="2" charset="2"/>
              <a:buChar char="§"/>
            </a:pPr>
            <a:r>
              <a:rPr lang="pt-BR" dirty="0"/>
              <a:t>Gaussian Error Linear Unit (GELU</a:t>
            </a:r>
            <a:r>
              <a:rPr lang="pt-BR" dirty="0" smtClean="0"/>
              <a:t>).</a:t>
            </a:r>
          </a:p>
          <a:p>
            <a:pPr lvl="1">
              <a:buFont typeface="Wingdings" panose="05000000000000000000" pitchFamily="2" charset="2"/>
              <a:buChar char="§"/>
            </a:pPr>
            <a:r>
              <a:rPr lang="en-US" dirty="0"/>
              <a:t>Leaky rectified linear unit (Leaky </a:t>
            </a:r>
            <a:r>
              <a:rPr lang="en-US" dirty="0" err="1"/>
              <a:t>ReLU</a:t>
            </a:r>
            <a:r>
              <a:rPr lang="en-US" dirty="0" smtClean="0"/>
              <a:t>).</a:t>
            </a:r>
            <a:endParaRPr lang="pt-BR" dirty="0" smtClean="0"/>
          </a:p>
          <a:p>
            <a:pPr lvl="1">
              <a:buFont typeface="Wingdings" panose="05000000000000000000" pitchFamily="2" charset="2"/>
              <a:buChar char="§"/>
            </a:pPr>
            <a:r>
              <a:rPr lang="pt-BR" dirty="0" smtClean="0"/>
              <a:t>Gaussiana.</a:t>
            </a:r>
          </a:p>
          <a:p>
            <a:pPr lvl="1">
              <a:buFont typeface="Wingdings" panose="05000000000000000000" pitchFamily="2" charset="2"/>
              <a:buChar char="§"/>
            </a:pPr>
            <a:r>
              <a:rPr lang="pt-BR">
                <a:hlinkClick r:id="rId3"/>
              </a:rPr>
              <a:t>https://</a:t>
            </a:r>
            <a:r>
              <a:rPr lang="pt-BR" smtClean="0">
                <a:hlinkClick r:id="rId3"/>
              </a:rPr>
              <a:t>en.wikipedia.org/wiki/Activation_function#Table_of_activation_functions</a:t>
            </a:r>
            <a:endParaRPr lang="pt-BR" smtClean="0"/>
          </a:p>
        </p:txBody>
      </p:sp>
    </p:spTree>
    <p:extLst>
      <p:ext uri="{BB962C8B-B14F-4D97-AF65-F5344CB8AC3E}">
        <p14:creationId xmlns:p14="http://schemas.microsoft.com/office/powerpoint/2010/main" val="2996423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a:t>
            </a:r>
            <a:endParaRPr lang="pt-BR" dirty="0"/>
          </a:p>
        </p:txBody>
      </p:sp>
      <p:sp>
        <p:nvSpPr>
          <p:cNvPr id="3" name="Content Placeholder 2"/>
          <p:cNvSpPr>
            <a:spLocks noGrp="1"/>
          </p:cNvSpPr>
          <p:nvPr>
            <p:ph idx="1"/>
          </p:nvPr>
        </p:nvSpPr>
        <p:spPr>
          <a:xfrm>
            <a:off x="838199" y="1825624"/>
            <a:ext cx="10994409" cy="4547879"/>
          </a:xfrm>
        </p:spPr>
        <p:txBody>
          <a:bodyPr/>
          <a:lstStyle/>
          <a:p>
            <a:r>
              <a:rPr lang="pt-BR" b="1" dirty="0" smtClean="0"/>
              <a:t>Quiz</a:t>
            </a:r>
            <a:r>
              <a:rPr lang="pt-BR" dirty="0" smtClean="0"/>
              <a:t>: “</a:t>
            </a:r>
            <a:r>
              <a:rPr lang="pt-BR" i="1" dirty="0" smtClean="0"/>
              <a:t>T320 - Quiz – Redes Neurais Artificiais (Parte III)</a:t>
            </a:r>
            <a:r>
              <a:rPr lang="pt-BR" dirty="0" smtClean="0"/>
              <a:t>” que se encontra no MS Teams.</a:t>
            </a:r>
          </a:p>
        </p:txBody>
      </p:sp>
    </p:spTree>
    <p:extLst>
      <p:ext uri="{BB962C8B-B14F-4D97-AF65-F5344CB8AC3E}">
        <p14:creationId xmlns:p14="http://schemas.microsoft.com/office/powerpoint/2010/main" val="3718311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721640" cy="5032376"/>
          </a:xfrm>
        </p:spPr>
        <p:txBody>
          <a:bodyPr>
            <a:normAutofit fontScale="92500" lnSpcReduction="10000"/>
          </a:bodyPr>
          <a:lstStyle/>
          <a:p>
            <a:r>
              <a:rPr lang="pt-BR" dirty="0"/>
              <a:t>Existem basicamente duas maneiras distintas para se conectar os </a:t>
            </a:r>
            <a:r>
              <a:rPr lang="pt-BR" b="1" i="1" dirty="0"/>
              <a:t>nós</a:t>
            </a:r>
            <a:r>
              <a:rPr lang="pt-BR" dirty="0"/>
              <a:t> </a:t>
            </a:r>
            <a:r>
              <a:rPr lang="pt-BR" dirty="0" smtClean="0"/>
              <a:t>de </a:t>
            </a:r>
            <a:r>
              <a:rPr lang="pt-BR" dirty="0"/>
              <a:t>uma rede.</a:t>
            </a:r>
          </a:p>
          <a:p>
            <a:r>
              <a:rPr lang="pt-BR" dirty="0"/>
              <a:t>Na figura ao lado, os </a:t>
            </a:r>
            <a:r>
              <a:rPr lang="pt-BR" b="1" i="1" dirty="0"/>
              <a:t>nós</a:t>
            </a:r>
            <a:r>
              <a:rPr lang="pt-BR" dirty="0"/>
              <a:t> da rede </a:t>
            </a:r>
            <a:r>
              <a:rPr lang="pt-BR" dirty="0" smtClean="0"/>
              <a:t>têm </a:t>
            </a:r>
            <a:r>
              <a:rPr lang="pt-BR" dirty="0"/>
              <a:t>conexões em apenas uma única direção. </a:t>
            </a:r>
          </a:p>
          <a:p>
            <a:r>
              <a:rPr lang="pt-BR" dirty="0"/>
              <a:t>Esse tipo de rede é conhecida como </a:t>
            </a:r>
            <a:r>
              <a:rPr lang="pt-BR" b="1" i="1" dirty="0"/>
              <a:t>rede de alimentação </a:t>
            </a:r>
            <a:r>
              <a:rPr lang="pt-BR" b="1" i="1" dirty="0" smtClean="0"/>
              <a:t>direta </a:t>
            </a:r>
            <a:r>
              <a:rPr lang="pt-BR" dirty="0" smtClean="0"/>
              <a:t>(</a:t>
            </a:r>
            <a:r>
              <a:rPr lang="pt-BR" i="1" dirty="0" smtClean="0"/>
              <a:t>feedforward</a:t>
            </a:r>
            <a:r>
              <a:rPr lang="pt-BR" dirty="0" smtClean="0"/>
              <a:t>) </a:t>
            </a:r>
            <a:r>
              <a:rPr lang="pt-BR" dirty="0"/>
              <a:t>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não são conectados.</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5"/>
            <a:ext cx="8054628" cy="4875426"/>
          </a:xfrm>
        </p:spPr>
        <p:txBody>
          <a:bodyPr>
            <a:normAutofit fontScale="77500" lnSpcReduction="20000"/>
          </a:bodyPr>
          <a:lstStyle/>
          <a:p>
            <a:r>
              <a:rPr lang="pt-BR" dirty="0"/>
              <a:t>Na figura ao lado, os </a:t>
            </a:r>
            <a:r>
              <a:rPr lang="pt-BR" b="1" i="1" dirty="0"/>
              <a:t>nós</a:t>
            </a:r>
            <a:r>
              <a:rPr lang="pt-BR" dirty="0"/>
              <a:t> da rede tem conexões em 2 direções, desta forma, o sinal percorre a rede nas direções direta e reversa.</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de alguns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os níveis de ativação da rede formam um </a:t>
            </a:r>
            <a:r>
              <a:rPr lang="pt-BR" b="1" i="1" dirty="0"/>
              <a:t>sistema dinâmico </a:t>
            </a:r>
            <a:r>
              <a:rPr lang="pt-BR" dirty="0"/>
              <a:t>que pode atingir um estado estável, exibir oscilações ou mesmo um comportamento </a:t>
            </a:r>
            <a:r>
              <a:rPr lang="pt-BR" dirty="0" smtClean="0"/>
              <a:t>caótico, ou seja, divergir.</a:t>
            </a:r>
            <a:endParaRPr lang="pt-BR" dirty="0"/>
          </a:p>
          <a:p>
            <a:r>
              <a:rPr lang="pt-BR" dirty="0"/>
              <a:t>Além disso, a resposta da rede a uma determinada entrada depende do seu estado inicial, que pode depender das entradas anteriores.</a:t>
            </a:r>
          </a:p>
          <a:p>
            <a:r>
              <a:rPr lang="pt-BR" dirty="0"/>
              <a:t>Portanto, </a:t>
            </a:r>
            <a:r>
              <a:rPr lang="pt-BR" b="1" i="1" dirty="0"/>
              <a:t>redes recorrentes </a:t>
            </a:r>
            <a:r>
              <a:rPr lang="pt-BR" dirty="0"/>
              <a:t>podem suportar memória de curto prazo.</a:t>
            </a:r>
          </a:p>
          <a:p>
            <a:r>
              <a:rPr lang="pt-BR" dirty="0"/>
              <a:t>Essas redes são úteis para o </a:t>
            </a:r>
            <a:r>
              <a:rPr lang="pt-BR" b="1" i="1" dirty="0"/>
              <a:t>processamento de dados sequenciais</a:t>
            </a:r>
            <a:r>
              <a:rPr lang="pt-BR" dirty="0"/>
              <a:t>, como som, dados de séries temporais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8715375" y="2908319"/>
            <a:ext cx="3353795" cy="2308072"/>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smtClean="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𝑾𝒙</m:t>
                            </m:r>
                          </m:e>
                        </m:d>
                        <m:r>
                          <a:rPr lang="pt-BR" b="1" i="1" smtClean="0">
                            <a:latin typeface="Cambria Math" panose="02040503050406030204" pitchFamily="18" charset="0"/>
                          </a:rPr>
                          <m:t>𝒘</m:t>
                        </m:r>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a:t>
                </a:r>
              </a:p>
              <a:p>
                <a:r>
                  <a:rPr lang="pt-BR" dirty="0" smtClean="0"/>
                  <a:t>Percebam </a:t>
                </a:r>
                <a:r>
                  <a:rPr lang="pt-BR" dirty="0"/>
                  <a:t>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a:t>
                </a:r>
                <a:r>
                  <a:rPr lang="pt-BR" dirty="0" smtClean="0"/>
                  <a:t>neural pode </a:t>
                </a:r>
                <a:r>
                  <a:rPr lang="pt-BR" dirty="0"/>
                  <a:t>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a:t>
                </a:r>
                <a:r>
                  <a:rPr lang="pt-BR" b="1" i="1" dirty="0" smtClean="0"/>
                  <a:t>não-linear</a:t>
                </a:r>
                <a:r>
                  <a:rPr lang="pt-BR" dirty="0" smtClean="0"/>
                  <a:t>, mas também podemos resolver outros problemas como os de classificação.</a:t>
                </a:r>
                <a:endParaRPr lang="pt-BR" dirty="0"/>
              </a:p>
              <a:p>
                <a:r>
                  <a:rPr lang="pt-BR" dirty="0"/>
                  <a:t>Com uma única camada oculta suficientemente grande, é possível representar </a:t>
                </a:r>
                <a:r>
                  <a:rPr lang="pt-BR" b="1" i="1" dirty="0"/>
                  <a:t>qualquer função contínua</a:t>
                </a:r>
                <a:r>
                  <a:rPr lang="pt-BR" dirty="0"/>
                  <a:t> das entradas com uma precisão arbitrária.</a:t>
                </a:r>
              </a:p>
              <a:p>
                <a:r>
                  <a:rPr lang="pt-BR" dirty="0"/>
                  <a:t>Com duas camadas ocultas, até </a:t>
                </a:r>
                <a:r>
                  <a:rPr lang="pt-BR" b="1" i="1" dirty="0"/>
                  <a:t>funções descontínuas</a:t>
                </a:r>
                <a:r>
                  <a:rPr lang="pt-BR" dirty="0"/>
                  <a:t> podem ser representadas.</a:t>
                </a:r>
              </a:p>
              <a:p>
                <a:r>
                  <a:rPr lang="pt-BR" dirty="0"/>
                  <a:t>Portanto, dizemos que as redes neurais possuem </a:t>
                </a:r>
                <a:r>
                  <a:rPr lang="pt-BR" b="1" i="1" dirty="0"/>
                  <a:t>capacidade de aproximação universal </a:t>
                </a:r>
                <a:r>
                  <a:rPr lang="pt-BR" dirty="0"/>
                  <a:t>de funções.</a:t>
                </a:r>
              </a:p>
              <a:p>
                <a:r>
                  <a:rPr lang="pt-BR" dirty="0" smtClean="0"/>
                  <a:t>Veremos alguns exemplos a seguir desta capacidade de aproximação.</a:t>
                </a:r>
                <a:endParaRPr lang="pt-BR" dirty="0"/>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2"/>
                <a:stretch>
                  <a:fillRect l="-654" t="-2421"/>
                </a:stretch>
              </a:blipFill>
            </p:spPr>
            <p:txBody>
              <a:bodyPr/>
              <a:lstStyle/>
              <a:p>
                <a:r>
                  <a:rPr lang="pt-BR">
                    <a:noFill/>
                  </a:rPr>
                  <a:t> </a:t>
                </a:r>
              </a:p>
            </p:txBody>
          </p:sp>
        </mc:Fallback>
      </mc:AlternateContent>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251" r="1406" b="5995"/>
          <a:stretch/>
        </p:blipFill>
        <p:spPr>
          <a:xfrm>
            <a:off x="8014182" y="179159"/>
            <a:ext cx="4006368" cy="236401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lnSpcReduction="10000"/>
          </a:bodyPr>
          <a:lstStyle/>
          <a:p>
            <a:r>
              <a:rPr lang="pt-BR" dirty="0"/>
              <a:t>Um nó aproxima uma função de limiar suave. </a:t>
            </a:r>
          </a:p>
          <a:p>
            <a:r>
              <a:rPr lang="pt-BR" dirty="0"/>
              <a:t>Combinando duas funções de limiar suave com direções opostas, podemos obter uma função em formato de onda.</a:t>
            </a:r>
          </a:p>
          <a:p>
            <a:r>
              <a:rPr lang="pt-BR" dirty="0"/>
              <a:t>Combinando duas ondas </a:t>
            </a:r>
            <a:r>
              <a:rPr lang="pt-BR" dirty="0" smtClean="0"/>
              <a:t>perpendiculares, </a:t>
            </a:r>
            <a:r>
              <a:rPr lang="pt-BR" dirty="0"/>
              <a:t>nós obtemos uma função em formato </a:t>
            </a:r>
            <a:r>
              <a:rPr lang="pt-BR" dirty="0" smtClean="0"/>
              <a:t>cilíndrico.</a:t>
            </a:r>
            <a:endParaRPr lang="pt-BR" dirty="0"/>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smtClean="0"/>
              <a:t>Fizemos </a:t>
            </a:r>
            <a:r>
              <a:rPr lang="pt-BR" dirty="0"/>
              <a:t>uma analogia entre um neurônio e os modelos de McCulloch e Pitts e do </a:t>
            </a:r>
            <a:r>
              <a:rPr lang="pt-BR" dirty="0" smtClean="0"/>
              <a:t>Perceptron.</a:t>
            </a:r>
          </a:p>
          <a:p>
            <a:r>
              <a:rPr lang="pt-BR" dirty="0" smtClean="0"/>
              <a:t>Vimos </a:t>
            </a:r>
            <a:r>
              <a:rPr lang="pt-BR" dirty="0"/>
              <a:t>a evolução </a:t>
            </a:r>
            <a:r>
              <a:rPr lang="pt-BR" dirty="0" smtClean="0"/>
              <a:t>do modelo </a:t>
            </a:r>
            <a:r>
              <a:rPr lang="pt-BR" dirty="0"/>
              <a:t>de McCulloch e Pitts para o </a:t>
            </a:r>
            <a:r>
              <a:rPr lang="pt-BR" dirty="0" err="1" smtClean="0"/>
              <a:t>Perceptron</a:t>
            </a:r>
            <a:r>
              <a:rPr lang="pt-BR" dirty="0" smtClean="0"/>
              <a:t>.</a:t>
            </a:r>
            <a:endParaRPr lang="pt-BR" dirty="0" smtClean="0"/>
          </a:p>
          <a:p>
            <a:r>
              <a:rPr lang="pt-BR" dirty="0" smtClean="0"/>
              <a:t>Aprendemos </a:t>
            </a:r>
            <a:r>
              <a:rPr lang="pt-BR" dirty="0"/>
              <a:t>suas </a:t>
            </a:r>
            <a:r>
              <a:rPr lang="pt-BR" dirty="0" smtClean="0"/>
              <a:t>características, diferenças </a:t>
            </a:r>
            <a:r>
              <a:rPr lang="pt-BR" dirty="0"/>
              <a:t>e como ambos </a:t>
            </a:r>
            <a:r>
              <a:rPr lang="pt-BR" dirty="0" smtClean="0"/>
              <a:t>funcionam.</a:t>
            </a:r>
          </a:p>
          <a:p>
            <a:r>
              <a:rPr lang="pt-BR" dirty="0" smtClean="0"/>
              <a:t>Verificamos </a:t>
            </a:r>
            <a:r>
              <a:rPr lang="pt-BR" dirty="0"/>
              <a:t>que um Perceptron é semelhante ao regressor </a:t>
            </a:r>
            <a:r>
              <a:rPr lang="pt-BR" dirty="0" smtClean="0"/>
              <a:t>logístico.</a:t>
            </a:r>
          </a:p>
          <a:p>
            <a:r>
              <a:rPr lang="pt-BR" dirty="0" smtClean="0"/>
              <a:t>Constatamos </a:t>
            </a:r>
            <a:r>
              <a:rPr lang="pt-BR" dirty="0"/>
              <a:t>que um </a:t>
            </a:r>
            <a:r>
              <a:rPr lang="pt-BR" b="1" i="1" dirty="0"/>
              <a:t>único </a:t>
            </a:r>
            <a:r>
              <a:rPr lang="pt-BR" dirty="0"/>
              <a:t>Perceptron não é capaz de separar classes não-lineares, como por exemplo, o problema do </a:t>
            </a:r>
            <a:r>
              <a:rPr lang="pt-BR" dirty="0" smtClean="0"/>
              <a:t>XOR.</a:t>
            </a:r>
          </a:p>
          <a:p>
            <a:r>
              <a:rPr lang="pt-BR" dirty="0" smtClean="0"/>
              <a:t>Porém</a:t>
            </a:r>
            <a:r>
              <a:rPr lang="pt-BR" dirty="0"/>
              <a:t>, quando combinamos vários deles, conseguimos criar um separador </a:t>
            </a:r>
            <a:r>
              <a:rPr lang="pt-BR" dirty="0" smtClean="0"/>
              <a:t>não-linear.</a:t>
            </a:r>
          </a:p>
          <a:p>
            <a:r>
              <a:rPr lang="pt-BR" dirty="0" smtClean="0"/>
              <a:t>Neste </a:t>
            </a:r>
            <a:r>
              <a:rPr lang="pt-BR" dirty="0"/>
              <a:t>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smtClean="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smtClean="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smtClean="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smtClean="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smtClean="0"/>
              <a:t>Exercício </a:t>
            </a:r>
            <a:r>
              <a:rPr lang="pt-BR" b="1" dirty="0"/>
              <a:t>Prático</a:t>
            </a:r>
            <a:r>
              <a:rPr lang="pt-BR" dirty="0"/>
              <a:t>: </a:t>
            </a:r>
            <a:r>
              <a:rPr lang="pt-BR" b="1" dirty="0">
                <a:hlinkClick r:id="rId3"/>
              </a:rPr>
              <a:t>Laboratório </a:t>
            </a:r>
            <a:r>
              <a:rPr lang="pt-BR" b="1" dirty="0" smtClean="0">
                <a:hlinkClick r:id="rId3"/>
              </a:rPr>
              <a:t>#</a:t>
            </a:r>
            <a:r>
              <a:rPr lang="pt-BR" b="1" dirty="0">
                <a:hlinkClick r:id="rId3"/>
              </a:rPr>
              <a:t>7</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1</a:t>
              </a:r>
              <a:endParaRPr lang="pt-BR" dirty="0">
                <a:solidFill>
                  <a:schemeClr val="tx1"/>
                </a:solidFill>
              </a:endParaRP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2</a:t>
              </a:r>
              <a:endParaRPr lang="pt-BR" dirty="0">
                <a:solidFill>
                  <a:schemeClr val="tx1"/>
                </a:solidFill>
              </a:endParaRP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3</a:t>
              </a:r>
              <a:endParaRPr lang="pt-BR" dirty="0">
                <a:solidFill>
                  <a:schemeClr val="tx1"/>
                </a:solidFill>
              </a:endParaRP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CaixaDeTexto 26"/>
                <p:cNvSpPr txBox="1"/>
                <p:nvPr/>
              </p:nvSpPr>
              <p:spPr>
                <a:xfrm>
                  <a:off x="3470196" y="2458426"/>
                  <a:ext cx="290146"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8" name="CaixaDeTexto 27"/>
                <p:cNvSpPr txBox="1"/>
                <p:nvPr/>
              </p:nvSpPr>
              <p:spPr>
                <a:xfrm>
                  <a:off x="3470196" y="3398742"/>
                  <a:ext cx="290146"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9" name="CaixaDeTexto 28"/>
                <p:cNvSpPr txBox="1"/>
                <p:nvPr/>
              </p:nvSpPr>
              <p:spPr>
                <a:xfrm>
                  <a:off x="6374423" y="2943973"/>
                  <a:ext cx="290146"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4" name="CaixaDeTexto 33"/>
                <p:cNvSpPr txBox="1"/>
                <p:nvPr/>
              </p:nvSpPr>
              <p:spPr>
                <a:xfrm>
                  <a:off x="5082877" y="2599173"/>
                  <a:ext cx="290146" cy="2800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6" name="CaixaDeTexto 35"/>
                <p:cNvSpPr txBox="1"/>
                <p:nvPr/>
              </p:nvSpPr>
              <p:spPr>
                <a:xfrm>
                  <a:off x="5082877" y="3349408"/>
                  <a:ext cx="290146" cy="28046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7" name="CaixaDeTexto 36"/>
                <p:cNvSpPr txBox="1"/>
                <p:nvPr/>
              </p:nvSpPr>
              <p:spPr>
                <a:xfrm>
                  <a:off x="3986066" y="3537844"/>
                  <a:ext cx="290146" cy="27956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8" name="CaixaDeTexto 37"/>
                <p:cNvSpPr txBox="1"/>
                <p:nvPr/>
              </p:nvSpPr>
              <p:spPr>
                <a:xfrm>
                  <a:off x="3987031" y="2403432"/>
                  <a:ext cx="290146" cy="27879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9" name="CaixaDeTexto 38"/>
                <p:cNvSpPr txBox="1"/>
                <p:nvPr/>
              </p:nvSpPr>
              <p:spPr>
                <a:xfrm>
                  <a:off x="3743623" y="3104766"/>
                  <a:ext cx="290146" cy="27917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40" name="CaixaDeTexto 39"/>
                <p:cNvSpPr txBox="1"/>
                <p:nvPr/>
              </p:nvSpPr>
              <p:spPr>
                <a:xfrm>
                  <a:off x="3736270" y="2736226"/>
                  <a:ext cx="290146" cy="27956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spTree>
    <p:extLst>
      <p:ext uri="{BB962C8B-B14F-4D97-AF65-F5344CB8AC3E}">
        <p14:creationId xmlns:p14="http://schemas.microsoft.com/office/powerpoint/2010/main" val="45589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smtClean="0"/>
              <a:t>conectados </a:t>
            </a:r>
            <a:r>
              <a:rPr lang="pt-BR" dirty="0"/>
              <a:t>entre si através de </a:t>
            </a:r>
            <a:r>
              <a:rPr lang="pt-BR" b="1" i="1" dirty="0"/>
              <a:t>ligações </a:t>
            </a:r>
            <a:r>
              <a:rPr lang="pt-BR" b="1" i="1" dirty="0" smtClean="0"/>
              <a:t>direcionadas </a:t>
            </a:r>
            <a:r>
              <a:rPr lang="pt-BR" dirty="0" smtClean="0"/>
              <a:t>(ou seja, as conexões têm uma direção associada). </a:t>
            </a:r>
            <a:endParaRPr lang="pt-BR" dirty="0"/>
          </a:p>
          <a:p>
            <a:r>
              <a:rPr lang="pt-BR" dirty="0"/>
              <a:t>As propriedades da </a:t>
            </a:r>
            <a:r>
              <a:rPr lang="pt-BR" b="1" i="1" dirty="0"/>
              <a:t>rede neural </a:t>
            </a:r>
            <a:r>
              <a:rPr lang="pt-BR" dirty="0"/>
              <a:t>são determinadas por sua </a:t>
            </a:r>
            <a:r>
              <a:rPr lang="pt-BR" b="1" i="1" dirty="0"/>
              <a:t>topologia</a:t>
            </a:r>
            <a:r>
              <a:rPr lang="pt-BR" dirty="0"/>
              <a:t> e pelas propriedades dos </a:t>
            </a:r>
            <a:r>
              <a:rPr lang="pt-BR" b="1" i="1" dirty="0" smtClean="0"/>
              <a:t>neurônios</a:t>
            </a:r>
            <a:r>
              <a:rPr lang="pt-BR" dirty="0" smtClean="0"/>
              <a:t> (e.g., função de ativação e pesos).</a:t>
            </a:r>
            <a:endParaRPr lang="pt-BR" dirty="0"/>
          </a:p>
          <a:p>
            <a:r>
              <a:rPr lang="pt-BR" dirty="0"/>
              <a:t>Algumas das limitações dos </a:t>
            </a:r>
            <a:r>
              <a:rPr lang="pt-BR" b="1" i="1" dirty="0"/>
              <a:t>perceptrons</a:t>
            </a:r>
            <a:r>
              <a:rPr lang="pt-BR" dirty="0"/>
              <a:t> (e.g., classificação apenas de classes linearmente separáveis) podem ser eliminadas adicionando-se camadas </a:t>
            </a:r>
            <a:r>
              <a:rPr lang="pt-BR" dirty="0" smtClean="0"/>
              <a:t>intermediárias (também chamadas de ocultas ou escondidas) </a:t>
            </a:r>
            <a:r>
              <a:rPr lang="pt-BR" dirty="0"/>
              <a:t>de </a:t>
            </a:r>
            <a:r>
              <a:rPr lang="pt-BR" b="1" i="1" dirty="0"/>
              <a:t>perceptrons</a:t>
            </a:r>
            <a:r>
              <a:rPr lang="pt-BR" dirty="0"/>
              <a:t>. </a:t>
            </a:r>
          </a:p>
          <a:p>
            <a:r>
              <a:rPr lang="pt-BR" dirty="0"/>
              <a:t>A RNA resultante é denominada </a:t>
            </a:r>
            <a:r>
              <a:rPr lang="pt-BR" b="1" i="1" dirty="0"/>
              <a:t>Perceptron de Múltiplas Camadas</a:t>
            </a:r>
            <a:r>
              <a:rPr lang="pt-BR" dirty="0"/>
              <a:t> </a:t>
            </a:r>
            <a:r>
              <a:rPr lang="pt-BR" dirty="0" smtClean="0"/>
              <a:t>(em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smtClean="0">
                <a:solidFill>
                  <a:srgbClr val="FF0000"/>
                </a:solidFill>
              </a:rPr>
              <a:t>Cada ligação tem um peso (sináptico) associado.</a:t>
            </a:r>
            <a:endParaRPr lang="pt-BR" sz="1200" b="1" dirty="0">
              <a:solidFill>
                <a:srgbClr val="FF0000"/>
              </a:solidFill>
            </a:endParaRP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smtClean="0"/>
              <a:t>OBS.</a:t>
            </a:r>
            <a:r>
              <a:rPr lang="pt-BR" sz="1400" dirty="0" smtClean="0"/>
              <a:t>: Neurônios também </a:t>
            </a:r>
            <a:r>
              <a:rPr lang="pt-BR" sz="1400" dirty="0"/>
              <a:t>são chamados de </a:t>
            </a:r>
            <a:r>
              <a:rPr lang="pt-BR" sz="1400" b="1" i="1" dirty="0"/>
              <a:t>nós</a:t>
            </a:r>
            <a:r>
              <a:rPr lang="pt-BR" sz="1400" dirty="0"/>
              <a:t> ou </a:t>
            </a:r>
            <a:r>
              <a:rPr lang="pt-BR" sz="1400" b="1" i="1" dirty="0" smtClean="0"/>
              <a:t>unidades</a:t>
            </a:r>
            <a:r>
              <a:rPr lang="pt-BR" sz="1400" dirty="0" smtClean="0"/>
              <a:t>.</a:t>
            </a:r>
            <a:endParaRPr lang="pt-BR" sz="1400" dirty="0"/>
          </a:p>
        </p:txBody>
      </p:sp>
    </p:spTree>
    <p:extLst>
      <p:ext uri="{BB962C8B-B14F-4D97-AF65-F5344CB8AC3E}">
        <p14:creationId xmlns:p14="http://schemas.microsoft.com/office/powerpoint/2010/main" val="1083551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778614"/>
            <a:ext cx="6387656" cy="5079386"/>
          </a:xfrm>
        </p:spPr>
        <p:txBody>
          <a:bodyPr>
            <a:normAutofit/>
          </a:bodyPr>
          <a:lstStyle/>
          <a:p>
            <a:r>
              <a:rPr lang="pt-BR" dirty="0"/>
              <a:t>Um exemplo de rede </a:t>
            </a:r>
            <a:r>
              <a:rPr lang="pt-BR" dirty="0" smtClean="0"/>
              <a:t>MLP </a:t>
            </a:r>
            <a:r>
              <a:rPr lang="pt-BR" dirty="0"/>
              <a:t>com duas </a:t>
            </a:r>
            <a:r>
              <a:rPr lang="pt-BR" dirty="0" smtClean="0"/>
              <a:t>camadas intermediárias </a:t>
            </a:r>
            <a:r>
              <a:rPr lang="pt-BR" dirty="0"/>
              <a:t>é mostrado na figura ao lado.</a:t>
            </a:r>
          </a:p>
          <a:p>
            <a:r>
              <a:rPr lang="pt-BR" dirty="0"/>
              <a:t>As RNAs são o coração do Deep Learning. </a:t>
            </a:r>
            <a:endParaRPr lang="pt-BR" dirty="0" smtClean="0"/>
          </a:p>
          <a:p>
            <a:pPr lvl="1">
              <a:buFont typeface="Wingdings" panose="05000000000000000000" pitchFamily="2" charset="2"/>
              <a:buChar char="§"/>
            </a:pPr>
            <a:r>
              <a:rPr lang="pt-BR" dirty="0" smtClean="0"/>
              <a:t>Quando </a:t>
            </a:r>
            <a:r>
              <a:rPr lang="pt-BR" dirty="0"/>
              <a:t>uma RNA tem duas ou mais camadas escondidas, ela é chamada de </a:t>
            </a:r>
            <a:r>
              <a:rPr lang="pt-BR" b="1" i="1" dirty="0"/>
              <a:t>rede neural profunda</a:t>
            </a:r>
            <a:r>
              <a:rPr lang="pt-BR" dirty="0"/>
              <a:t> (ou </a:t>
            </a:r>
            <a:r>
              <a:rPr lang="pt-BR" dirty="0" smtClean="0"/>
              <a:t>em </a:t>
            </a:r>
            <a:r>
              <a:rPr lang="pt-BR" dirty="0"/>
              <a:t>inglês </a:t>
            </a:r>
            <a:r>
              <a:rPr lang="pt-BR" i="1" dirty="0"/>
              <a:t>Deep Neural Network </a:t>
            </a:r>
            <a:r>
              <a:rPr lang="pt-BR" dirty="0"/>
              <a:t>- DNN).</a:t>
            </a:r>
          </a:p>
          <a:p>
            <a:r>
              <a:rPr lang="pt-BR" b="1" dirty="0"/>
              <a:t>OBS</a:t>
            </a:r>
            <a:r>
              <a:rPr lang="pt-BR" dirty="0"/>
              <a:t>.: Em particular, uma MLP pode resolver o problema do XOR (lembre-se que </a:t>
            </a:r>
            <a:r>
              <a:rPr lang="pt-BR" dirty="0" smtClean="0"/>
              <a:t>um único </a:t>
            </a:r>
            <a:r>
              <a:rPr lang="pt-BR" b="1" i="1" dirty="0"/>
              <a:t>perceptron</a:t>
            </a:r>
            <a:r>
              <a:rPr lang="pt-BR" dirty="0"/>
              <a:t> não é capaz de realizar essa tarefa</a:t>
            </a:r>
            <a:r>
              <a:rPr lang="pt-BR" dirty="0" smtClean="0"/>
              <a:t>).</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0018" y="1571967"/>
            <a:ext cx="4188708" cy="3425908"/>
          </a:xfrm>
          <a:prstGeom prst="rect">
            <a:avLst/>
          </a:prstGeom>
        </p:spPr>
      </p:pic>
      <p:sp>
        <p:nvSpPr>
          <p:cNvPr id="8" name="TextBox 7"/>
          <p:cNvSpPr txBox="1"/>
          <p:nvPr/>
        </p:nvSpPr>
        <p:spPr>
          <a:xfrm>
            <a:off x="8296323" y="1110302"/>
            <a:ext cx="1877369" cy="461665"/>
          </a:xfrm>
          <a:prstGeom prst="rect">
            <a:avLst/>
          </a:prstGeom>
          <a:noFill/>
        </p:spPr>
        <p:txBody>
          <a:bodyPr wrap="square" rtlCol="0">
            <a:spAutoFit/>
          </a:bodyPr>
          <a:lstStyle/>
          <a:p>
            <a:pPr algn="ctr"/>
            <a:r>
              <a:rPr lang="pt-BR" sz="1200" b="1" dirty="0" smtClean="0">
                <a:solidFill>
                  <a:srgbClr val="FF0000"/>
                </a:solidFill>
              </a:rPr>
              <a:t>Cada ligação tem um peso (sináptico) associado.</a:t>
            </a:r>
            <a:endParaRPr lang="pt-BR" sz="1200" b="1" dirty="0">
              <a:solidFill>
                <a:srgbClr val="FF0000"/>
              </a:solidFill>
            </a:endParaRP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323" y="5363308"/>
            <a:ext cx="2946903" cy="1344102"/>
          </a:xfrm>
          <a:prstGeom prst="rect">
            <a:avLst/>
          </a:prstGeom>
        </p:spPr>
      </p:pic>
      <p:cxnSp>
        <p:nvCxnSpPr>
          <p:cNvPr id="7" name="Conector de seta reta 6"/>
          <p:cNvCxnSpPr>
            <a:endCxn id="5" idx="1"/>
          </p:cNvCxnSpPr>
          <p:nvPr/>
        </p:nvCxnSpPr>
        <p:spPr>
          <a:xfrm>
            <a:off x="6559062" y="5767754"/>
            <a:ext cx="1737261" cy="2676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endParaRPr lang="pt-BR" dirty="0" smtClean="0"/>
          </a:p>
          <a:p>
            <a:pPr lvl="1">
              <a:buFont typeface="Wingdings" panose="05000000000000000000" pitchFamily="2" charset="2"/>
              <a:buChar char="§"/>
            </a:pPr>
            <a:r>
              <a:rPr lang="pt-BR" dirty="0" smtClean="0"/>
              <a:t>Os mapeamentos são não-lineares devido às funções de ativação utilizadas não serem lineares.</a:t>
            </a:r>
            <a:endParaRPr lang="pt-BR" dirty="0"/>
          </a:p>
          <a:p>
            <a:r>
              <a:rPr lang="pt-BR" dirty="0"/>
              <a:t>Por fim, os </a:t>
            </a:r>
            <a:r>
              <a:rPr lang="pt-BR" b="1" i="1" dirty="0"/>
              <a:t>neurônios</a:t>
            </a:r>
            <a:r>
              <a:rPr lang="pt-BR" dirty="0"/>
              <a:t> da </a:t>
            </a:r>
            <a:r>
              <a:rPr lang="pt-BR" b="1" i="1" dirty="0"/>
              <a:t>camada de saída </a:t>
            </a:r>
            <a:r>
              <a:rPr lang="pt-BR" dirty="0"/>
              <a:t>combinam a informação que lhes é oferecida pela última camada intermediária 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a:t>
            </a:r>
            <a:r>
              <a:rPr lang="pt-BR" dirty="0" smtClean="0"/>
              <a:t>ortanto</a:t>
            </a:r>
            <a:r>
              <a:rPr lang="pt-BR" dirty="0"/>
              <a:t>, tais redes têm por base o </a:t>
            </a:r>
            <a:r>
              <a:rPr lang="pt-BR" b="1" i="1" dirty="0"/>
              <a:t>modelo de neurônio do </a:t>
            </a:r>
            <a:r>
              <a:rPr lang="pt-BR" b="1" i="1" dirty="0" smtClean="0"/>
              <a:t>Perceptron</a:t>
            </a:r>
            <a:r>
              <a:rPr lang="pt-BR" dirty="0"/>
              <a:t>. </a:t>
            </a:r>
          </a:p>
          <a:p>
            <a:r>
              <a:rPr lang="pt-BR" dirty="0"/>
              <a:t>Esse modelo, discutido anteriormente, é mostrado na figura seguinte</a:t>
            </a:r>
            <a:r>
              <a:rPr lang="pt-BR" dirty="0" smtClean="0"/>
              <a:t>.</a:t>
            </a:r>
            <a:endParaRPr lang="pt-BR" dirty="0"/>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7077075" cy="5032376"/>
              </a:xfrm>
            </p:spPr>
            <p:txBody>
              <a:bodyPr>
                <a:normAutofit fontScale="77500" lnSpcReduction="20000"/>
              </a:bodyPr>
              <a:lstStyle/>
              <a:p>
                <a:r>
                  <a:rPr lang="pt-BR" dirty="0" smtClean="0"/>
                  <a:t>A </a:t>
                </a:r>
                <a:r>
                  <a:rPr lang="pt-BR" b="1" i="1" dirty="0" smtClean="0"/>
                  <a:t>ligação</a:t>
                </a:r>
                <a:r>
                  <a:rPr lang="pt-BR" dirty="0" smtClean="0"/>
                  <a:t> </a:t>
                </a:r>
                <a:r>
                  <a:rPr lang="pt-BR" dirty="0"/>
                  <a:t>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r>
                  <a:rPr lang="pt-BR" dirty="0" smtClean="0"/>
                  <a:t>é feita através do </a:t>
                </a:r>
                <a:r>
                  <a:rPr lang="pt-BR" b="1" i="1" dirty="0" smtClean="0"/>
                  <a:t>peso</a:t>
                </a:r>
                <a:r>
                  <a:rPr lang="pt-BR" dirty="0" smtClean="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smtClean="0"/>
                  <a:t> e serve </a:t>
                </a:r>
                <a:r>
                  <a:rPr lang="pt-BR" dirty="0"/>
                  <a:t>para propagar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endParaRPr lang="pt-BR" dirty="0" smtClean="0"/>
              </a:p>
              <a:p>
                <a:r>
                  <a:rPr lang="pt-BR" dirty="0" smtClean="0"/>
                  <a:t>O valor do </a:t>
                </a:r>
                <a:r>
                  <a:rPr lang="pt-BR" b="1" i="1" dirty="0" smtClean="0"/>
                  <a:t>peso</a:t>
                </a:r>
                <a:r>
                  <a:rPr lang="pt-BR" dirty="0" smtClean="0"/>
                  <a:t> determina </a:t>
                </a:r>
                <a:r>
                  <a:rPr lang="pt-BR" dirty="0"/>
                  <a:t>a </a:t>
                </a:r>
                <a:r>
                  <a:rPr lang="pt-BR" b="1" i="1" dirty="0"/>
                  <a:t>força</a:t>
                </a:r>
                <a:r>
                  <a:rPr lang="pt-BR" dirty="0"/>
                  <a:t> e o </a:t>
                </a:r>
                <a:r>
                  <a:rPr lang="pt-BR" b="1" i="1" dirty="0"/>
                  <a:t>sinal</a:t>
                </a:r>
                <a:r>
                  <a:rPr lang="pt-BR" dirty="0"/>
                  <a:t> da </a:t>
                </a:r>
                <a:r>
                  <a:rPr lang="pt-BR" b="1" i="1" dirty="0"/>
                  <a:t>ligação</a:t>
                </a:r>
                <a:r>
                  <a:rPr lang="pt-BR" dirty="0"/>
                  <a:t>.</a:t>
                </a:r>
              </a:p>
              <a:p>
                <a:r>
                  <a:rPr lang="pt-BR" dirty="0" smtClean="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smtClean="0"/>
                  <a:t> sempre </a:t>
                </a:r>
                <a:r>
                  <a:rPr lang="pt-BR" dirty="0"/>
                  <a:t>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Ou seja, esta entrada não está conectada a nenhum outro </a:t>
                </a:r>
                <a:r>
                  <a:rPr lang="pt-BR" b="1" i="1" dirty="0"/>
                  <a:t>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t>
                </a:r>
                <a:r>
                  <a:rPr lang="pt-BR" dirty="0" smtClean="0"/>
                  <a:t>a soma </a:t>
                </a:r>
                <a:r>
                  <a:rPr lang="pt-BR" dirty="0"/>
                  <a:t>ponderada 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(ou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smtClean="0"/>
                  <a:t>Existem </a:t>
                </a:r>
                <a:r>
                  <a:rPr lang="pt-BR" dirty="0"/>
                  <a:t>vários tipos de </a:t>
                </a:r>
                <a:r>
                  <a:rPr lang="pt-BR" b="1" i="1" dirty="0"/>
                  <a:t>funções de </a:t>
                </a:r>
                <a:r>
                  <a:rPr lang="pt-BR" b="1" i="1" dirty="0" smtClean="0"/>
                  <a:t>ativação</a:t>
                </a:r>
                <a:r>
                  <a:rPr lang="pt-BR" dirty="0"/>
                  <a:t> </a:t>
                </a:r>
                <a:r>
                  <a:rPr lang="pt-BR" dirty="0" smtClean="0"/>
                  <a:t>que </a:t>
                </a:r>
                <a:r>
                  <a:rPr lang="pt-BR" dirty="0"/>
                  <a:t>podem ser utilizadas pelos </a:t>
                </a:r>
                <a:r>
                  <a:rPr lang="pt-BR" b="1" i="1" dirty="0"/>
                  <a:t>nós</a:t>
                </a:r>
                <a:r>
                  <a:rPr lang="pt-BR" dirty="0"/>
                  <a:t> de uma rede MLP.</a:t>
                </a:r>
              </a:p>
              <a:p>
                <a:r>
                  <a:rPr lang="pt-BR" dirty="0" smtClean="0"/>
                  <a:t>Cada camada da rede pode usar funções de ativação diferentes</a:t>
                </a:r>
                <a:r>
                  <a:rPr lang="pt-BR" dirty="0" smtClean="0"/>
                  <a:t>.</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7077075" cy="5032376"/>
              </a:xfrm>
              <a:blipFill rotWithShape="0">
                <a:blip r:embed="rId3"/>
                <a:stretch>
                  <a:fillRect l="-1034" t="-2300" r="-1983" b="-1453"/>
                </a:stretch>
              </a:blipFill>
            </p:spPr>
            <p:txBody>
              <a:bodyPr/>
              <a:lstStyle/>
              <a:p>
                <a:r>
                  <a:rPr lang="pt-BR">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062" y="2313816"/>
            <a:ext cx="4449938" cy="2058534"/>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8026400" y="4536939"/>
                <a:ext cx="4086942" cy="1264705"/>
              </a:xfrm>
              <a:prstGeom prst="rect">
                <a:avLst/>
              </a:prstGeom>
              <a:noFill/>
            </p:spPr>
            <p:txBody>
              <a:bodyPr wrap="square" rtlCol="0">
                <a:spAutoFit/>
              </a:bodyPr>
              <a:lstStyle/>
              <a:p>
                <a:pPr algn="ct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𝑖𝑗</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e>
                        </m:nary>
                      </m:e>
                    </m:d>
                  </m:oMath>
                </a14:m>
                <a:r>
                  <a:rPr lang="pt-BR" dirty="0"/>
                  <a:t>,</a:t>
                </a:r>
              </a:p>
              <a:p>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é a saída d</a:t>
                </a:r>
                <a:r>
                  <a:rPr lang="pt-BR" dirty="0" smtClean="0"/>
                  <a:t>o nó </a:t>
                </a:r>
                <a14:m>
                  <m:oMath xmlns:m="http://schemas.openxmlformats.org/officeDocument/2006/math">
                    <m:r>
                      <a:rPr lang="pt-BR" i="1">
                        <a:latin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é o peso conectando a saída d</a:t>
                </a:r>
                <a:r>
                  <a:rPr lang="pt-BR" dirty="0" smtClean="0"/>
                  <a:t>o nó </a:t>
                </a:r>
                <a14:m>
                  <m:oMath xmlns:m="http://schemas.openxmlformats.org/officeDocument/2006/math">
                    <m:r>
                      <a:rPr lang="pt-BR" i="1">
                        <a:latin typeface="Cambria Math" panose="02040503050406030204" pitchFamily="18" charset="0"/>
                      </a:rPr>
                      <m:t>𝑖</m:t>
                    </m:r>
                  </m:oMath>
                </a14:m>
                <a:r>
                  <a:rPr lang="pt-BR" dirty="0"/>
                  <a:t> para </a:t>
                </a:r>
                <a:r>
                  <a:rPr lang="pt-BR" dirty="0" smtClean="0"/>
                  <a:t>este nó, </a:t>
                </a:r>
                <a:r>
                  <a:rPr lang="pt-BR" dirty="0"/>
                  <a:t>o</a:t>
                </a:r>
                <a:r>
                  <a:rPr lang="pt-BR" dirty="0" smtClean="0"/>
                  <a:t> nó </a:t>
                </a:r>
                <a14:m>
                  <m:oMath xmlns:m="http://schemas.openxmlformats.org/officeDocument/2006/math">
                    <m:r>
                      <a:rPr lang="pt-BR" b="0" i="1" smtClean="0">
                        <a:latin typeface="Cambria Math" panose="02040503050406030204" pitchFamily="18" charset="0"/>
                      </a:rPr>
                      <m:t>𝑗</m:t>
                    </m:r>
                  </m:oMath>
                </a14:m>
                <a:r>
                  <a:rPr lang="pt-BR" dirty="0"/>
                  <a:t>.</a:t>
                </a:r>
              </a:p>
            </p:txBody>
          </p:sp>
        </mc:Choice>
        <mc:Fallback>
          <p:sp>
            <p:nvSpPr>
              <p:cNvPr id="5" name="TextBox 4"/>
              <p:cNvSpPr txBox="1">
                <a:spLocks noRot="1" noChangeAspect="1" noMove="1" noResize="1" noEditPoints="1" noAdjustHandles="1" noChangeArrowheads="1" noChangeShapeType="1" noTextEdit="1"/>
              </p:cNvSpPr>
              <p:nvPr/>
            </p:nvSpPr>
            <p:spPr>
              <a:xfrm>
                <a:off x="8026400" y="4536939"/>
                <a:ext cx="4086942" cy="1264705"/>
              </a:xfrm>
              <a:prstGeom prst="rect">
                <a:avLst/>
              </a:prstGeom>
              <a:blipFill rotWithShape="0">
                <a:blip r:embed="rId5"/>
                <a:stretch>
                  <a:fillRect l="-1343" t="-33173" b="-673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8"/>
                <a:ext cx="11233638" cy="5167312"/>
              </a:xfrm>
            </p:spPr>
            <p:txBody>
              <a:bodyPr>
                <a:normAutofit fontScale="92500"/>
              </a:bodyPr>
              <a:lstStyle/>
              <a:p>
                <a:r>
                  <a:rPr lang="pt-BR" dirty="0" smtClean="0"/>
                  <a:t>Devido às suas características</a:t>
                </a:r>
                <a:r>
                  <a:rPr lang="pt-BR" dirty="0"/>
                  <a:t>, não </a:t>
                </a:r>
                <a:r>
                  <a:rPr lang="pt-BR" dirty="0" smtClean="0"/>
                  <a:t>se utiliza a </a:t>
                </a:r>
                <a:r>
                  <a:rPr lang="pt-BR" b="1" i="1" dirty="0"/>
                  <a:t>função degrau</a:t>
                </a:r>
                <a:r>
                  <a:rPr lang="pt-BR" dirty="0"/>
                  <a:t> como função de ativação em </a:t>
                </a:r>
                <a:r>
                  <a:rPr lang="pt-BR" dirty="0" smtClean="0"/>
                  <a:t>MLPs. </a:t>
                </a:r>
                <a:endParaRPr lang="pt-BR" dirty="0"/>
              </a:p>
              <a:p>
                <a:r>
                  <a:rPr lang="pt-BR" dirty="0"/>
                  <a:t>Até o surgimento das </a:t>
                </a:r>
                <a:r>
                  <a:rPr lang="pt-BR" b="1" i="1" dirty="0"/>
                  <a:t>redes neurais profundas</a:t>
                </a:r>
                <a:r>
                  <a:rPr lang="pt-BR" dirty="0"/>
                  <a:t>, a regra </a:t>
                </a:r>
                <a:r>
                  <a:rPr lang="pt-BR" dirty="0" smtClean="0"/>
                  <a:t>era </a:t>
                </a:r>
                <a:r>
                  <a:rPr lang="pt-BR" dirty="0"/>
                  <a:t>utilizar </a:t>
                </a:r>
                <a:r>
                  <a:rPr lang="pt-BR" dirty="0" smtClean="0"/>
                  <a:t>as </a:t>
                </a:r>
                <a:r>
                  <a:rPr lang="pt-BR" b="1" i="1" dirty="0" smtClean="0"/>
                  <a:t>funções </a:t>
                </a:r>
                <a:r>
                  <a:rPr lang="pt-BR" b="1" i="1" dirty="0"/>
                  <a:t>logística </a:t>
                </a:r>
                <a:r>
                  <a:rPr lang="pt-BR" dirty="0"/>
                  <a:t>ou </a:t>
                </a:r>
                <a:r>
                  <a:rPr lang="pt-BR" b="1" i="1" dirty="0" smtClean="0"/>
                  <a:t>tangente hiperbólica</a:t>
                </a:r>
                <a:r>
                  <a:rPr lang="pt-BR" dirty="0" smtClean="0"/>
                  <a:t>, que são versões suavizadas da função degrau</a:t>
                </a:r>
                <a:r>
                  <a:rPr lang="pt-BR" dirty="0"/>
                  <a:t>.</a:t>
                </a:r>
              </a:p>
              <a:p>
                <a:pPr lvl="1">
                  <a:buFont typeface="Wingdings" panose="05000000000000000000" pitchFamily="2" charset="2"/>
                  <a:buChar char="§"/>
                </a:pPr>
                <a:r>
                  <a:rPr lang="pt-BR" dirty="0"/>
                  <a:t>Essas funções possuem derivada definida e diferente de 0 em todos os pontos.</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a:rPr lang="pt-BR" b="0" i="1" smtClean="0">
                          <a:latin typeface="Cambria Math" panose="02040503050406030204" pitchFamily="18" charset="0"/>
                        </a:rPr>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b="0" i="1" smtClean="0">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smtClean="0"/>
                  <a:t>A </a:t>
                </a:r>
                <a:r>
                  <a:rPr lang="pt-BR" dirty="0"/>
                  <a:t>derivada </a:t>
                </a:r>
                <a:r>
                  <a:rPr lang="pt-BR" dirty="0" smtClean="0"/>
                  <a:t>será importante durante o processo </a:t>
                </a:r>
                <a:r>
                  <a:rPr lang="pt-BR" dirty="0"/>
                  <a:t>de aprendizado da rede neural.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869" t="-1769" r="-434"/>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1010900" cy="4351338"/>
              </a:xfrm>
            </p:spPr>
            <p:txBody>
              <a:bodyPr/>
              <a:lstStyle/>
              <a:p>
                <a:r>
                  <a:rPr lang="pt-BR" dirty="0" smtClean="0"/>
                  <a:t>A </a:t>
                </a:r>
                <a:r>
                  <a:rPr lang="pt-BR" b="1" i="1" dirty="0"/>
                  <a:t>função logística</a:t>
                </a:r>
                <a:r>
                  <a:rPr lang="pt-BR" dirty="0"/>
                  <a:t> e sua derivada </a:t>
                </a:r>
                <a:r>
                  <a:rPr lang="pt-BR" dirty="0" smtClean="0"/>
                  <a:t>são </a:t>
                </a:r>
                <a:r>
                  <a:rPr lang="pt-BR" dirty="0"/>
                  <a:t>mostradas nas figuras </a:t>
                </a:r>
                <a:r>
                  <a:rPr lang="pt-BR" dirty="0" smtClean="0"/>
                  <a:t>abaixo.</a:t>
                </a:r>
              </a:p>
              <a:p>
                <a:r>
                  <a:rPr lang="pt-BR" dirty="0" smtClean="0"/>
                  <a:t>Percebam que o valor da derivada, </a:t>
                </a:r>
                <a14:m>
                  <m:oMath xmlns:m="http://schemas.openxmlformats.org/officeDocument/2006/math">
                    <m:r>
                      <a:rPr lang="pt-BR" b="0" i="1" smtClean="0">
                        <a:latin typeface="Cambria Math" panose="02040503050406030204" pitchFamily="18" charset="0"/>
                      </a:rPr>
                      <m:t>𝑑</m:t>
                    </m:r>
                  </m:oMath>
                </a14:m>
                <a:r>
                  <a:rPr lang="pt-BR" dirty="0" smtClean="0"/>
                  <a:t>, sempre será menor do que 1.</a:t>
                </a:r>
              </a:p>
              <a:p>
                <a:r>
                  <a:rPr lang="pt-BR" dirty="0" smtClean="0"/>
                  <a:t>Na sequência, veremos que isso causa um problema </a:t>
                </a:r>
                <a:r>
                  <a:rPr lang="pt-BR" dirty="0" smtClean="0"/>
                  <a:t>no </a:t>
                </a:r>
                <a:r>
                  <a:rPr lang="pt-BR" dirty="0"/>
                  <a:t>a</a:t>
                </a:r>
                <a:r>
                  <a:rPr lang="pt-BR" dirty="0" smtClean="0"/>
                  <a:t>prendizado de </a:t>
                </a:r>
                <a:r>
                  <a:rPr lang="pt-BR" dirty="0" smtClean="0"/>
                  <a:t>redes com muitas camadas, i.e., redes profundas.</a:t>
                </a:r>
                <a:endParaRPr lang="pt-BR"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10900" cy="4351338"/>
              </a:xfrm>
              <a:blipFill rotWithShape="0">
                <a:blip r:embed="rId2"/>
                <a:stretch>
                  <a:fillRect l="-997" t="-2241"/>
                </a:stretch>
              </a:blipFill>
            </p:spPr>
            <p:txBody>
              <a:bodyPr/>
              <a:lstStyle/>
              <a:p>
                <a:r>
                  <a:rPr lang="pt-BR">
                    <a:noFill/>
                  </a:rPr>
                  <a:t> </a:t>
                </a:r>
              </a:p>
            </p:txBody>
          </p:sp>
        </mc:Fallback>
      </mc:AlternateContent>
      <p:sp>
        <p:nvSpPr>
          <p:cNvPr id="7" name="Rectangle 6"/>
          <p:cNvSpPr/>
          <p:nvPr/>
        </p:nvSpPr>
        <p:spPr>
          <a:xfrm>
            <a:off x="1342550" y="6431882"/>
            <a:ext cx="3619500" cy="369332"/>
          </a:xfrm>
          <a:prstGeom prst="rect">
            <a:avLst/>
          </a:prstGeom>
        </p:spPr>
        <p:txBody>
          <a:bodyPr wrap="square">
            <a:spAutoFit/>
          </a:bodyPr>
          <a:lstStyle/>
          <a:p>
            <a:pPr algn="ctr"/>
            <a:r>
              <a:rPr lang="pt-BR" dirty="0"/>
              <a:t>Função </a:t>
            </a:r>
            <a:r>
              <a:rPr lang="pt-BR" dirty="0" smtClean="0"/>
              <a:t>Logística</a:t>
            </a:r>
            <a:endParaRPr lang="pt-BR" dirty="0"/>
          </a:p>
        </p:txBody>
      </p:sp>
      <p:sp>
        <p:nvSpPr>
          <p:cNvPr id="8" name="Rectangle 7"/>
          <p:cNvSpPr/>
          <p:nvPr/>
        </p:nvSpPr>
        <p:spPr>
          <a:xfrm>
            <a:off x="7242650" y="6431882"/>
            <a:ext cx="3594100" cy="369332"/>
          </a:xfrm>
          <a:prstGeom prst="rect">
            <a:avLst/>
          </a:prstGeom>
        </p:spPr>
        <p:txBody>
          <a:bodyPr wrap="square">
            <a:spAutoFit/>
          </a:bodyPr>
          <a:lstStyle/>
          <a:p>
            <a:pPr algn="ctr"/>
            <a:r>
              <a:rPr lang="pt-BR" dirty="0"/>
              <a:t>Derivada da Função </a:t>
            </a:r>
            <a:r>
              <a:rPr lang="pt-BR" dirty="0" smtClean="0"/>
              <a:t>Logística</a:t>
            </a:r>
            <a:endParaRPr lang="pt-BR" dirty="0"/>
          </a:p>
        </p:txBody>
      </p:sp>
      <p:pic>
        <p:nvPicPr>
          <p:cNvPr id="15" name="Imagem 14"/>
          <p:cNvPicPr>
            <a:picLocks noChangeAspect="1"/>
          </p:cNvPicPr>
          <p:nvPr/>
        </p:nvPicPr>
        <p:blipFill>
          <a:blip r:embed="rId3"/>
          <a:stretch>
            <a:fillRect/>
          </a:stretch>
        </p:blipFill>
        <p:spPr>
          <a:xfrm>
            <a:off x="1342550" y="3726781"/>
            <a:ext cx="3656650" cy="2742488"/>
          </a:xfrm>
          <a:prstGeom prst="rect">
            <a:avLst/>
          </a:prstGeom>
        </p:spPr>
      </p:pic>
      <p:pic>
        <p:nvPicPr>
          <p:cNvPr id="16" name="Imagem 15"/>
          <p:cNvPicPr>
            <a:picLocks noChangeAspect="1"/>
          </p:cNvPicPr>
          <p:nvPr/>
        </p:nvPicPr>
        <p:blipFill>
          <a:blip r:embed="rId4"/>
          <a:stretch>
            <a:fillRect/>
          </a:stretch>
        </p:blipFill>
        <p:spPr>
          <a:xfrm>
            <a:off x="7205500" y="3726781"/>
            <a:ext cx="3606800" cy="2705101"/>
          </a:xfrm>
          <a:prstGeom prst="rect">
            <a:avLst/>
          </a:prstGeom>
        </p:spPr>
      </p:pic>
    </p:spTree>
    <p:extLst>
      <p:ext uri="{BB962C8B-B14F-4D97-AF65-F5344CB8AC3E}">
        <p14:creationId xmlns:p14="http://schemas.microsoft.com/office/powerpoint/2010/main" val="2392726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485901"/>
                <a:ext cx="11150600" cy="2567066"/>
              </a:xfrm>
            </p:spPr>
            <p:txBody>
              <a:bodyPr>
                <a:normAutofit fontScale="85000" lnSpcReduction="20000"/>
              </a:bodyPr>
              <a:lstStyle/>
              <a:p>
                <a:r>
                  <a:rPr lang="pt-BR" dirty="0" smtClean="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smtClean="0"/>
                  <a:t>A função </a:t>
                </a:r>
                <a:r>
                  <a:rPr lang="pt-BR" dirty="0"/>
                  <a:t>e sua derivada são mostradas nas figuras abaixo</a:t>
                </a:r>
                <a:r>
                  <a:rPr lang="pt-BR"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65" t="-5463" b="-4988"/>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83820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923330"/>
          </a:xfrm>
          <a:prstGeom prst="rect">
            <a:avLst/>
          </a:prstGeom>
        </p:spPr>
        <p:txBody>
          <a:bodyPr wrap="square">
            <a:spAutoFit/>
          </a:bodyPr>
          <a:lstStyle/>
          <a:p>
            <a:pPr algn="ctr"/>
            <a:r>
              <a:rPr lang="pt-BR" dirty="0"/>
              <a:t>Derivada da Tangente </a:t>
            </a:r>
            <a:r>
              <a:rPr lang="pt-BR" dirty="0" smtClean="0"/>
              <a:t>Hiperbólica</a:t>
            </a:r>
            <a:endParaRPr lang="pt-BR" dirty="0"/>
          </a:p>
        </p:txBody>
      </p:sp>
      <p:sp>
        <p:nvSpPr>
          <p:cNvPr id="6" name="Rectangle 5"/>
          <p:cNvSpPr/>
          <p:nvPr/>
        </p:nvSpPr>
        <p:spPr>
          <a:xfrm>
            <a:off x="1218479" y="4208545"/>
            <a:ext cx="1718234" cy="923330"/>
          </a:xfrm>
          <a:prstGeom prst="rect">
            <a:avLst/>
          </a:prstGeom>
        </p:spPr>
        <p:txBody>
          <a:bodyPr wrap="square">
            <a:spAutoFit/>
          </a:bodyPr>
          <a:lstStyle/>
          <a:p>
            <a:pPr algn="ctr"/>
            <a:r>
              <a:rPr lang="pt-BR" dirty="0"/>
              <a:t>Função Tangente </a:t>
            </a:r>
            <a:r>
              <a:rPr lang="pt-BR" dirty="0" smtClean="0"/>
              <a:t>Hiperbólica</a:t>
            </a:r>
            <a:endParaRPr lang="pt-BR" dirty="0"/>
          </a:p>
        </p:txBody>
      </p:sp>
      <mc:AlternateContent xmlns:mc="http://schemas.openxmlformats.org/markup-compatibility/2006">
        <mc:Choice xmlns:a14="http://schemas.microsoft.com/office/drawing/2010/main" Requires="a14">
          <p:sp>
            <p:nvSpPr>
              <p:cNvPr id="13" name="CaixaDeTexto 12"/>
              <p:cNvSpPr txBox="1"/>
              <p:nvPr/>
            </p:nvSpPr>
            <p:spPr>
              <a:xfrm>
                <a:off x="9714019" y="2862049"/>
                <a:ext cx="2049356" cy="738664"/>
              </a:xfrm>
              <a:prstGeom prst="rect">
                <a:avLst/>
              </a:prstGeom>
              <a:noFill/>
            </p:spPr>
            <p:txBody>
              <a:bodyPr wrap="square" rtlCol="0">
                <a:spAutoFit/>
              </a:bodyPr>
              <a:lstStyle/>
              <a:p>
                <a:pPr algn="ctr"/>
                <a:r>
                  <a:rPr lang="pt-BR" sz="1400" dirty="0" smtClean="0"/>
                  <a:t>A derivada é no máximo igual a 1 quando </a:t>
                </a:r>
                <a14:m>
                  <m:oMath xmlns:m="http://schemas.openxmlformats.org/officeDocument/2006/math">
                    <m:r>
                      <a:rPr lang="pt-BR" sz="1400" b="0" i="1" smtClean="0">
                        <a:latin typeface="Cambria Math" panose="02040503050406030204" pitchFamily="18" charset="0"/>
                      </a:rPr>
                      <m:t>𝑧</m:t>
                    </m:r>
                  </m:oMath>
                </a14:m>
                <a:r>
                  <a:rPr lang="pt-BR" sz="1400" dirty="0" smtClean="0"/>
                  <a:t> é exatamente igual a 0. </a:t>
                </a:r>
                <a:endParaRPr lang="pt-BR" sz="1400" dirty="0"/>
              </a:p>
            </p:txBody>
          </p:sp>
        </mc:Choice>
        <mc:Fallback>
          <p:sp>
            <p:nvSpPr>
              <p:cNvPr id="13" name="CaixaDeTexto 12"/>
              <p:cNvSpPr txBox="1">
                <a:spLocks noRot="1" noChangeAspect="1" noMove="1" noResize="1" noEditPoints="1" noAdjustHandles="1" noChangeArrowheads="1" noChangeShapeType="1" noTextEdit="1"/>
              </p:cNvSpPr>
              <p:nvPr/>
            </p:nvSpPr>
            <p:spPr>
              <a:xfrm>
                <a:off x="9714019" y="2862049"/>
                <a:ext cx="2049356" cy="738664"/>
              </a:xfrm>
              <a:prstGeom prst="rect">
                <a:avLst/>
              </a:prstGeom>
              <a:blipFill rotWithShape="0">
                <a:blip r:embed="rId6"/>
                <a:stretch>
                  <a:fillRect t="-820" b="-737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600713"/>
            <a:ext cx="1232746" cy="4522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60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14098</TotalTime>
  <Words>2644</Words>
  <Application>Microsoft Office PowerPoint</Application>
  <PresentationFormat>Widescreen</PresentationFormat>
  <Paragraphs>254</Paragraphs>
  <Slides>25</Slides>
  <Notes>18</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25</vt:i4>
      </vt:variant>
    </vt:vector>
  </HeadingPairs>
  <TitlesOfParts>
    <vt:vector size="31"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1206</cp:revision>
  <dcterms:created xsi:type="dcterms:W3CDTF">2020-04-06T23:46:10Z</dcterms:created>
  <dcterms:modified xsi:type="dcterms:W3CDTF">2022-05-06T18:06:17Z</dcterms:modified>
</cp:coreProperties>
</file>