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00" r:id="rId2"/>
    <p:sldId id="292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02" r:id="rId21"/>
    <p:sldId id="301" r:id="rId22"/>
    <p:sldId id="269" r:id="rId23"/>
    <p:sldId id="303" r:id="rId24"/>
    <p:sldId id="271" r:id="rId25"/>
    <p:sldId id="365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9048" autoAdjust="0"/>
  </p:normalViewPr>
  <p:slideViewPr>
    <p:cSldViewPr snapToGrid="0">
      <p:cViewPr varScale="1">
        <p:scale>
          <a:sx n="66" d="100"/>
          <a:sy n="66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/>
              <a:t>: </a:t>
            </a:r>
            <a:r>
              <a:rPr lang="pt-BR" smtClean="0"/>
              <a:t>SciKitMLPRegression_v4.ipynb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N0: densidade espectral do ruído.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590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https://mybinder.org/v2/gh/zz4fap/t320_aprendizado_de_maquina/main?filepath=labs%2FLaboratorio7.ipynb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61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decrescente dos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gradientes passados e continua a se mover em sua direção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</a:p>
              <a:p>
                <a:endParaRPr lang="pt-BR" sz="1200" dirty="0" smtClean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 em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termos 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da equação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+mn-lt"/>
                    <a:ea typeface="Cambria Math" panose="02040503050406030204" pitchFamily="18" charset="0"/>
                  </a:rPr>
                  <a:t>=0.9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corresponde à multiplicação da velocidade máxima por 10 em relação ao algoritmo de descida do gradiente.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633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SciKitMLPQPSKClassifier.ipynb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6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05/10/2021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7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10826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10826" cy="5032375"/>
              </a:xfrm>
              <a:blipFill rotWithShape="0">
                <a:blip r:embed="rId2"/>
                <a:stretch>
                  <a:fillRect l="-1344" t="-3027" r="-1423" b="-33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9025" y="1744142"/>
            <a:ext cx="3507507" cy="3149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63377" y="4893741"/>
                <a:ext cx="2952413" cy="1870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377" y="4893741"/>
                <a:ext cx="2952413" cy="1870192"/>
              </a:xfrm>
              <a:prstGeom prst="rect">
                <a:avLst/>
              </a:prstGeom>
              <a:blipFill rotWithShape="0">
                <a:blip r:embed="rId4"/>
                <a:stretch>
                  <a:fillRect l="-1237" t="-977" b="-4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7493"/>
                <a:ext cx="11184467" cy="5370507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</a:t>
                </a:r>
                <a:r>
                  <a:rPr lang="pt-BR" dirty="0"/>
                  <a:t>(ou </a:t>
                </a:r>
                <a:r>
                  <a:rPr lang="pt-BR" b="1" dirty="0"/>
                  <a:t>Momentum</a:t>
                </a:r>
                <a:r>
                  <a:rPr lang="pt-B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uso de um </a:t>
                </a:r>
                <a:r>
                  <a:rPr lang="pt-BR" b="1" i="1" dirty="0"/>
                  <a:t>termo de momento </a:t>
                </a:r>
                <a:r>
                  <a:rPr lang="pt-BR" dirty="0"/>
                  <a:t>numa metodologia de </a:t>
                </a:r>
                <a:r>
                  <a:rPr lang="pt-BR" dirty="0" smtClean="0"/>
                  <a:t>gradiente descendente </a:t>
                </a:r>
                <a:r>
                  <a:rPr lang="pt-BR" dirty="0"/>
                  <a:t>pode ser interessante por trazer, para o </a:t>
                </a:r>
                <a:r>
                  <a:rPr lang="pt-BR" b="1" i="1" dirty="0"/>
                  <a:t>ajuste de pesos </a:t>
                </a:r>
                <a:r>
                  <a:rPr lang="pt-BR" dirty="0"/>
                  <a:t>em determinada iteração, </a:t>
                </a:r>
                <a:r>
                  <a:rPr lang="pt-BR" b="1" i="1" dirty="0"/>
                  <a:t>informação de gradientes anteriores acumulados</a:t>
                </a:r>
                <a:r>
                  <a:rPr lang="pt-BR" dirty="0"/>
                  <a:t>. Isso, em certas situações, melhora a </a:t>
                </a:r>
                <a:r>
                  <a:rPr lang="pt-BR" dirty="0" smtClean="0"/>
                  <a:t>convergência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Para discutirmos o algoritmo do </a:t>
                </a:r>
                <a:r>
                  <a:rPr lang="pt-BR" b="1" i="1" dirty="0"/>
                  <a:t>momentum</a:t>
                </a:r>
                <a:r>
                  <a:rPr lang="pt-BR" dirty="0"/>
                  <a:t>, vamos partir de um esquema de aprendizado em mini-batch.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Seja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calculado para o mini-batch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 um </a:t>
                </a:r>
                <a:r>
                  <a:rPr lang="pt-BR" b="1" i="1" dirty="0"/>
                  <a:t>termo de velocidade </a:t>
                </a:r>
                <a:r>
                  <a:rPr lang="pt-BR" dirty="0"/>
                  <a:t>introduzido pelo algoritmo do </a:t>
                </a:r>
                <a:r>
                  <a:rPr lang="pt-BR" b="1" i="1" dirty="0"/>
                  <a:t>momentum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velocidade</a:t>
                </a:r>
                <a:r>
                  <a:rPr lang="pt-BR" dirty="0"/>
                  <a:t> é atualizada da seguinte forma: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Momentum em física é igual a massa de uma partícula vezes sua velocidade. No algoritmo do momentum,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momentum da partícula.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7493"/>
                <a:ext cx="11184467" cy="5370507"/>
              </a:xfrm>
              <a:blipFill rotWithShape="0">
                <a:blip r:embed="rId3"/>
                <a:stretch>
                  <a:fillRect l="-981" t="-2497" r="-164" b="-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50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029"/>
                <a:ext cx="11184467" cy="550597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</a:t>
                </a:r>
                <a:r>
                  <a:rPr lang="pt-BR" dirty="0"/>
                  <a:t>(ou </a:t>
                </a:r>
                <a:r>
                  <a:rPr lang="pt-BR" b="1" dirty="0"/>
                  <a:t>Momentum</a:t>
                </a:r>
                <a:r>
                  <a:rPr lang="pt-BR" dirty="0"/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hiperparâmetro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/>
                  <a:t> (</a:t>
                </a:r>
                <a:r>
                  <a:rPr lang="pt-BR" i="1" dirty="0"/>
                  <a:t>phi</a:t>
                </a:r>
                <a:r>
                  <a:rPr lang="pt-BR" dirty="0"/>
                  <a:t>)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exponencialmente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 smtClean="0"/>
                  <a:t> é um termo de memória).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</a:t>
                </a:r>
                <a:r>
                  <a:rPr lang="pt-BR" b="1" i="1" dirty="0"/>
                  <a:t>termo momentum </a:t>
                </a:r>
                <a:r>
                  <a:rPr lang="pt-BR" dirty="0"/>
                  <a:t>pode ser visto como </a:t>
                </a:r>
                <a:r>
                  <a:rPr lang="pt-BR" dirty="0" smtClean="0"/>
                  <a:t>um valor que </a:t>
                </a:r>
                <a:r>
                  <a:rPr lang="pt-BR" dirty="0"/>
                  <a:t>se acumula de acordo com a regra de uma </a:t>
                </a:r>
                <a:r>
                  <a:rPr lang="pt-BR" b="1" i="1" dirty="0"/>
                  <a:t>progressão geométrica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</a:rPr>
                  <a:t>Portanto, podemos pensar em seu efeito de aceleração no sentido contrário do gradiente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corresponde à multiplicação da velocidade por 10 em relação ao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Valores típicos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/>
                  <a:t> são 0.5, 0.9 e 0.99.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tx1"/>
                    </a:solidFill>
                  </a:rPr>
                  <a:t>Assim como a taxa de aprendizagem,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também pode ser adaptado ao longo do tempo. Normalmente, ele começa com um valor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grande e </a:t>
                </a:r>
                <a:r>
                  <a:rPr lang="pt-BR" dirty="0">
                    <a:solidFill>
                      <a:schemeClr val="tx1"/>
                    </a:solidFill>
                  </a:rPr>
                  <a:t>é 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diminuido posteriormente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029"/>
                <a:ext cx="11184467" cy="5505972"/>
              </a:xfrm>
              <a:blipFill rotWithShape="0">
                <a:blip r:embed="rId3"/>
                <a:stretch>
                  <a:fillRect l="-981" t="-2547" b="-12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498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3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Momento de Nesterov e Passo de Aprendizado Adaptativo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Como discutimos anteriormente, 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Dentre 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/>
                  <a:t>Adam</a:t>
                </a:r>
                <a:r>
                  <a:rPr lang="pt-BR" dirty="0"/>
                  <a:t> (de “adaptive moments”).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67533" cy="4913842"/>
              </a:xfrm>
              <a:blipFill rotWithShape="0">
                <a:blip r:embed="rId3"/>
                <a:stretch>
                  <a:fillRect l="-928" t="-1983" r="-437" b="-16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se dois </a:t>
            </a:r>
            <a:r>
              <a:rPr lang="pt-BR" b="1" i="1" dirty="0"/>
              <a:t>nós</a:t>
            </a:r>
            <a:r>
              <a:rPr lang="pt-BR" dirty="0"/>
              <a:t> ocultos (i.e., </a:t>
            </a:r>
            <a:r>
              <a:rPr lang="pt-BR" b="1" i="1" dirty="0"/>
              <a:t>nós</a:t>
            </a:r>
            <a:r>
              <a:rPr lang="pt-BR" dirty="0"/>
              <a:t> de camadas ocultas) com a mesma </a:t>
            </a:r>
            <a:r>
              <a:rPr lang="pt-BR" b="1" i="1" dirty="0"/>
              <a:t>função de ativação </a:t>
            </a:r>
            <a:r>
              <a:rPr lang="pt-BR" dirty="0"/>
              <a:t>estiverem conectados às mesmas entradas, esses </a:t>
            </a:r>
            <a:r>
              <a:rPr lang="pt-BR" b="1" i="1" dirty="0"/>
              <a:t>nós</a:t>
            </a:r>
            <a:r>
              <a:rPr lang="pt-BR" dirty="0"/>
              <a:t> deverão ter pesos 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3667" cy="4693708"/>
          </a:xfrm>
        </p:spPr>
        <p:txBody>
          <a:bodyPr>
            <a:normAutofit/>
          </a:bodyPr>
          <a:lstStyle/>
          <a:p>
            <a:r>
              <a:rPr lang="pt-BR" dirty="0"/>
              <a:t>Os pesos tipicamente são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sigmoide como a tangente hiperbólica e a função logística) a operarem numa região de saturação, comprometendo a convergência do algoritmo.</a:t>
            </a:r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podemos citar algumas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pesos.</a:t>
                </a:r>
              </a:p>
              <a:p>
                <a:r>
                  <a:rPr lang="pt-BR" dirty="0"/>
                  <a:t>Uma primeira seria, para uma camada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inicializar os pesos com valores retirados da seguinte distribuição: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seria: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5933" cy="4863042"/>
              </a:xfrm>
              <a:blipFill rotWithShape="0">
                <a:blip r:embed="rId3"/>
                <a:stretch>
                  <a:fillRect l="-936" t="-2506" r="-771" b="-6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000875" cy="516731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scikit-learn 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0748"/>
            <a:ext cx="10762397" cy="868414"/>
          </a:xfrm>
        </p:spPr>
        <p:txBody>
          <a:bodyPr/>
          <a:lstStyle/>
          <a:p>
            <a:r>
              <a:rPr lang="pt-BR" dirty="0"/>
              <a:t>Detecção de símbolos QPSK com MLPClassifier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8" t="6259" r="9104" b="2733"/>
          <a:stretch/>
        </p:blipFill>
        <p:spPr>
          <a:xfrm>
            <a:off x="7171979" y="3241478"/>
            <a:ext cx="4878993" cy="17843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8" r="9304" b="3806"/>
          <a:stretch/>
        </p:blipFill>
        <p:spPr>
          <a:xfrm>
            <a:off x="8616377" y="1319251"/>
            <a:ext cx="1990195" cy="186027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199" y="1333587"/>
            <a:ext cx="509016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the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bits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AWGN Channel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*********** Demodulation ***********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fr-FR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Instantiate</a:t>
            </a:r>
            <a:r>
              <a:rPr lang="fr-FR" sz="1000" dirty="0">
                <a:solidFill>
                  <a:srgbClr val="008000"/>
                </a:solidFill>
                <a:highlight>
                  <a:srgbClr val="FFFFFF"/>
                </a:highlight>
              </a:rPr>
              <a:t> Multi layer Perceptron Classifier.</a:t>
            </a:r>
            <a:endParaRPr lang="fr-F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MLPClassifier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activation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'logistic'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solver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'sgd'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batch_size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learning_rate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808080"/>
                </a:solidFill>
                <a:highlight>
                  <a:srgbClr val="FFFFFF"/>
                </a:highlight>
              </a:rPr>
              <a:t>'adaptive'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random_state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random train and test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s_train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b_test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train_test_split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bits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</a:rPr>
              <a:t>seed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SciKit-learn's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MLPs do not support complex signals, then we split it into real and </a:t>
            </a:r>
            <a:r>
              <a:rPr lang="en-US" sz="1000" dirty="0" err="1">
                <a:solidFill>
                  <a:srgbClr val="008000"/>
                </a:solidFill>
                <a:highlight>
                  <a:srgbClr val="FFFFFF"/>
                </a:highlight>
              </a:rPr>
              <a:t>imag</a:t>
            </a:r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 parts.</a:t>
            </a: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Fit the MLP model.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toOneHotEncoding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b_train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Prediction (detection) with trained MLP.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detected_mlp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clf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Detection with optimum detector.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detected_opt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optimumDemod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])</a:t>
            </a:r>
            <a:endParaRPr lang="pt-BR" sz="1000" dirty="0"/>
          </a:p>
        </p:txBody>
      </p:sp>
      <p:sp>
        <p:nvSpPr>
          <p:cNvPr id="8" name="Rectangle 7"/>
          <p:cNvSpPr/>
          <p:nvPr/>
        </p:nvSpPr>
        <p:spPr>
          <a:xfrm>
            <a:off x="8126693" y="6488668"/>
            <a:ext cx="3924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SciKitMLPQPSKClassifier.ipynb</a:t>
            </a:r>
          </a:p>
        </p:txBody>
      </p:sp>
      <p:cxnSp>
        <p:nvCxnSpPr>
          <p:cNvPr id="5" name="Straight Arrow Connector 4"/>
          <p:cNvCxnSpPr>
            <a:stCxn id="12" idx="1"/>
          </p:cNvCxnSpPr>
          <p:nvPr/>
        </p:nvCxnSpPr>
        <p:spPr>
          <a:xfrm flipH="1" flipV="1">
            <a:off x="3606800" y="1457750"/>
            <a:ext cx="787779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394579" y="1319251"/>
            <a:ext cx="2070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MLPClassifier</a:t>
            </a:r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>
            <a:off x="2838451" y="2276774"/>
            <a:ext cx="900432" cy="382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38883" y="2045941"/>
            <a:ext cx="2014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>
            <a:off x="1651000" y="2918628"/>
            <a:ext cx="2032378" cy="595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83378" y="2687795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6" name="Straight Arrow Connector 25"/>
          <p:cNvCxnSpPr>
            <a:stCxn id="27" idx="1"/>
          </p:cNvCxnSpPr>
          <p:nvPr/>
        </p:nvCxnSpPr>
        <p:spPr>
          <a:xfrm flipH="1">
            <a:off x="2260600" y="3424242"/>
            <a:ext cx="1597668" cy="2033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8268" y="3193409"/>
            <a:ext cx="207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Passa sinal modulado por canal AWGN.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72300" y="5125881"/>
            <a:ext cx="5078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fronteiras de decisão do detector com classificador MLP se aproximam das fronteiras do detector ótimo.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Qual seria a vantagem em se utilizar um detector baseado em MLP?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/>
              <a:t>Se existe um algoritmo ótimo conhecido, uma rede neural treinada nunca poderá superá-lo.</a:t>
            </a:r>
          </a:p>
        </p:txBody>
      </p:sp>
      <p:cxnSp>
        <p:nvCxnSpPr>
          <p:cNvPr id="31" name="Straight Arrow Connector 30"/>
          <p:cNvCxnSpPr>
            <a:stCxn id="32" idx="1"/>
          </p:cNvCxnSpPr>
          <p:nvPr/>
        </p:nvCxnSpPr>
        <p:spPr>
          <a:xfrm flipH="1">
            <a:off x="3512820" y="4161871"/>
            <a:ext cx="881758" cy="417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94578" y="3838705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2 camadas escondidas com 10 e 4 neurônios, respectivamente.</a:t>
            </a:r>
          </a:p>
        </p:txBody>
      </p:sp>
      <p:cxnSp>
        <p:nvCxnSpPr>
          <p:cNvPr id="35" name="Straight Arrow Connector 34"/>
          <p:cNvCxnSpPr>
            <a:stCxn id="36" idx="1"/>
          </p:cNvCxnSpPr>
          <p:nvPr/>
        </p:nvCxnSpPr>
        <p:spPr>
          <a:xfrm flipH="1">
            <a:off x="5048250" y="4887334"/>
            <a:ext cx="680126" cy="1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28376" y="474883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42047" y="5341426"/>
            <a:ext cx="3219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 classe MLP não suporta números complexo, portanto, dividimos y (real,imag) em 2 atributos.</a:t>
            </a:r>
          </a:p>
        </p:txBody>
      </p:sp>
      <p:cxnSp>
        <p:nvCxnSpPr>
          <p:cNvPr id="40" name="Straight Arrow Connector 39"/>
          <p:cNvCxnSpPr>
            <a:stCxn id="39" idx="1"/>
          </p:cNvCxnSpPr>
          <p:nvPr/>
        </p:nvCxnSpPr>
        <p:spPr>
          <a:xfrm flipH="1" flipV="1">
            <a:off x="2794000" y="5436010"/>
            <a:ext cx="1048047" cy="1362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529152" y="5787639"/>
            <a:ext cx="25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codificação one-hot e faz detecção dos símbolos.</a:t>
            </a:r>
          </a:p>
        </p:txBody>
      </p:sp>
      <p:cxnSp>
        <p:nvCxnSpPr>
          <p:cNvPr id="46" name="Straight Arrow Connector 45"/>
          <p:cNvCxnSpPr>
            <a:stCxn id="45" idx="1"/>
          </p:cNvCxnSpPr>
          <p:nvPr/>
        </p:nvCxnSpPr>
        <p:spPr>
          <a:xfrm flipH="1" flipV="1">
            <a:off x="2838451" y="5727700"/>
            <a:ext cx="1690701" cy="2907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1"/>
          </p:cNvCxnSpPr>
          <p:nvPr/>
        </p:nvCxnSpPr>
        <p:spPr>
          <a:xfrm flipH="1">
            <a:off x="3981450" y="6018472"/>
            <a:ext cx="5477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841117" y="6249304"/>
            <a:ext cx="205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Detecção ótima dos símbolos.</a:t>
            </a:r>
          </a:p>
        </p:txBody>
      </p:sp>
      <p:cxnSp>
        <p:nvCxnSpPr>
          <p:cNvPr id="60" name="Straight Arrow Connector 59"/>
          <p:cNvCxnSpPr>
            <a:stCxn id="59" idx="1"/>
          </p:cNvCxnSpPr>
          <p:nvPr/>
        </p:nvCxnSpPr>
        <p:spPr>
          <a:xfrm flipH="1" flipV="1">
            <a:off x="4268084" y="6343348"/>
            <a:ext cx="573033" cy="44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=7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𝑑𝐵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2510" y="1690688"/>
                <a:ext cx="1335219" cy="65793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8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757"/>
            <a:ext cx="10515600" cy="1325563"/>
          </a:xfrm>
        </p:spPr>
        <p:txBody>
          <a:bodyPr/>
          <a:lstStyle/>
          <a:p>
            <a:r>
              <a:rPr lang="pt-BR" dirty="0"/>
              <a:t>Estimação de fase com MLPRegressor 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5967" y="6369445"/>
            <a:ext cx="396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</a:t>
            </a:r>
            <a:r>
              <a:rPr lang="pt-BR" dirty="0">
                <a:solidFill>
                  <a:srgbClr val="00B0F0"/>
                </a:solidFill>
              </a:rPr>
              <a:t>: </a:t>
            </a:r>
            <a:r>
              <a:rPr lang="pt-BR" dirty="0" smtClean="0">
                <a:solidFill>
                  <a:srgbClr val="00B0F0"/>
                </a:solidFill>
              </a:rPr>
              <a:t>SciKitMLPRegression_v4.ipynb</a:t>
            </a:r>
            <a:endParaRPr lang="pt-BR" dirty="0">
              <a:solidFill>
                <a:srgbClr val="00B0F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209082"/>
            <a:ext cx="4238767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necessary libraries.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model_selection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</a:p>
          <a:p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neural_network </a:t>
            </a:r>
            <a:r>
              <a:rPr lang="pt-BR" sz="10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Number of QPSK symbols to be transmitted.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100000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Define Es/N0 value in dB.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27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Tranform into linear value.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**(-(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EsN0dB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 binary symbols.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Modulate binary stream into QPSK symbols.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mod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Generate noise vector. 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2.0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Add phase error and pass symbols through AWGN channel.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phase_rnd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sqrt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EsN0Lin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noise</a:t>
            </a: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Phase of received signal.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arctan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real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/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imag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Split arrays into training and validation subsets.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_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y_test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train_test_split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ravel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test_size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0.2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MLPRegressor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hidden_layer_sizes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=(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4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max_iter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2000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0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Train MLP Regressor.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theta_orig_train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</a:rPr>
              <a:t># Predict phase over test set.</a:t>
            </a:r>
            <a:endParaRPr lang="en-US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reg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reshape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len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theta_test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8000"/>
                </a:solidFill>
                <a:highlight>
                  <a:srgbClr val="FFFFFF"/>
                </a:highlight>
              </a:rPr>
              <a:t># Correct phase-shift.</a:t>
            </a:r>
            <a:endParaRPr lang="pt-BR" sz="1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y_rec 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exp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(-</a:t>
            </a:r>
            <a:r>
              <a:rPr lang="pt-BR" sz="1000" dirty="0">
                <a:solidFill>
                  <a:srgbClr val="FF0000"/>
                </a:solidFill>
                <a:highlight>
                  <a:srgbClr val="FFFFFF"/>
                </a:highlight>
              </a:rPr>
              <a:t>1j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theta_pred</a:t>
            </a:r>
            <a:r>
              <a:rPr lang="pt-BR" sz="1000" b="1" dirty="0">
                <a:solidFill>
                  <a:srgbClr val="000080"/>
                </a:solidFill>
                <a:highlight>
                  <a:srgbClr val="FFFFFF"/>
                </a:highlight>
              </a:rPr>
              <a:t>)*</a:t>
            </a:r>
            <a:r>
              <a:rPr lang="pt-BR" sz="1000" dirty="0">
                <a:solidFill>
                  <a:srgbClr val="000000"/>
                </a:solidFill>
                <a:highlight>
                  <a:srgbClr val="FFFFFF"/>
                </a:highlight>
              </a:rPr>
              <a:t>y_test</a:t>
            </a:r>
            <a:endParaRPr lang="pt-BR" sz="1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8" r="9370" b="5286"/>
          <a:stretch/>
        </p:blipFill>
        <p:spPr>
          <a:xfrm>
            <a:off x="5882034" y="1377400"/>
            <a:ext cx="1632903" cy="15641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5" t="6931" r="9776" b="3740"/>
          <a:stretch/>
        </p:blipFill>
        <p:spPr>
          <a:xfrm>
            <a:off x="7790961" y="1377400"/>
            <a:ext cx="4316024" cy="15683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6931" r="9664" b="3740"/>
          <a:stretch/>
        </p:blipFill>
        <p:spPr>
          <a:xfrm>
            <a:off x="7043488" y="3058574"/>
            <a:ext cx="4384138" cy="1588803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11" idx="1"/>
          </p:cNvCxnSpPr>
          <p:nvPr/>
        </p:nvCxnSpPr>
        <p:spPr>
          <a:xfrm flipH="1">
            <a:off x="3616657" y="1530494"/>
            <a:ext cx="519942" cy="2507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36599" y="1299661"/>
            <a:ext cx="120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Importa a classe MLPRegressor</a:t>
            </a:r>
          </a:p>
        </p:txBody>
      </p:sp>
      <p:cxnSp>
        <p:nvCxnSpPr>
          <p:cNvPr id="14" name="Straight Arrow Connector 13"/>
          <p:cNvCxnSpPr>
            <a:stCxn id="15" idx="1"/>
          </p:cNvCxnSpPr>
          <p:nvPr/>
        </p:nvCxnSpPr>
        <p:spPr>
          <a:xfrm flipH="1">
            <a:off x="1636848" y="2300096"/>
            <a:ext cx="598271" cy="369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35119" y="2161596"/>
            <a:ext cx="1115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Es/N0 = 27 dB</a:t>
            </a:r>
          </a:p>
        </p:txBody>
      </p:sp>
      <p:cxnSp>
        <p:nvCxnSpPr>
          <p:cNvPr id="17" name="Straight Arrow Connector 16"/>
          <p:cNvCxnSpPr>
            <a:stCxn id="18" idx="1"/>
          </p:cNvCxnSpPr>
          <p:nvPr/>
        </p:nvCxnSpPr>
        <p:spPr>
          <a:xfrm flipH="1">
            <a:off x="2525530" y="2438595"/>
            <a:ext cx="825213" cy="776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350743" y="2207762"/>
            <a:ext cx="1993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Gera um sequência aleatória de bits para transmissão.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64747" y="2669818"/>
            <a:ext cx="1822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Modula os símbolos QPSK com os bits gerados.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1510412" y="2900651"/>
            <a:ext cx="2154335" cy="747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36523" y="3149999"/>
            <a:ext cx="201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Adiciona fase aleatório ao símbolo e passa sinal modulado por canal AWGN.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>
            <a:off x="3125337" y="3473165"/>
            <a:ext cx="1211186" cy="785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227952" y="4027553"/>
            <a:ext cx="2014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Calcula fase do símbolo recebido.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2587579" y="4258386"/>
            <a:ext cx="1640373" cy="257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6" idx="1"/>
          </p:cNvCxnSpPr>
          <p:nvPr/>
        </p:nvCxnSpPr>
        <p:spPr>
          <a:xfrm flipH="1">
            <a:off x="3807726" y="4590794"/>
            <a:ext cx="800742" cy="2774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608468" y="4452294"/>
            <a:ext cx="133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Divide o conjunto.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08468" y="5062067"/>
            <a:ext cx="231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Instancia MLP com 3 camadas escondidas com 10, 5 e 4 neurônios, respectivamente.</a:t>
            </a:r>
          </a:p>
        </p:txBody>
      </p:sp>
      <p:cxnSp>
        <p:nvCxnSpPr>
          <p:cNvPr id="49" name="Straight Arrow Connector 48"/>
          <p:cNvCxnSpPr>
            <a:stCxn id="48" idx="1"/>
          </p:cNvCxnSpPr>
          <p:nvPr/>
        </p:nvCxnSpPr>
        <p:spPr>
          <a:xfrm flipH="1">
            <a:off x="4347331" y="5385233"/>
            <a:ext cx="261137" cy="55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819269" y="5646660"/>
            <a:ext cx="2423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Treina o modelo com fase recebida e original e faz estimação.</a:t>
            </a:r>
          </a:p>
        </p:txBody>
      </p:sp>
      <p:cxnSp>
        <p:nvCxnSpPr>
          <p:cNvPr id="53" name="Straight Arrow Connector 52"/>
          <p:cNvCxnSpPr>
            <a:stCxn id="52" idx="1"/>
          </p:cNvCxnSpPr>
          <p:nvPr/>
        </p:nvCxnSpPr>
        <p:spPr>
          <a:xfrm flipH="1" flipV="1">
            <a:off x="2792931" y="5877492"/>
            <a:ext cx="1026338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3350743" y="5877492"/>
            <a:ext cx="456983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850634" y="6303538"/>
            <a:ext cx="209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Aplica inverso da fase estimada ao símbolo recebido.</a:t>
            </a:r>
          </a:p>
        </p:txBody>
      </p:sp>
      <p:cxnSp>
        <p:nvCxnSpPr>
          <p:cNvPr id="61" name="Straight Arrow Connector 60"/>
          <p:cNvCxnSpPr>
            <a:stCxn id="60" idx="1"/>
          </p:cNvCxnSpPr>
          <p:nvPr/>
        </p:nvCxnSpPr>
        <p:spPr>
          <a:xfrm flipH="1" flipV="1">
            <a:off x="2957583" y="6534370"/>
            <a:ext cx="893051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741636" y="4800456"/>
            <a:ext cx="53653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Os símbolos QPSK tem sua fase variada por um desvio de fase aleatório.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Fase aleatório varia entre -40 a +40 graus.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Além disto, tem-se adição de ruído, onde a relação Es/N0 = </a:t>
            </a:r>
            <a:r>
              <a:rPr lang="pt-BR" sz="1400" dirty="0" smtClean="0"/>
              <a:t>27 </a:t>
            </a:r>
            <a:r>
              <a:rPr lang="pt-BR" sz="1400" dirty="0"/>
              <a:t>dB.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MLP estima a relação entre a fase do sinal recebido e a fase adicionada ao símbolo transmitido.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De posse da relação, pode-se desfazer o efeito da fase aleatória.</a:t>
            </a:r>
          </a:p>
        </p:txBody>
      </p:sp>
    </p:spTree>
    <p:extLst>
      <p:ext uri="{BB962C8B-B14F-4D97-AF65-F5344CB8AC3E}">
        <p14:creationId xmlns:p14="http://schemas.microsoft.com/office/powerpoint/2010/main" val="159913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495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7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9"/>
            <a:ext cx="11021704" cy="4351338"/>
          </a:xfrm>
        </p:spPr>
        <p:txBody>
          <a:bodyPr/>
          <a:lstStyle/>
          <a:p>
            <a:r>
              <a:rPr lang="pt-BR" dirty="0"/>
              <a:t>Podemos 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06550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2831"/>
            <a:ext cx="10515600" cy="4351338"/>
          </a:xfrm>
        </p:spPr>
        <p:txBody>
          <a:bodyPr/>
          <a:lstStyle/>
          <a:p>
            <a:r>
              <a:rPr lang="pt-BR" dirty="0"/>
              <a:t>Conforme 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</a:t>
            </a:r>
            <a:r>
              <a:rPr lang="pt-BR" dirty="0"/>
              <a:t> em que há uma parte direta 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72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7975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82822"/>
                <a:ext cx="10515600" cy="4351338"/>
              </a:xfrm>
            </p:spPr>
            <p:txBody>
              <a:bodyPr/>
              <a:lstStyle/>
              <a:p>
                <a:r>
                  <a:rPr lang="pt-BR" dirty="0"/>
                  <a:t>Vimos também que se calcula o gradiente associado a cada </a:t>
                </a:r>
                <a:r>
                  <a:rPr lang="pt-BR" dirty="0" smtClean="0"/>
                  <a:t>dado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dados inteiro.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otimização ou reunir o gradiente completo e então dar um passo único e mais preciso?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82822"/>
                <a:ext cx="10515600" cy="4351338"/>
              </a:xfrm>
              <a:blipFill rotWithShape="0">
                <a:blip r:embed="rId2"/>
                <a:stretch>
                  <a:fillRect l="-1043" t="-2241" r="-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1444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39818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1386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/>
              <a:t>Estimação: 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enormes conjuntos de dados, 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pesos: </a:t>
            </a:r>
            <a:r>
              <a:rPr lang="pt-BR" b="1" dirty="0"/>
              <a:t>Método do Gradiente Estocástico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4861778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em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(Stochastic Gradient Descent,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(tomado 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como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14699</TotalTime>
  <Words>2894</Words>
  <Application>Microsoft Office PowerPoint</Application>
  <PresentationFormat>Widescreen</PresentationFormat>
  <Paragraphs>273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Algumas visões práticas de algoritmos de aprendizado - Estimação: Online, Batch e Minibatch</vt:lpstr>
      <vt:lpstr>Variações dos algoritmos de otimização dos pesos: Método do Gradiente Estocástico</vt:lpstr>
      <vt:lpstr>Variações dos algoritmos de otimização dos pesos: Método do Gradiente Estocástico</vt:lpstr>
      <vt:lpstr>Variações dos algoritmos de otimização dos pesos: Momento</vt:lpstr>
      <vt:lpstr>Variações dos algoritmos de otimização dos pesos: Momento</vt:lpstr>
      <vt:lpstr>Variações dos algoritmos de otimização dos pesos: Momento de Nesterov e Passo de Aprendizado Adaptativo</vt:lpstr>
      <vt:lpstr>Inicialização dos Pesos</vt:lpstr>
      <vt:lpstr>Inicialização dos Pesos</vt:lpstr>
      <vt:lpstr>Inicialização dos Pesos</vt:lpstr>
      <vt:lpstr>Redes Neurais MLP com SciKit-Learn</vt:lpstr>
      <vt:lpstr>Detecção de símbolos QPSK com MLPClassifier</vt:lpstr>
      <vt:lpstr>Estimação de fase com MLPRegressor </vt:lpstr>
      <vt:lpstr>PowerPoint Presentation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1207</cp:revision>
  <dcterms:created xsi:type="dcterms:W3CDTF">2020-04-06T23:46:10Z</dcterms:created>
  <dcterms:modified xsi:type="dcterms:W3CDTF">2021-10-05T18:06:24Z</dcterms:modified>
</cp:coreProperties>
</file>