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79713" autoAdjust="0"/>
  </p:normalViewPr>
  <p:slideViewPr>
    <p:cSldViewPr snapToGrid="0">
      <p:cViewPr varScale="1">
        <p:scale>
          <a:sx n="59" d="100"/>
          <a:sy n="59" d="100"/>
        </p:scale>
        <p:origin x="1170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r>
              <a:rPr lang="pt-BR" dirty="0" smtClean="0"/>
              <a:t>[2] https://www.datasciencecentral.com/profiles/blogs/roc-curve-explained-in-one-picture</a:t>
            </a:r>
          </a:p>
          <a:p>
            <a:r>
              <a:rPr lang="pt-BR" dirty="0" smtClean="0"/>
              <a:t>[3] https://en.wikipedia.org/wiki/Receiver_operating_characteristic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smtClean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em relação </a:t>
                </a:r>
                <a:r>
                  <a:rPr lang="pt-BR" dirty="0" smtClean="0"/>
                  <a:t>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não for alta.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</a:t>
                </a:r>
                <a:r>
                  <a:rPr lang="pt-BR" dirty="0" smtClean="0"/>
                  <a:t>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</a:t>
                </a:r>
                <a:r>
                  <a:rPr lang="pt-BR" dirty="0" smtClean="0"/>
                  <a:t>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1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b="1" i="1" dirty="0" smtClean="0"/>
              <a:t>classificados </a:t>
            </a:r>
            <a:r>
              <a:rPr lang="pt-BR" b="1" i="1" dirty="0"/>
              <a:t>de forma </a:t>
            </a:r>
            <a:r>
              <a:rPr lang="pt-BR" b="1" i="1" dirty="0" smtClean="0"/>
              <a:t>incorreta</a:t>
            </a:r>
            <a:r>
              <a:rPr lang="pt-BR" dirty="0" smtClean="0"/>
              <a:t>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</a:t>
            </a:r>
            <a:r>
              <a:rPr lang="pt-BR" b="1" i="1" dirty="0"/>
              <a:t>quantos </a:t>
            </a:r>
            <a:r>
              <a:rPr lang="pt-BR" b="1" i="1" dirty="0" smtClean="0"/>
              <a:t>exemplos da classe negativa foram </a:t>
            </a:r>
            <a:r>
              <a:rPr lang="pt-BR" b="1" i="1" dirty="0"/>
              <a:t>classificados como sendo pertencentes </a:t>
            </a:r>
            <a:r>
              <a:rPr lang="pt-BR" b="1" i="1" dirty="0" smtClean="0"/>
              <a:t>à classe positiva</a:t>
            </a:r>
            <a:r>
              <a:rPr lang="pt-BR" dirty="0" smtClean="0"/>
              <a:t>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</a:t>
                </a:r>
                <a:r>
                  <a:rPr lang="pt-BR" dirty="0" smtClean="0"/>
                  <a:t>são 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Ela realiza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7446"/>
            <a:ext cx="6695667" cy="531055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Gráfico que mostra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dirty="0"/>
              <a:t>ponto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Operacional do Receptor (ROC)</a:t>
            </a:r>
          </a:p>
        </p:txBody>
      </p:sp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  <a:blipFill rotWithShape="0">
                <a:blip r:embed="rId2"/>
                <a:stretch>
                  <a:fillRect l="-1400" t="-3027" r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29" y="2851621"/>
            <a:ext cx="4171073" cy="31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classificador. É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</a:t>
            </a:r>
            <a:r>
              <a:rPr lang="pt-BR" b="1" i="1" dirty="0"/>
              <a:t>classificador A</a:t>
            </a:r>
            <a:r>
              <a:rPr lang="pt-BR" dirty="0"/>
              <a:t>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</a:t>
            </a:r>
            <a:r>
              <a:rPr lang="pt-BR" b="1" i="1" dirty="0" smtClean="0"/>
              <a:t>classificador B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</a:t>
            </a:r>
            <a:r>
              <a:rPr lang="pt-BR" b="1" i="1" dirty="0" smtClean="0"/>
              <a:t>multi-classes</a:t>
            </a:r>
            <a:r>
              <a:rPr lang="pt-BR" dirty="0" smtClean="0"/>
              <a:t>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problemas de </a:t>
            </a:r>
            <a:r>
              <a:rPr lang="pt-BR" b="1" dirty="0" smtClean="0"/>
              <a:t>classificação multi-classes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Nesta aula, veremos várias </a:t>
            </a:r>
            <a:r>
              <a:rPr lang="pt-BR" b="1" dirty="0" smtClean="0"/>
              <a:t>métricas</a:t>
            </a:r>
            <a:r>
              <a:rPr lang="pt-BR" dirty="0" smtClean="0"/>
              <a:t> utilizadas para medir o </a:t>
            </a:r>
            <a:r>
              <a:rPr lang="pt-BR" b="1" dirty="0" smtClean="0"/>
              <a:t>desempenho de classificadores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</a:t>
                </a:r>
                <a:r>
                  <a:rPr lang="pt-BR" dirty="0"/>
                  <a:t>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</a:t>
                </a:r>
                <a:r>
                  <a:rPr lang="pt-BR" b="1" dirty="0"/>
                  <a:t>porcentagem de </a:t>
                </a:r>
                <a:r>
                  <a:rPr lang="pt-BR" b="1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</a:t>
                </a:r>
                <a:r>
                  <a:rPr lang="pt-BR" b="1" dirty="0" smtClean="0"/>
                  <a:t>delta de Kronecker</a:t>
                </a:r>
                <a:r>
                  <a:rPr lang="pt-BR" dirty="0" smtClean="0"/>
                  <a:t>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</a:t>
                </a:r>
                <a:r>
                  <a:rPr lang="pt-BR" dirty="0" smtClean="0"/>
                  <a:t>definido </a:t>
                </a:r>
                <a:r>
                  <a:rPr lang="pt-BR" dirty="0" smtClean="0"/>
                  <a:t>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</a:t>
                </a:r>
                <a:r>
                  <a:rPr lang="pt-BR" sz="3200" dirty="0" smtClean="0"/>
                  <a:t>se confundindo (</a:t>
                </a:r>
                <a:r>
                  <a:rPr lang="pt-BR" sz="3200" dirty="0"/>
                  <a:t>ou seja, </a:t>
                </a:r>
                <a:r>
                  <a:rPr lang="pt-BR" sz="3200" b="1" i="1" dirty="0" smtClean="0"/>
                  <a:t>rotulando incorretamente</a:t>
                </a:r>
                <a:r>
                  <a:rPr lang="pt-BR" sz="3200" dirty="0" smtClean="0"/>
                  <a:t> as classes).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</a:t>
                </a:r>
                <a:r>
                  <a:rPr lang="pt-BR" sz="3200" dirty="0" smtClean="0"/>
                  <a:t>na 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</a:t>
                </a:r>
                <a:r>
                  <a:rPr lang="pt-BR" b="1" dirty="0"/>
                  <a:t>todos os exemplos atribuídos à classe positiva </a:t>
                </a:r>
                <a:r>
                  <a:rPr lang="pt-BR" b="1" dirty="0" smtClean="0"/>
                  <a:t>(+)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É a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3"/>
                <a:stretch>
                  <a:fillRect l="-1089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9007"/>
              </p:ext>
            </p:extLst>
          </p:nvPr>
        </p:nvGraphicFramePr>
        <p:xfrm>
          <a:off x="56269" y="4439654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646"/>
              </p:ext>
            </p:extLst>
          </p:nvPr>
        </p:nvGraphicFramePr>
        <p:xfrm>
          <a:off x="4098536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1108"/>
              </p:ext>
            </p:extLst>
          </p:nvPr>
        </p:nvGraphicFramePr>
        <p:xfrm>
          <a:off x="8183008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11040</TotalTime>
  <Words>1490</Words>
  <Application>Microsoft Office PowerPoint</Application>
  <PresentationFormat>Widescreen</PresentationFormat>
  <Paragraphs>231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1674</cp:revision>
  <dcterms:created xsi:type="dcterms:W3CDTF">2020-01-20T13:50:05Z</dcterms:created>
  <dcterms:modified xsi:type="dcterms:W3CDTF">2021-10-07T15:08:23Z</dcterms:modified>
</cp:coreProperties>
</file>