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64" d="100"/>
          <a:sy n="64" d="100"/>
        </p:scale>
        <p:origin x="1236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probabilidade</a:t>
                </a:r>
                <a:r>
                  <a:rPr lang="pt-BR" dirty="0"/>
                  <a:t>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 rotWithShape="0"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igual</a:t>
                </a:r>
                <a:r>
                  <a:rPr lang="pt-BR" dirty="0"/>
                  <a:t>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 rotWithShape="0"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com limiar de quantização igual a 0.5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xmlns="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xmlns="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xmlns="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xmlns="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xmlns="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xmlns="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</a:t>
            </a:r>
            <a:r>
              <a:rPr lang="pt-BR" b="1" i="1" dirty="0">
                <a:solidFill>
                  <a:srgbClr val="7030A0"/>
                </a:solidFill>
              </a:rPr>
              <a:t>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xmlns="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xmlns="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xmlns="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xmlns="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xmlns="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xmlns="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xmlns="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xmlns="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xmlns="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xmlns="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xmlns="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xmlns="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xmlns="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xmlns="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xmlns="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xmlns="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xmlns="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xmlns="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xmlns="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exatamente em cima da 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 rotWithShape="0"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xmlns="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xmlns="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xmlns="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chemeClr val="accent2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considerarmos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como sendo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/>
                  <a:t>Porém,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de entrada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xmlns="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Ou seja,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será grande</a:t>
                </a:r>
                <a:r>
                  <a:rPr lang="pt-BR" dirty="0"/>
                  <a:t>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será próximo de 0 </a:t>
                </a:r>
                <a:r>
                  <a:rPr lang="pt-BR" dirty="0"/>
                  <a:t>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26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xmlns="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xmlns="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xmlns="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93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xmlns="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xmlns="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xmlns="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de entrada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todo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59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Uma má notícia com relação a essa função é que </a:t>
            </a:r>
            <a:r>
              <a:rPr lang="pt-BR" sz="3000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sz="3000" b="1" i="1" dirty="0"/>
              <a:t> </a:t>
            </a:r>
            <a:r>
              <a:rPr lang="pt-BR" sz="3000" dirty="0"/>
              <a:t>para encontrar os </a:t>
            </a:r>
            <a:r>
              <a:rPr lang="pt-BR" sz="3000" b="1" i="1" dirty="0"/>
              <a:t>pesos</a:t>
            </a:r>
            <a:r>
              <a:rPr lang="pt-BR" sz="3000" dirty="0"/>
              <a:t> que minimizem essa </a:t>
            </a:r>
            <a:r>
              <a:rPr lang="pt-BR" sz="3000" b="1" i="1" dirty="0"/>
              <a:t>função de erro</a:t>
            </a:r>
            <a:r>
              <a:rPr lang="pt-BR" sz="3000" dirty="0"/>
              <a:t>.</a:t>
            </a:r>
            <a:endParaRPr lang="pt-BR" sz="3000" b="1" i="1" dirty="0"/>
          </a:p>
          <a:p>
            <a:r>
              <a:rPr lang="pt-BR" sz="3000" dirty="0"/>
              <a:t>Ou seja, não há um equivalente da </a:t>
            </a:r>
            <a:r>
              <a:rPr lang="pt-BR" sz="3000" b="1" i="1" dirty="0"/>
              <a:t>equação normal</a:t>
            </a:r>
            <a:r>
              <a:rPr lang="pt-BR" sz="3000" dirty="0"/>
              <a:t>. </a:t>
            </a:r>
          </a:p>
          <a:p>
            <a:r>
              <a:rPr lang="pt-BR" sz="3000" dirty="0"/>
              <a:t>Entretanto, uma boa notícia é que essa </a:t>
            </a:r>
            <a:r>
              <a:rPr lang="pt-BR" sz="3000" b="1" i="1" dirty="0"/>
              <a:t>função de erro </a:t>
            </a:r>
            <a:r>
              <a:rPr lang="pt-BR" sz="3000" dirty="0"/>
              <a:t>é </a:t>
            </a:r>
            <a:r>
              <a:rPr lang="pt-BR" sz="3000" b="1" i="1" dirty="0">
                <a:solidFill>
                  <a:srgbClr val="00B050"/>
                </a:solidFill>
              </a:rPr>
              <a:t>convexa</a:t>
            </a:r>
            <a:r>
              <a:rPr lang="pt-BR" sz="3000" dirty="0"/>
              <a:t> e </a:t>
            </a:r>
            <a:r>
              <a:rPr lang="pt-BR" sz="3000" b="1" i="1" dirty="0" err="1">
                <a:solidFill>
                  <a:srgbClr val="00B050"/>
                </a:solidFill>
              </a:rPr>
              <a:t>diferenciável</a:t>
            </a:r>
            <a:r>
              <a:rPr lang="pt-BR" sz="3000" dirty="0"/>
              <a:t>.</a:t>
            </a:r>
          </a:p>
          <a:p>
            <a:r>
              <a:rPr lang="pt-BR" sz="3000" dirty="0"/>
              <a:t>Consequentemente, </a:t>
            </a:r>
            <a:r>
              <a:rPr lang="pt-BR" sz="3000" b="1" i="1" dirty="0">
                <a:solidFill>
                  <a:srgbClr val="00B050"/>
                </a:solidFill>
              </a:rPr>
              <a:t>conseguimos</a:t>
            </a:r>
            <a:r>
              <a:rPr lang="pt-BR" sz="3000" dirty="0"/>
              <a:t> calcular o </a:t>
            </a:r>
            <a:r>
              <a:rPr lang="pt-BR" sz="3000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sz="3000" dirty="0"/>
              <a:t> com relação aos pesos e </a:t>
            </a:r>
            <a:r>
              <a:rPr lang="pt-BR" sz="3000" b="1" i="1" dirty="0">
                <a:solidFill>
                  <a:srgbClr val="7030A0"/>
                </a:solidFill>
              </a:rPr>
              <a:t>implementar</a:t>
            </a:r>
            <a:r>
              <a:rPr lang="pt-BR" sz="3000" dirty="0"/>
              <a:t> o algoritmo do </a:t>
            </a:r>
            <a:r>
              <a:rPr lang="pt-BR" sz="3000" b="1" i="1" dirty="0">
                <a:solidFill>
                  <a:srgbClr val="7030A0"/>
                </a:solidFill>
              </a:rPr>
              <a:t>gradiente descendente (GD)</a:t>
            </a:r>
            <a:r>
              <a:rPr lang="pt-BR" sz="3000" dirty="0"/>
              <a:t>.</a:t>
            </a:r>
          </a:p>
          <a:p>
            <a:r>
              <a:rPr lang="pt-BR" sz="3000" dirty="0"/>
              <a:t>Podemos implementar todas as versões do </a:t>
            </a:r>
            <a:r>
              <a:rPr lang="pt-BR" sz="3000" b="1" i="1" dirty="0">
                <a:solidFill>
                  <a:srgbClr val="7030A0"/>
                </a:solidFill>
              </a:rPr>
              <a:t>GD</a:t>
            </a:r>
            <a:r>
              <a:rPr lang="pt-BR" sz="3000" dirty="0"/>
              <a:t>.</a:t>
            </a:r>
          </a:p>
          <a:p>
            <a:r>
              <a:rPr lang="pt-BR" sz="3000" dirty="0"/>
              <a:t>Por exemplo se usarmos o GDB, é garantido que ele encontre</a:t>
            </a:r>
            <a:r>
              <a:rPr lang="pt-BR" sz="3000" b="1" i="1" dirty="0"/>
              <a:t> </a:t>
            </a:r>
            <a:r>
              <a:rPr lang="pt-BR" sz="3000" dirty="0"/>
              <a:t>o </a:t>
            </a:r>
            <a:r>
              <a:rPr lang="pt-BR" sz="3000" b="1" i="1" dirty="0">
                <a:solidFill>
                  <a:srgbClr val="00B050"/>
                </a:solidFill>
              </a:rPr>
              <a:t>mínimo global </a:t>
            </a:r>
            <a:r>
              <a:rPr lang="pt-BR" sz="3000" dirty="0"/>
              <a:t>dado que a </a:t>
            </a:r>
            <a:r>
              <a:rPr lang="pt-BR" sz="3000" b="1" i="1" dirty="0"/>
              <a:t>taxa de aprendizagem</a:t>
            </a:r>
            <a:r>
              <a:rPr lang="pt-BR" sz="3000" dirty="0"/>
              <a:t> não seja muito grande e se espere tempo suficiente.</a:t>
            </a:r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xmlns="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vetor gradiente</a:t>
                </a:r>
                <a:r>
                  <a:rPr lang="pt-BR" sz="2800" dirty="0"/>
                  <a:t>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b="1" i="1" dirty="0"/>
                  <a:t>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idêntico</a:t>
                </a:r>
                <a:r>
                  <a:rPr lang="pt-BR" dirty="0"/>
                  <a:t> (exceto pela constante 2) àquele obtido para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regressão linear</a:t>
                </a:r>
                <a:r>
                  <a:rPr lang="pt-BR" b="1" i="1" dirty="0"/>
                  <a:t>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  <a:blipFill>
                <a:blip r:embed="rId2"/>
                <a:stretch>
                  <a:fillRect l="-108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  <a:blipFill>
                <a:blip r:embed="rId2"/>
                <a:stretch>
                  <a:fillRect l="-1087" t="-2663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xmlns="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xmlns="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xmlns="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xmlns="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xmlns="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xmlns="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xmlns="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xmlns="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xmlns="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xmlns="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xmlns="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xmlns="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xmlns="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xmlns="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xmlns="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xmlns="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xmlns="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xmlns="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xmlns="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xmlns="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xmlns="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xmlns="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xmlns="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xmlns="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xmlns="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xmlns="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xmlns="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xmlns="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xmlns="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xmlns="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xmlns="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xmlns="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xmlns="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xmlns="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xmlns="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xmlns="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xmlns="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xmlns="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xmlns="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xmlns="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xmlns="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xmlns="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xmlns="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xmlns="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xmlns="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xmlns="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xmlns="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xmlns="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xmlns="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xmlns="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xmlns="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xmlns="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xmlns="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xmlns="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xmlns="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xmlns="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xmlns="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xmlns="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xmlns="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xmlns="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xmlns="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xmlns="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xmlns="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xmlns="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xmlns="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xmlns="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xmlns="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xmlns="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xmlns="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xmlns="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xmlns="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xmlns="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xmlns="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xmlns="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xmlns="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xmlns="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xmlns="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xmlns="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xmlns="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xmlns="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xmlns="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xmlns="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xmlns="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xmlns="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xmlns="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xmlns="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xmlns="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xmlns="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xmlns="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xmlns="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xmlns="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xmlns="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xmlns="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xmlns="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xmlns="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xmlns="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xmlns="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xmlns="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xmlns="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xmlns="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xmlns="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xmlns="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xmlns="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xmlns="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xmlns="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xmlns="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xmlns="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xmlns="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xmlns="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xmlns="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xmlns="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xmlns="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xmlns="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xmlns="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xmlns="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xmlns="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xmlns="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xmlns="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xmlns="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xmlns="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xmlns="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xmlns="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xmlns="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xmlns="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xmlns="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xmlns="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xmlns="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xmlns="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xmlns="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xmlns="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xmlns="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xmlns="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xmlns="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xmlns="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xmlns="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xmlns="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xmlns="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xmlns="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xmlns="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xmlns="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xmlns="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xmlns="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xmlns="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xmlns="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xmlns="" id="{9777451C-E320-8AA1-21F5-BD6EC5F72A61}"/>
                </a:ext>
              </a:extLst>
            </p:cNvPr>
            <p:cNvSpPr/>
            <p:nvPr/>
          </p:nvSpPr>
          <p:spPr>
            <a:xfrm>
              <a:off x="10543289" y="4506280"/>
              <a:ext cx="2016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xmlns="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xmlns="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xmlns="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xmlns="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xmlns="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xmlns="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xmlns="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xmlns="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xmlns="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xmlns="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xmlns="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xmlns="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xmlns="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xmlns="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xmlns="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xmlns="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xmlns="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xmlns="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xmlns="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xmlns="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xmlns="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xmlns="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xmlns="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xmlns="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xmlns="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xmlns="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xmlns="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xmlns="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xmlns="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xmlns="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xmlns="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xmlns="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xmlns="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xmlns="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xmlns="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xmlns="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xmlns="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xmlns="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xmlns="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xmlns="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xmlns="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xmlns="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xmlns="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xmlns="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xmlns="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xmlns="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xmlns="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xmlns="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xmlns="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xmlns="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xmlns="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xmlns="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xmlns="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xmlns="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xmlns="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xmlns="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xmlns="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xmlns="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xmlns="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xmlns="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xmlns="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xmlns="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xmlns="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xmlns="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xmlns="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xmlns="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xmlns="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xmlns="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xmlns="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xmlns="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xmlns="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xmlns="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xmlns="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xmlns="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xmlns="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xmlns="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xmlns="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xmlns="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xmlns="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xmlns="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xmlns="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xmlns="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xmlns="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xmlns="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xmlns="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xmlns="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xmlns="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xmlns="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xmlns="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xmlns="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xmlns="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xmlns="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xmlns="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xmlns="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xmlns="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xmlns="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xmlns="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xmlns="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xmlns="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xmlns="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xmlns="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xmlns="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xmlns="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xmlns="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xmlns="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xmlns="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xmlns="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xmlns="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xmlns="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xmlns="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xmlns="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xmlns="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xmlns="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xmlns="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xmlns="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xmlns="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xmlns="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xmlns="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xmlns="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xmlns="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xmlns="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xmlns="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xmlns="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xmlns="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xmlns="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xmlns="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xmlns="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xmlns="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xmlns="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xmlns="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xmlns="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xmlns="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xmlns="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xmlns="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xmlns="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xmlns="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xmlns="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xmlns="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xmlns="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xmlns="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xmlns="" id="{D993783E-656B-0AE4-E0FA-4EC492BBA24F}"/>
                </a:ext>
              </a:extLst>
            </p:cNvPr>
            <p:cNvSpPr/>
            <p:nvPr/>
          </p:nvSpPr>
          <p:spPr>
            <a:xfrm>
              <a:off x="10533241" y="4506280"/>
              <a:ext cx="20267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xmlns="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xmlns="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xmlns="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xmlns="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xmlns="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xmlns="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xmlns="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xmlns="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xmlns="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xmlns="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xmlns="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xmlns="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xmlns="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xmlns="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xmlns="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xmlns="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xmlns="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xmlns="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xmlns="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xmlns="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xmlns="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xmlns="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xmlns="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xmlns="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xmlns="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xmlns="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xmlns="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xmlns="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xmlns="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xmlns="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xmlns="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xmlns="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xmlns="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xmlns="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xmlns="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xmlns="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xmlns="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xmlns="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xmlns="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xmlns="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xmlns="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xmlns="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xmlns="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xmlns="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xmlns="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xmlns="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xmlns="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xmlns="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xmlns="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xmlns="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xmlns="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xmlns="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xmlns="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xmlns="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xmlns="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xmlns="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xmlns="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xmlns="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xmlns="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xmlns="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xmlns="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xmlns="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xmlns="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xmlns="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xmlns="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xmlns="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xmlns="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xmlns="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xmlns="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xmlns="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xmlns="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xmlns="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xmlns="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xmlns="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xmlns="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xmlns="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xmlns="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xmlns="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xmlns="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xmlns="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xmlns="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xmlns="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xmlns="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xmlns="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xmlns="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xmlns="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xmlns="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xmlns="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xmlns="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xmlns="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xmlns="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xmlns="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xmlns="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xmlns="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xmlns="" id="{B709F5F5-D010-140C-54BC-ECD9C9D3BDAC}"/>
              </a:ext>
            </a:extLst>
          </p:cNvPr>
          <p:cNvGrpSpPr/>
          <p:nvPr/>
        </p:nvGrpSpPr>
        <p:grpSpPr>
          <a:xfrm>
            <a:off x="9002294" y="4577699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xmlns="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xmlns="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xmlns="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xmlns="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xmlns="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xmlns="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xmlns="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xmlns="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xmlns="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xmlns="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xmlns="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xmlns="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xmlns="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xmlns="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xmlns="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xmlns="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xmlns="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xmlns="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xmlns="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xmlns="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xmlns="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xmlns="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xmlns="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xmlns="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xmlns="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xmlns="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xmlns="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xmlns="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xmlns="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xmlns="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xmlns="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xmlns="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xmlns="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xmlns="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xmlns="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xmlns="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xmlns="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xmlns="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xmlns="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xmlns="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xmlns="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xmlns="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xmlns="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xmlns="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xmlns="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xmlns="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xmlns="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xmlns="" id="{F412AD0E-B6FE-48A9-2E60-A151396B0E54}"/>
                </a:ext>
              </a:extLst>
            </p:cNvPr>
            <p:cNvSpPr/>
            <p:nvPr/>
          </p:nvSpPr>
          <p:spPr>
            <a:xfrm>
              <a:off x="10472951" y="4506280"/>
              <a:ext cx="20870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xmlns="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xmlns="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xmlns="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xmlns="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xmlns="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xmlns="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xmlns="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xmlns="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xmlns="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xmlns="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xmlns="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xmlns="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xmlns="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xmlns="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xmlns="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xmlns="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xmlns="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xmlns="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xmlns="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xmlns="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xmlns="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xmlns="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xmlns="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xmlns="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xmlns="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xmlns="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xmlns="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xmlns="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xmlns="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xmlns="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xmlns="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xmlns="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xmlns="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xmlns="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xmlns="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xmlns="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xmlns="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xmlns="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xmlns="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xmlns="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xmlns="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xmlns="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xmlns="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xmlns="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xmlns="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xmlns="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xmlns="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xmlns="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xmlns="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xmlns="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xmlns="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xmlns="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xmlns="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xmlns="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xmlns="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xmlns="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xmlns="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xmlns="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xmlns="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xmlns="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xmlns="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xmlns="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xmlns="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xmlns="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xmlns="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xmlns="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xmlns="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xmlns="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xmlns="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xmlns="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xmlns="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xmlns="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xmlns="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xmlns="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xmlns="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xmlns="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xmlns="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xmlns="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xmlns="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xmlns="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xmlns="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xmlns="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xmlns="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xmlns="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xmlns="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xmlns="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xmlns="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xmlns="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xmlns="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xmlns="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xmlns="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xmlns="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xmlns="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xmlns="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xmlns="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xmlns="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xmlns="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xmlns="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xmlns="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xmlns="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xmlns="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xmlns="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xmlns="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xmlns="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xmlns="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xmlns="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xmlns="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xmlns="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xmlns="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xmlns="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xmlns="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xmlns="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xmlns="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xmlns="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xmlns="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xmlns="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xmlns="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xmlns="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xmlns="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xmlns="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xmlns="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xmlns="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xmlns="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xmlns="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xmlns="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xmlns="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xmlns="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xmlns="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xmlns="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xmlns="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xmlns="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xmlns="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xmlns="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xmlns="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xmlns="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xmlns="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xmlns="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xmlns="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xmlns="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xmlns="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xmlns="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xmlns="" id="{F412AD0E-B6FE-48A9-2E60-A151396B0E54}"/>
                </a:ext>
              </a:extLst>
            </p:cNvPr>
            <p:cNvSpPr/>
            <p:nvPr/>
          </p:nvSpPr>
          <p:spPr>
            <a:xfrm>
              <a:off x="10563386" y="4506280"/>
              <a:ext cx="1996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técnicas de validação cruzada</a:t>
                </a:r>
                <a:r>
                  <a:rPr lang="pt-BR" dirty="0">
                    <a:solidFill>
                      <a:schemeClr val="accent2"/>
                    </a:solidFill>
                  </a:rPr>
                  <a:t> </a:t>
                </a:r>
                <a:r>
                  <a:rPr lang="pt-BR" dirty="0"/>
                  <a:t>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xmlns="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</a:t>
            </a:r>
            <a:r>
              <a:rPr lang="pt-BR" b="1" i="1" dirty="0">
                <a:solidFill>
                  <a:schemeClr val="accent2"/>
                </a:solidFill>
              </a:rPr>
              <a:t>apenas</a:t>
            </a:r>
            <a:r>
              <a:rPr lang="pt-BR" b="1" i="1" dirty="0">
                <a:solidFill>
                  <a:srgbClr val="7030A0"/>
                </a:solidFill>
              </a:rPr>
              <a:t>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xmlns="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xmlns="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xmlns="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xmlns="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xmlns="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xmlns="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xmlns="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xmlns="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xmlns="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xmlns="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xmlns="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xmlns="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xmlns="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xmlns="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xmlns="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xmlns="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xmlns="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xmlns="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xmlns="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xmlns="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xmlns="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xmlns="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xmlns="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xmlns="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xmlns="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xmlns="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xmlns="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xmlns="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xmlns="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xmlns="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xmlns="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xmlns="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xmlns="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xmlns="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xmlns="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xmlns="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xmlns="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xmlns="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xmlns="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xmlns="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xmlns="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xmlns="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xmlns="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única saída para as duas classes.</a:t>
                </a:r>
                <a:endParaRPr lang="pt-BR" dirty="0"/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 rotWithShape="0"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xmlns="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xmlns="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xmlns="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é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xmlns="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xmlns="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xmlns="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11103</TotalTime>
  <Words>3920</Words>
  <Application>Microsoft Office PowerPoint</Application>
  <PresentationFormat>Widescreen</PresentationFormat>
  <Paragraphs>502</Paragraphs>
  <Slides>47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1889</cp:revision>
  <dcterms:created xsi:type="dcterms:W3CDTF">2020-01-20T13:50:05Z</dcterms:created>
  <dcterms:modified xsi:type="dcterms:W3CDTF">2025-08-23T12:06:18Z</dcterms:modified>
</cp:coreProperties>
</file>