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36" r:id="rId3"/>
    <p:sldId id="337" r:id="rId4"/>
    <p:sldId id="456" r:id="rId5"/>
    <p:sldId id="458" r:id="rId6"/>
    <p:sldId id="459" r:id="rId7"/>
    <p:sldId id="461" r:id="rId8"/>
    <p:sldId id="468" r:id="rId9"/>
    <p:sldId id="465" r:id="rId10"/>
    <p:sldId id="466" r:id="rId11"/>
    <p:sldId id="463" r:id="rId12"/>
    <p:sldId id="467" r:id="rId13"/>
    <p:sldId id="469" r:id="rId14"/>
    <p:sldId id="471" r:id="rId15"/>
    <p:sldId id="464" r:id="rId16"/>
    <p:sldId id="472" r:id="rId17"/>
    <p:sldId id="460" r:id="rId18"/>
    <p:sldId id="343" r:id="rId19"/>
    <p:sldId id="351" r:id="rId20"/>
    <p:sldId id="344" r:id="rId21"/>
    <p:sldId id="345" r:id="rId22"/>
    <p:sldId id="470" r:id="rId23"/>
    <p:sldId id="346" r:id="rId24"/>
    <p:sldId id="347" r:id="rId25"/>
    <p:sldId id="348" r:id="rId26"/>
    <p:sldId id="324" r:id="rId27"/>
    <p:sldId id="306" r:id="rId28"/>
    <p:sldId id="352" r:id="rId29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88608" autoAdjust="0"/>
  </p:normalViewPr>
  <p:slideViewPr>
    <p:cSldViewPr snapToGrid="0">
      <p:cViewPr varScale="1">
        <p:scale>
          <a:sx n="73" d="100"/>
          <a:sy n="73" d="100"/>
        </p:scale>
        <p:origin x="974" y="53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29/09/2023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oparga3.github.io/standford_logistic_regression/#what-is-logistic-regression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https://colab.research.google.com/github/zz4fap/t320_aprendizado_de_maquina/blob/main/notebooks/classificação/classification_metrics.ipynb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A área sob a curva ROC é uma medida da qualidade do classificador.</a:t>
            </a:r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r>
              <a:rPr lang="pt-BR" dirty="0"/>
              <a:t>[1] https://datascience.stackexchange.com/questions/65839/macro-average-and-weighted-average-meaning-in-classification-report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049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#5:</a:t>
            </a:r>
            <a:r>
              <a:rPr lang="pt-BR" sz="1200" dirty="0"/>
              <a:t> https://mybinder.org/v2/gh/zz4fap/t320_aprendizado_de_maquina/main?filepath=labs%2FLaboratorio5.ipynb</a:t>
            </a:r>
          </a:p>
          <a:p>
            <a:endParaRPr lang="pt-BR" sz="1200" dirty="0"/>
          </a:p>
          <a:p>
            <a:r>
              <a:rPr lang="pt-BR" sz="1200" b="1" dirty="0"/>
              <a:t>Laboratório #5:</a:t>
            </a:r>
            <a:r>
              <a:rPr lang="pt-BR" sz="1200" dirty="0"/>
              <a:t> https://colab.research.google.com/github/zz4fap/t320_aprendizado_de_maquina/blob/main/labs/Laboratorio5.ipynb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matriz de confusão, também conhecida como tabela de contingência ou matriz de erros, é um layout de tabela específico que permite a visualização do desempenho de um classificador.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Cada linha da matriz representa os</a:t>
            </a:r>
            <a:r>
              <a:rPr lang="pt-BR" baseline="0" dirty="0"/>
              <a:t> exemplos que foram classificados como pertencentes a uma dada </a:t>
            </a:r>
            <a:r>
              <a:rPr lang="pt-BR" dirty="0"/>
              <a:t>classe, enquanto cada coluna representa os exemplos</a:t>
            </a:r>
            <a:r>
              <a:rPr lang="pt-BR" baseline="0" dirty="0"/>
              <a:t> realmente pertencentes a </a:t>
            </a:r>
            <a:r>
              <a:rPr lang="pt-BR" dirty="0"/>
              <a:t>uma dada classe.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nome, matriz de confusão, deriva do fato de tornar fácil verificar se o classificador está confundindo classes (ou seja, geralmente rotulando incorretamente uma como a outra).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384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matriz de confusão, também conhecida como tabela de contingência ou matriz de erros, é um layout de tabela específico que permite a visualização do desempenho de um classificador.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Cada linha da matriz representa os</a:t>
            </a:r>
            <a:r>
              <a:rPr lang="pt-BR" baseline="0" dirty="0"/>
              <a:t> exemplos que foram classificados como pertencentes a uma dada </a:t>
            </a:r>
            <a:r>
              <a:rPr lang="pt-BR" dirty="0"/>
              <a:t>classe, enquanto cada coluna representa os exemplos</a:t>
            </a:r>
            <a:r>
              <a:rPr lang="pt-BR" baseline="0" dirty="0"/>
              <a:t> realmente pertencentes a </a:t>
            </a:r>
            <a:r>
              <a:rPr lang="pt-BR" dirty="0"/>
              <a:t>uma dada classe.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nome, matriz de confusão, deriva do fato de tornar fácil verificar se o classificador está confundindo classes (ou seja, geralmente rotulando incorretamente uma como a outra).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122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matriz de confusão, também conhecida como tabela de contingência ou matriz de erros, é um layout de tabela específico que permite a visualização do desempenho de um classificador.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Cada linha da matriz representa os</a:t>
            </a:r>
            <a:r>
              <a:rPr lang="pt-BR" baseline="0" dirty="0"/>
              <a:t> exemplos que foram classificados como pertencentes a uma dada </a:t>
            </a:r>
            <a:r>
              <a:rPr lang="pt-BR" dirty="0"/>
              <a:t>classe, enquanto cada coluna representa os exemplos</a:t>
            </a:r>
            <a:r>
              <a:rPr lang="pt-BR" baseline="0" dirty="0"/>
              <a:t> realmente pertencentes a </a:t>
            </a:r>
            <a:r>
              <a:rPr lang="pt-BR" dirty="0"/>
              <a:t>uma dada classe.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nome, matriz de confusão, deriva do fato de tornar fácil verificar se o classificador está confundindo classes (ou seja, geralmente rotulando incorretamente uma como a outra).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998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acurácia é uma métrica de avaliação comumente usada no contexto de classificação de modelos de aprendizado de máquina. Ela mede a proporção de exemplos classificados corretamente em relação ao total de exemplos avaliados. Em outras palavras, a acurácia fornece uma indicação de quão bem o modelo está fazendo suas previsões corretas em comparação com todas as previsões feitas.</a:t>
            </a:r>
          </a:p>
          <a:p>
            <a:endParaRPr lang="pt-BR" dirty="0"/>
          </a:p>
          <a:p>
            <a:r>
              <a:rPr lang="pt-BR" dirty="0"/>
              <a:t>A fórmula básica da acurácia é a seguinte:</a:t>
            </a:r>
          </a:p>
          <a:p>
            <a:endParaRPr lang="pt-BR" dirty="0"/>
          </a:p>
          <a:p>
            <a:r>
              <a:rPr lang="pt-BR" dirty="0"/>
              <a:t>\[ \</a:t>
            </a:r>
            <a:r>
              <a:rPr lang="pt-BR" dirty="0" err="1"/>
              <a:t>text</a:t>
            </a:r>
            <a:r>
              <a:rPr lang="pt-BR" dirty="0"/>
              <a:t>{Acurácia} = \</a:t>
            </a:r>
            <a:r>
              <a:rPr lang="pt-BR" dirty="0" err="1"/>
              <a:t>frac</a:t>
            </a:r>
            <a:r>
              <a:rPr lang="pt-BR" dirty="0"/>
              <a:t>{\</a:t>
            </a:r>
            <a:r>
              <a:rPr lang="pt-BR" dirty="0" err="1"/>
              <a:t>text</a:t>
            </a:r>
            <a:r>
              <a:rPr lang="pt-BR" dirty="0"/>
              <a:t>{Número de previsões corretas}}{\</a:t>
            </a:r>
            <a:r>
              <a:rPr lang="pt-BR" dirty="0" err="1"/>
              <a:t>text</a:t>
            </a:r>
            <a:r>
              <a:rPr lang="pt-BR" dirty="0"/>
              <a:t>{Total de exemplos}} \]</a:t>
            </a:r>
          </a:p>
          <a:p>
            <a:endParaRPr lang="pt-BR" dirty="0"/>
          </a:p>
          <a:p>
            <a:r>
              <a:rPr lang="pt-BR" dirty="0"/>
              <a:t>Por exemplo, se um modelo classificar corretamente 85 amostras de um total de 100, a acurácia seria \( \</a:t>
            </a:r>
            <a:r>
              <a:rPr lang="pt-BR" dirty="0" err="1"/>
              <a:t>frac</a:t>
            </a:r>
            <a:r>
              <a:rPr lang="pt-BR" dirty="0"/>
              <a:t>{85}{100} = 0.85 \), ou seja, 85%.</a:t>
            </a:r>
          </a:p>
          <a:p>
            <a:endParaRPr lang="pt-BR" dirty="0"/>
          </a:p>
          <a:p>
            <a:r>
              <a:rPr lang="pt-BR" dirty="0"/>
              <a:t>Apesar de ser uma métrica útil para avaliar a performance geral de um modelo, a acurácia pode ser enganosa em alguns cenários, especialmente quando os dados estão desbalanceados (quando uma classe é mais comum que a outra) ou quando os custos de falsos positivos e falsos negativos não são iguais. Portanto, em casos mais complexos, é importante considerar outras métricas, como precisão, recall, F1-score, entre outras, para ter uma visão mais completa do desempenho do modelo.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41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acurácia é uma métrica simples e fácil de interpretar, mas ela pode ser enganosa em alguns casos. Por exemplo, se os custos de falsos positivos e falsos negativos não são iguais, a acurácia pode não refletir o desempenho real do modelo.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exemplo, considere um modelo de classificação que é usado para diagnosticar uma doença grave. Se o modelo classificar um paciente saudável como doente, isso pode levar a um tratamento desnecessário e caro. Nesse caso, um falso positivo é mais prejudicial do que um falso negativo.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entanto, a acurácia não leva em consideração os custos associados aos erros de classificação, ou seja, não diferencia entre falsos positivos (quando o modelo prevê que algo acontecerá, mas na verdade não acontece) e falsos negativos (quando o modelo não prevê algo que acontece). Em muitos cenários do mundo real, os custos de falsos positivos e falsos negativos podem ser muito diferentes.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exemplo, em um sistema de detecção de fraudes em transações financeiras, um falso positivo (classificar uma transação legítima como fraude) pode causar inconveniência para o cliente, enquanto um falso negativo (não detectar uma transação fraudulenta) pode resultar em perdas significativas para a empresa. Nesse caso, os custos de falsos negativos são muito maiores do que os de falsos positivos. A acurácia não levaria em consideração essa diferença de custos.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588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o caso multi-classes, a </a:t>
            </a:r>
            <a:r>
              <a:rPr lang="pt-BR" b="1" i="1" dirty="0"/>
              <a:t>acurácia global </a:t>
            </a:r>
            <a:r>
              <a:rPr lang="pt-BR" dirty="0"/>
              <a:t>é obtida a partir das informações presentes na diagonal principal da </a:t>
            </a:r>
            <a:r>
              <a:rPr lang="pt-BR" b="1" i="1" dirty="0"/>
              <a:t>matriz de confusão</a:t>
            </a:r>
            <a:r>
              <a:rPr lang="pt-B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Precision-Recall is a useful measure of success of prediction when the classes are very imbalanced.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451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baseline="0" dirty="0"/>
              <a:t> pontuação-F1 </a:t>
            </a:r>
            <a:r>
              <a:rPr lang="pt-BR" dirty="0"/>
              <a:t>é a </a:t>
            </a:r>
            <a:r>
              <a:rPr lang="pt-BR" b="1" i="1" dirty="0"/>
              <a:t>média harmônica </a:t>
            </a:r>
            <a:r>
              <a:rPr lang="pt-BR" dirty="0"/>
              <a:t>entre </a:t>
            </a:r>
            <a:r>
              <a:rPr lang="pt-BR" b="1" i="1" dirty="0"/>
              <a:t>precisão</a:t>
            </a:r>
            <a:r>
              <a:rPr lang="pt-BR" dirty="0"/>
              <a:t> e </a:t>
            </a:r>
            <a:r>
              <a:rPr lang="pt-BR" b="1" i="1" dirty="0"/>
              <a:t>recall</a:t>
            </a:r>
            <a:r>
              <a:rPr lang="pt-BR" dirty="0"/>
              <a:t>. Enquanto a </a:t>
            </a:r>
            <a:r>
              <a:rPr lang="pt-BR" b="1" i="1" dirty="0"/>
              <a:t>média aritmética </a:t>
            </a:r>
            <a:r>
              <a:rPr lang="pt-BR" dirty="0"/>
              <a:t>trata todos os valores igualmente, a </a:t>
            </a:r>
            <a:r>
              <a:rPr lang="pt-BR" b="1" i="1" dirty="0"/>
              <a:t>média harmônica </a:t>
            </a:r>
            <a:r>
              <a:rPr lang="pt-BR" dirty="0"/>
              <a:t>atribui muito mais peso aos valores pequenos. Como resultado, o classificador só obterá uma pontuação-F1 alta se as medidas </a:t>
            </a:r>
            <a:r>
              <a:rPr lang="pt-BR" b="1" i="1" dirty="0"/>
              <a:t>recall</a:t>
            </a:r>
            <a:r>
              <a:rPr lang="pt-BR" baseline="0" dirty="0"/>
              <a:t> </a:t>
            </a:r>
            <a:r>
              <a:rPr lang="pt-BR" dirty="0"/>
              <a:t>e </a:t>
            </a:r>
            <a:r>
              <a:rPr lang="pt-BR" b="1" i="1" dirty="0"/>
              <a:t>precisão</a:t>
            </a:r>
            <a:r>
              <a:rPr lang="pt-BR" dirty="0"/>
              <a:t> forem altas.</a:t>
            </a:r>
          </a:p>
          <a:p>
            <a:endParaRPr lang="pt-BR" dirty="0"/>
          </a:p>
          <a:p>
            <a:r>
              <a:rPr lang="pt-BR" dirty="0"/>
              <a:t>A pontuação-F1 favorece classificadores que têm </a:t>
            </a:r>
            <a:r>
              <a:rPr lang="pt-BR" b="1" i="1" dirty="0"/>
              <a:t>precisão</a:t>
            </a:r>
            <a:r>
              <a:rPr lang="pt-BR" dirty="0"/>
              <a:t> e </a:t>
            </a:r>
            <a:r>
              <a:rPr lang="pt-BR" b="1" i="1" dirty="0"/>
              <a:t>recall</a:t>
            </a:r>
            <a:r>
              <a:rPr lang="pt-BR" dirty="0"/>
              <a:t> semelhantes.</a:t>
            </a:r>
          </a:p>
          <a:p>
            <a:endParaRPr lang="pt-BR" dirty="0"/>
          </a:p>
          <a:p>
            <a:r>
              <a:rPr lang="pt-BR" dirty="0"/>
              <a:t>Aumentar a </a:t>
            </a:r>
            <a:r>
              <a:rPr lang="pt-BR" b="1" i="1" dirty="0"/>
              <a:t>precisão</a:t>
            </a:r>
            <a:r>
              <a:rPr lang="pt-BR" dirty="0"/>
              <a:t> reduz o</a:t>
            </a:r>
            <a:r>
              <a:rPr lang="pt-BR" baseline="0" dirty="0"/>
              <a:t> </a:t>
            </a:r>
            <a:r>
              <a:rPr lang="pt-BR" b="1" i="1" baseline="0" dirty="0"/>
              <a:t>recall</a:t>
            </a:r>
            <a:r>
              <a:rPr lang="pt-BR" baseline="0" dirty="0"/>
              <a:t> </a:t>
            </a:r>
            <a:r>
              <a:rPr lang="pt-BR" dirty="0"/>
              <a:t>e vice-versa. Isso é chamado de balanço (tradeoff) de precisão/recall.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8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Em estatística, uma característica operacional do receptor (ROC), ou curva ROC, é um gráfico que ilustra o desempenho de um classificador binário. A curva é criada plotando a taxa de verdadeiro</a:t>
            </a:r>
            <a:r>
              <a:rPr lang="pt-BR" baseline="0" dirty="0"/>
              <a:t> </a:t>
            </a:r>
            <a:r>
              <a:rPr lang="pt-BR" dirty="0"/>
              <a:t>positivo</a:t>
            </a:r>
            <a:r>
              <a:rPr lang="pt-BR" baseline="0" dirty="0"/>
              <a:t> </a:t>
            </a:r>
            <a:r>
              <a:rPr lang="pt-BR" dirty="0"/>
              <a:t>(recall) contra a taxa de falsos</a:t>
            </a:r>
            <a:r>
              <a:rPr lang="pt-BR" baseline="0" dirty="0"/>
              <a:t> </a:t>
            </a:r>
            <a:r>
              <a:rPr lang="pt-BR" dirty="0"/>
              <a:t>positivos (especificidade) em várias configurações de limite.</a:t>
            </a:r>
          </a:p>
          <a:p>
            <a:endParaRPr lang="pt-BR" dirty="0"/>
          </a:p>
          <a:p>
            <a:r>
              <a:rPr lang="pt-BR" dirty="0"/>
              <a:t>A linha pontilhada representa a curva ROC de um classificador puramente aleatório; um bom classificador fica o mais longe possível dessa linha (em direção ao canto superior esquerdo). Um exemplo intuitivo de classificação aleatória é uma decisão através do lançamento</a:t>
            </a:r>
            <a:r>
              <a:rPr lang="pt-BR" baseline="0" dirty="0"/>
              <a:t> de </a:t>
            </a:r>
            <a:r>
              <a:rPr lang="pt-BR" dirty="0"/>
              <a:t>moedas.</a:t>
            </a:r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r>
              <a:rPr lang="pt-BR" i="0" u="none" dirty="0">
                <a:hlinkClick r:id="rId3"/>
              </a:rPr>
              <a:t>[1] </a:t>
            </a:r>
            <a:r>
              <a:rPr lang="pt-BR" dirty="0">
                <a:hlinkClick r:id="rId3"/>
              </a:rPr>
              <a:t>https://joparga3.github.io/standford_logistic_regression/#what-is-logistic-regression</a:t>
            </a:r>
            <a:endParaRPr lang="pt-BR" dirty="0"/>
          </a:p>
          <a:p>
            <a:r>
              <a:rPr lang="pt-BR" dirty="0"/>
              <a:t>[2] https://www.datasciencecentral.com/profiles/blogs/roc-curve-explained-in-one-picture</a:t>
            </a:r>
          </a:p>
          <a:p>
            <a:r>
              <a:rPr lang="pt-BR" dirty="0"/>
              <a:t>[3] https://en.wikipedia.org/wiki/Receiver_operating_characteristic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55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tion_metrics.ipynb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5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4D5D3-A9ED-9B8B-0474-AF3EF622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Acurácia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29D007B-9E18-00C3-2CF2-47D7955EBA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89678" cy="51673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acurácia</a:t>
                </a:r>
                <a:r>
                  <a:rPr lang="pt-BR" dirty="0">
                    <a:solidFill>
                      <a:schemeClr val="tx1"/>
                    </a:solidFill>
                  </a:rPr>
                  <a:t> é, geralmente,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primeira escolha </a:t>
                </a:r>
                <a:r>
                  <a:rPr lang="pt-BR" dirty="0">
                    <a:solidFill>
                      <a:schemeClr val="tx1"/>
                    </a:solidFill>
                  </a:rPr>
                  <a:t>para medir a qualidade de um classificador.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Entretanto, ela 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enganosa com problemas desbalanceados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Pode nos levar a concluir que um classificador ruim é muito bom.</a:t>
                </a:r>
                <a:endParaRPr lang="pt-BR" dirty="0">
                  <a:solidFill>
                    <a:schemeClr val="tx1"/>
                  </a:solidFill>
                </a:endParaRP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Analisando a equação abaixo, o que aconteceria se TP fosse muito maior do que TN, FN e FP?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acur</m:t>
                          </m:r>
                          <m: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á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cia</m:t>
                          </m:r>
                        </m:e>
                      </m:func>
                      <m:r>
                        <a:rPr lang="pt-BR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TN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TP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TN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FN</m:t>
                              </m:r>
                              <m: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FP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Portanto, quando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classes desbalanceadas, precisamos analisar outras métricas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>
                    <a:solidFill>
                      <a:schemeClr val="tx1"/>
                    </a:solidFill>
                  </a:rPr>
                  <a:t>O mesmo aconteceria se TN fosse muito maior do que TP, FN e FP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Ela também é enganosa quando os custos de falsos positivos e falsos negativos não são iguais.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29D007B-9E18-00C3-2CF2-47D7955EB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89678" cy="5167312"/>
              </a:xfrm>
              <a:blipFill>
                <a:blip r:embed="rId3"/>
                <a:stretch>
                  <a:fillRect l="-817" t="-2358" r="-9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80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9409E-2F7C-F9FB-1D90-828F558D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Precisão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B3338-3C79-280E-33CD-E184CC752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690" y="1870780"/>
            <a:ext cx="7066844" cy="4987219"/>
          </a:xfrm>
        </p:spPr>
        <p:txBody>
          <a:bodyPr>
            <a:normAutofit/>
          </a:bodyPr>
          <a:lstStyle/>
          <a:p>
            <a:r>
              <a:rPr lang="pt-BR" b="1" dirty="0"/>
              <a:t>Precisão</a:t>
            </a:r>
            <a:r>
              <a:rPr lang="pt-BR" dirty="0"/>
              <a:t> é a proporção de exemplos da classe positiva corretamente classificados (TP) em relação a todos os exemplos atribuídos à classe positiva (TP + FP).</a:t>
            </a:r>
          </a:p>
          <a:p>
            <a:r>
              <a:rPr lang="pt-BR" dirty="0"/>
              <a:t>É uma </a:t>
            </a:r>
            <a:r>
              <a:rPr lang="pt-BR" b="1" i="1" dirty="0">
                <a:solidFill>
                  <a:srgbClr val="00B050"/>
                </a:solidFill>
              </a:rPr>
              <a:t>boa medida </a:t>
            </a:r>
            <a:r>
              <a:rPr lang="pt-BR" dirty="0"/>
              <a:t>para determinar a qualidade do classificador </a:t>
            </a:r>
            <a:r>
              <a:rPr lang="pt-BR" b="1" i="1" dirty="0">
                <a:solidFill>
                  <a:srgbClr val="00B050"/>
                </a:solidFill>
              </a:rPr>
              <a:t>quando os custos de falsos positivos são altos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na classificação de </a:t>
            </a:r>
            <a:r>
              <a:rPr lang="pt-BR" b="1" i="1" dirty="0"/>
              <a:t>spams</a:t>
            </a:r>
            <a:r>
              <a:rPr lang="pt-BR" dirty="0"/>
              <a:t> (</a:t>
            </a:r>
            <a:r>
              <a:rPr lang="pt-BR" b="1" i="1" dirty="0"/>
              <a:t>verdadeiro positivo</a:t>
            </a:r>
            <a:r>
              <a:rPr lang="pt-BR" dirty="0"/>
              <a:t>), um </a:t>
            </a:r>
            <a:r>
              <a:rPr lang="pt-BR" b="1" i="1" dirty="0"/>
              <a:t>falso positivo </a:t>
            </a:r>
            <a:r>
              <a:rPr lang="pt-BR" dirty="0"/>
              <a:t>significa que um </a:t>
            </a:r>
            <a:r>
              <a:rPr lang="pt-BR" b="1" i="1" dirty="0" err="1"/>
              <a:t>ham</a:t>
            </a:r>
            <a:r>
              <a:rPr lang="pt-BR" dirty="0"/>
              <a:t> (</a:t>
            </a:r>
            <a:r>
              <a:rPr lang="pt-BR" b="1" i="1" dirty="0"/>
              <a:t>verdadeiro negativo</a:t>
            </a:r>
            <a:r>
              <a:rPr lang="pt-BR" dirty="0"/>
              <a:t>) foi classificado como </a:t>
            </a:r>
            <a:r>
              <a:rPr lang="pt-BR" b="1" i="1" dirty="0"/>
              <a:t>spam</a:t>
            </a:r>
            <a:r>
              <a:rPr lang="pt-BR" dirty="0"/>
              <a:t>. O usuário de </a:t>
            </a:r>
            <a:r>
              <a:rPr lang="pt-BR" i="1" dirty="0" err="1"/>
              <a:t>email</a:t>
            </a:r>
            <a:r>
              <a:rPr lang="pt-BR" dirty="0"/>
              <a:t> pode perder </a:t>
            </a:r>
            <a:r>
              <a:rPr lang="pt-BR" i="1" dirty="0" err="1"/>
              <a:t>emails</a:t>
            </a:r>
            <a:r>
              <a:rPr lang="pt-BR" dirty="0"/>
              <a:t> importantes se a </a:t>
            </a:r>
            <a:r>
              <a:rPr lang="pt-BR" b="1" i="1" dirty="0"/>
              <a:t>precisão</a:t>
            </a:r>
            <a:r>
              <a:rPr lang="pt-BR" dirty="0"/>
              <a:t> for baixa.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3376B35-7B47-DF75-A545-B75926FB5BB2}"/>
                  </a:ext>
                </a:extLst>
              </p:cNvPr>
              <p:cNvSpPr txBox="1"/>
              <p:nvPr/>
            </p:nvSpPr>
            <p:spPr>
              <a:xfrm>
                <a:off x="654753" y="3341865"/>
                <a:ext cx="3939823" cy="1022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precis</m:t>
                      </m:r>
                      <m:r>
                        <a:rPr lang="pt-BR" sz="3200" b="0" i="0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m:rPr>
                          <m:sty m:val="p"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FP</m:t>
                          </m:r>
                          <m: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TP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3376B35-7B47-DF75-A545-B75926FB5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53" y="3341865"/>
                <a:ext cx="3939823" cy="10225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0D5ABCB4-5EB5-F832-F110-AD1F2FD3532A}"/>
              </a:ext>
            </a:extLst>
          </p:cNvPr>
          <p:cNvGraphicFramePr>
            <a:graphicFrameLocks noGrp="1"/>
          </p:cNvGraphicFramePr>
          <p:nvPr/>
        </p:nvGraphicFramePr>
        <p:xfrm>
          <a:off x="1840088" y="5230813"/>
          <a:ext cx="179493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6">
                  <a:extLst>
                    <a:ext uri="{9D8B030D-6E8A-4147-A177-3AD203B41FA5}">
                      <a16:colId xmlns:a16="http://schemas.microsoft.com/office/drawing/2014/main" val="2780398905"/>
                    </a:ext>
                  </a:extLst>
                </a:gridCol>
                <a:gridCol w="897466">
                  <a:extLst>
                    <a:ext uri="{9D8B030D-6E8A-4147-A177-3AD203B41FA5}">
                      <a16:colId xmlns:a16="http://schemas.microsoft.com/office/drawing/2014/main" val="1752542230"/>
                    </a:ext>
                  </a:extLst>
                </a:gridCol>
              </a:tblGrid>
              <a:tr h="4310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>
                          <a:solidFill>
                            <a:srgbClr val="FF0000"/>
                          </a:solidFill>
                          <a:effectLst/>
                        </a:rPr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155157"/>
                  </a:ext>
                </a:extLst>
              </a:tr>
              <a:tr h="4310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>
                          <a:solidFill>
                            <a:srgbClr val="0000FF"/>
                          </a:solidFill>
                          <a:effectLst/>
                        </a:rPr>
                        <a:t>FP</a:t>
                      </a:r>
                      <a:endParaRPr lang="pt-BR" sz="2400" b="1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>
                          <a:solidFill>
                            <a:srgbClr val="00B050"/>
                          </a:solidFill>
                          <a:effectLst/>
                        </a:rPr>
                        <a:t>TP</a:t>
                      </a:r>
                      <a:endParaRPr lang="pt-BR" sz="2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341992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685BDF4E-E4CF-5896-0326-96A536D9643C}"/>
              </a:ext>
            </a:extLst>
          </p:cNvPr>
          <p:cNvSpPr/>
          <p:nvPr/>
        </p:nvSpPr>
        <p:spPr>
          <a:xfrm rot="16200000">
            <a:off x="2438401" y="4876801"/>
            <a:ext cx="609602" cy="208105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58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7A758-CC86-49D1-9698-4D8C118C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Recall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E4F4E1-BE8B-2CDE-011D-F70A3522A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045" y="1825624"/>
            <a:ext cx="7326490" cy="5032375"/>
          </a:xfrm>
        </p:spPr>
        <p:txBody>
          <a:bodyPr>
            <a:normAutofit lnSpcReduction="10000"/>
          </a:bodyPr>
          <a:lstStyle/>
          <a:p>
            <a:r>
              <a:rPr lang="pt-BR" b="1" i="1" dirty="0"/>
              <a:t>Recall</a:t>
            </a:r>
            <a:r>
              <a:rPr lang="pt-BR" dirty="0"/>
              <a:t> ou sensibilidade é a proporção de exemplos da classe positiva corretamente classificados.</a:t>
            </a:r>
            <a:endParaRPr lang="pt-BR" b="1" i="1" dirty="0"/>
          </a:p>
          <a:p>
            <a:r>
              <a:rPr lang="pt-BR" dirty="0"/>
              <a:t>O </a:t>
            </a:r>
            <a:r>
              <a:rPr lang="pt-BR" i="1" dirty="0"/>
              <a:t>recall</a:t>
            </a:r>
            <a:r>
              <a:rPr lang="pt-BR" dirty="0"/>
              <a:t> calcula quantos exemplos realmente positivos o classificador captura em relação a todos exemplos positivos. </a:t>
            </a:r>
            <a:endParaRPr lang="pt-BR" sz="2100" dirty="0"/>
          </a:p>
          <a:p>
            <a:r>
              <a:rPr lang="pt-BR" dirty="0"/>
              <a:t>É uma </a:t>
            </a:r>
            <a:r>
              <a:rPr lang="pt-BR" b="1" i="1" dirty="0">
                <a:solidFill>
                  <a:srgbClr val="00B050"/>
                </a:solidFill>
              </a:rPr>
              <a:t>boa medida </a:t>
            </a:r>
            <a:r>
              <a:rPr lang="pt-BR" dirty="0"/>
              <a:t>para determinar a qualidade de um classificador </a:t>
            </a:r>
            <a:r>
              <a:rPr lang="pt-BR" b="1" i="1" dirty="0">
                <a:solidFill>
                  <a:srgbClr val="00B050"/>
                </a:solidFill>
              </a:rPr>
              <a:t>quando os custos de falsos negativos são altos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na classificação de doenças, se um paciente doente (</a:t>
            </a:r>
            <a:r>
              <a:rPr lang="pt-BR" b="1" i="1" dirty="0"/>
              <a:t>verdadeiro positivo</a:t>
            </a:r>
            <a:r>
              <a:rPr lang="pt-BR" dirty="0"/>
              <a:t>) for classificado como não doente (</a:t>
            </a:r>
            <a:r>
              <a:rPr lang="pt-BR" b="1" i="1" dirty="0"/>
              <a:t>falso negativo</a:t>
            </a:r>
            <a:r>
              <a:rPr lang="pt-BR" dirty="0"/>
              <a:t>). O custo associado ao </a:t>
            </a:r>
            <a:r>
              <a:rPr lang="pt-BR" b="1" i="1" dirty="0"/>
              <a:t>falso negativo </a:t>
            </a:r>
            <a:r>
              <a:rPr lang="pt-BR" dirty="0"/>
              <a:t>será extremamente alto se a doença for contagiosa.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92F9593-43C2-2FC6-D7DF-B4A04BE65B06}"/>
                  </a:ext>
                </a:extLst>
              </p:cNvPr>
              <p:cNvSpPr txBox="1"/>
              <p:nvPr/>
            </p:nvSpPr>
            <p:spPr>
              <a:xfrm>
                <a:off x="838200" y="3319287"/>
                <a:ext cx="3417711" cy="1022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3200" i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3200" i="0">
                              <a:latin typeface="Cambria Math" panose="02040503050406030204" pitchFamily="18" charset="0"/>
                            </a:rPr>
                            <m:t>FN</m:t>
                          </m:r>
                          <m: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TP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92F9593-43C2-2FC6-D7DF-B4A04BE65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19287"/>
                <a:ext cx="3417711" cy="10225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AB28634A-9E6D-BA06-E08B-AF1826CF6578}"/>
              </a:ext>
            </a:extLst>
          </p:cNvPr>
          <p:cNvGraphicFramePr>
            <a:graphicFrameLocks noGrp="1"/>
          </p:cNvGraphicFramePr>
          <p:nvPr/>
        </p:nvGraphicFramePr>
        <p:xfrm>
          <a:off x="1840088" y="5230813"/>
          <a:ext cx="179493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6">
                  <a:extLst>
                    <a:ext uri="{9D8B030D-6E8A-4147-A177-3AD203B41FA5}">
                      <a16:colId xmlns:a16="http://schemas.microsoft.com/office/drawing/2014/main" val="2780398905"/>
                    </a:ext>
                  </a:extLst>
                </a:gridCol>
                <a:gridCol w="897466">
                  <a:extLst>
                    <a:ext uri="{9D8B030D-6E8A-4147-A177-3AD203B41FA5}">
                      <a16:colId xmlns:a16="http://schemas.microsoft.com/office/drawing/2014/main" val="1752542230"/>
                    </a:ext>
                  </a:extLst>
                </a:gridCol>
              </a:tblGrid>
              <a:tr h="4310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>
                          <a:solidFill>
                            <a:srgbClr val="FF0000"/>
                          </a:solidFill>
                          <a:effectLst/>
                        </a:rPr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155157"/>
                  </a:ext>
                </a:extLst>
              </a:tr>
              <a:tr h="4310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>
                          <a:solidFill>
                            <a:srgbClr val="0000FF"/>
                          </a:solidFill>
                          <a:effectLst/>
                        </a:rPr>
                        <a:t>FP</a:t>
                      </a:r>
                      <a:endParaRPr lang="pt-BR" sz="2400" b="1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>
                          <a:solidFill>
                            <a:srgbClr val="00B050"/>
                          </a:solidFill>
                          <a:effectLst/>
                        </a:rPr>
                        <a:t>TP</a:t>
                      </a:r>
                      <a:endParaRPr lang="pt-BR" sz="2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341992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894B2598-B989-4F1A-AB5A-34B5BD2133A9}"/>
              </a:ext>
            </a:extLst>
          </p:cNvPr>
          <p:cNvSpPr/>
          <p:nvPr/>
        </p:nvSpPr>
        <p:spPr>
          <a:xfrm>
            <a:off x="2848303" y="5129049"/>
            <a:ext cx="641131" cy="113511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31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2418A-FD8A-4D3A-F78B-19D2F315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809D8B-A4CE-3C56-037B-42A71F621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103" y="1825624"/>
            <a:ext cx="5770179" cy="5032375"/>
          </a:xfrm>
        </p:spPr>
        <p:txBody>
          <a:bodyPr/>
          <a:lstStyle/>
          <a:p>
            <a:r>
              <a:rPr lang="pt-BR" b="1" dirty="0"/>
              <a:t>Especificidade </a:t>
            </a:r>
            <a:r>
              <a:rPr lang="pt-BR" dirty="0"/>
              <a:t>ou </a:t>
            </a:r>
            <a:r>
              <a:rPr lang="pt-BR" b="1" i="1" dirty="0"/>
              <a:t>taxa de verdadeiros negativos </a:t>
            </a:r>
            <a:r>
              <a:rPr lang="pt-BR" dirty="0"/>
              <a:t>é a proporção de exemplos da classe negativa corretamente classificados.</a:t>
            </a:r>
          </a:p>
          <a:p>
            <a:endParaRPr lang="pt-BR" dirty="0"/>
          </a:p>
        </p:txBody>
      </p:sp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E02B334E-4F57-F983-AF39-A6FCB464ABF3}"/>
              </a:ext>
            </a:extLst>
          </p:cNvPr>
          <p:cNvGraphicFramePr>
            <a:graphicFrameLocks noGrp="1"/>
          </p:cNvGraphicFramePr>
          <p:nvPr/>
        </p:nvGraphicFramePr>
        <p:xfrm>
          <a:off x="1840088" y="5230813"/>
          <a:ext cx="179493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6">
                  <a:extLst>
                    <a:ext uri="{9D8B030D-6E8A-4147-A177-3AD203B41FA5}">
                      <a16:colId xmlns:a16="http://schemas.microsoft.com/office/drawing/2014/main" val="2780398905"/>
                    </a:ext>
                  </a:extLst>
                </a:gridCol>
                <a:gridCol w="897466">
                  <a:extLst>
                    <a:ext uri="{9D8B030D-6E8A-4147-A177-3AD203B41FA5}">
                      <a16:colId xmlns:a16="http://schemas.microsoft.com/office/drawing/2014/main" val="1752542230"/>
                    </a:ext>
                  </a:extLst>
                </a:gridCol>
              </a:tblGrid>
              <a:tr h="4310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>
                          <a:solidFill>
                            <a:srgbClr val="FF0000"/>
                          </a:solidFill>
                          <a:effectLst/>
                        </a:rPr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155157"/>
                  </a:ext>
                </a:extLst>
              </a:tr>
              <a:tr h="4310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>
                          <a:solidFill>
                            <a:srgbClr val="0000FF"/>
                          </a:solidFill>
                          <a:effectLst/>
                        </a:rPr>
                        <a:t>FP</a:t>
                      </a:r>
                      <a:endParaRPr lang="pt-BR" sz="2400" b="1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>
                          <a:solidFill>
                            <a:srgbClr val="00B050"/>
                          </a:solidFill>
                          <a:effectLst/>
                        </a:rPr>
                        <a:t>TP</a:t>
                      </a:r>
                      <a:endParaRPr lang="pt-BR" sz="2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341992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8C2B580F-B223-9E7A-D76C-8F14D3E585A0}"/>
              </a:ext>
            </a:extLst>
          </p:cNvPr>
          <p:cNvSpPr/>
          <p:nvPr/>
        </p:nvSpPr>
        <p:spPr>
          <a:xfrm>
            <a:off x="1954931" y="5129049"/>
            <a:ext cx="641131" cy="113511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07AB995-6DB3-594A-08D2-01E5AB1E6EA9}"/>
                  </a:ext>
                </a:extLst>
              </p:cNvPr>
              <p:cNvSpPr txBox="1"/>
              <p:nvPr/>
            </p:nvSpPr>
            <p:spPr>
              <a:xfrm>
                <a:off x="838200" y="2917738"/>
                <a:ext cx="4761186" cy="1022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especificidade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3200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3200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 sz="3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3200" i="0">
                              <a:latin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07AB995-6DB3-594A-08D2-01E5AB1E6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17738"/>
                <a:ext cx="4761186" cy="10225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798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4F6D18B-0399-55B9-FD83-C7EDF77FF0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789356" cy="1325563"/>
              </a:xfrm>
            </p:spPr>
            <p:txBody>
              <a:bodyPr/>
              <a:lstStyle/>
              <a:p>
                <a:r>
                  <a:rPr lang="pt-BR" dirty="0"/>
                  <a:t>Matriz de confusão para caso multiclasses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)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4F6D18B-0399-55B9-FD83-C7EDF77FF0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789356" cy="1325563"/>
              </a:xfrm>
              <a:blipFill>
                <a:blip r:embed="rId2"/>
                <a:stretch>
                  <a:fillRect l="-2318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6AE9087-3D2E-DF8E-D6D3-12EDE54371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00711" y="1859491"/>
                <a:ext cx="4955822" cy="4998509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É possível calcular as métricas anteriores para o cenário multiclasses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).</a:t>
                </a:r>
              </a:p>
              <a:p>
                <a:r>
                  <a:rPr lang="pt-BR" dirty="0"/>
                  <a:t>Para isso, basta selecionar, uma vez, cada classe como sendo a classe positiva, enquanto todas as demais classes formam a classe negativa.</a:t>
                </a:r>
              </a:p>
              <a:p>
                <a:r>
                  <a:rPr lang="pt-BR" dirty="0"/>
                  <a:t>Vejamos um exemplo 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6AE9087-3D2E-DF8E-D6D3-12EDE54371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00711" y="1859491"/>
                <a:ext cx="4955822" cy="4998509"/>
              </a:xfrm>
              <a:blipFill>
                <a:blip r:embed="rId3"/>
                <a:stretch>
                  <a:fillRect l="-2214" t="-1951" r="-40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8325068-7110-8CDE-99D3-4E05F625B76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2847" y="2766990"/>
              <a:ext cx="6276622" cy="2933897"/>
            </p:xfrm>
            <a:graphic>
              <a:graphicData uri="http://schemas.openxmlformats.org/drawingml/2006/table">
                <a:tbl>
                  <a:tblPr/>
                  <a:tblGrid>
                    <a:gridCol w="10735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671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119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119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1199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98713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Classes </a:t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>
                              <a:effectLst/>
                            </a:rPr>
                            <a:t>Estimadas</a:t>
                          </a: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+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98713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98713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8879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800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+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8879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Classes Verdadeiras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8325068-7110-8CDE-99D3-4E05F625B7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7706606"/>
                  </p:ext>
                </p:extLst>
              </p:nvPr>
            </p:nvGraphicFramePr>
            <p:xfrm>
              <a:off x="462847" y="2766990"/>
              <a:ext cx="6276622" cy="2933897"/>
            </p:xfrm>
            <a:graphic>
              <a:graphicData uri="http://schemas.openxmlformats.org/drawingml/2006/table">
                <a:tbl>
                  <a:tblPr/>
                  <a:tblGrid>
                    <a:gridCol w="10735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671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119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1199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1199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98713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Classes </a:t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>
                              <a:effectLst/>
                            </a:rPr>
                            <a:t>Estimadas</a:t>
                          </a: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0692" t="-870" r="-438994" b="-33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98713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0692" t="-100870" r="-438994" b="-23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98713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0692" t="-200870" r="-438994" b="-13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8879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800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397" t="-501449" r="-200862" b="-1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4397" t="-501449" r="-100862" b="-1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4397" t="-501449" r="-862" b="-1289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8879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Classes Verdadeiras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5882695-5DE1-C1D3-36F2-0FBA637ABB6A}"/>
                  </a:ext>
                </a:extLst>
              </p:cNvPr>
              <p:cNvSpPr txBox="1"/>
              <p:nvPr/>
            </p:nvSpPr>
            <p:spPr>
              <a:xfrm>
                <a:off x="2506136" y="2305325"/>
                <a:ext cx="42333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/>
                  <a:t>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dirty="0"/>
                  <a:t> é a positiva.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5882695-5DE1-C1D3-36F2-0FBA637AB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36" y="2305325"/>
                <a:ext cx="4233333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031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6F3810FD-8C1E-E235-CDF3-A845D40ED97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Matriz de confusão para caso multiclasses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)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6F3810FD-8C1E-E235-CDF3-A845D40ED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549053F-BDE4-C8D3-A996-B46C550898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9958" y="2834725"/>
              <a:ext cx="5610576" cy="3040125"/>
            </p:xfrm>
            <a:graphic>
              <a:graphicData uri="http://schemas.openxmlformats.org/drawingml/2006/table">
                <a:tbl>
                  <a:tblPr/>
                  <a:tblGrid>
                    <a:gridCol w="10837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035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27976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Classes </a:t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>
                              <a:effectLst/>
                            </a:rPr>
                            <a:t>Estimadas</a:t>
                          </a: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9251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effectLst/>
                            </a:rPr>
                            <a:t>+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9251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4377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80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+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4377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Classes Verdadeiras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549053F-BDE4-C8D3-A996-B46C550898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6974397"/>
                  </p:ext>
                </p:extLst>
              </p:nvPr>
            </p:nvGraphicFramePr>
            <p:xfrm>
              <a:off x="349958" y="2834725"/>
              <a:ext cx="5610576" cy="3040125"/>
            </p:xfrm>
            <a:graphic>
              <a:graphicData uri="http://schemas.openxmlformats.org/drawingml/2006/table">
                <a:tbl>
                  <a:tblPr/>
                  <a:tblGrid>
                    <a:gridCol w="10837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035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861060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Classes </a:t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>
                              <a:effectLst/>
                            </a:rPr>
                            <a:t>Estimadas</a:t>
                          </a: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7934" t="-7092" r="-515702" b="-2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9251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7934" t="-141121" r="-515702" b="-253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61060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7934" t="-182979" r="-515702" b="-921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4377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80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4231" t="-725455" r="-200000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411" t="-725455" r="-100966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5411" t="-725455" r="-966" b="-1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4377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Classes Verdadeiras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4FF6500-B127-E5EB-2288-D345D9AB581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55645" y="2834725"/>
              <a:ext cx="5610577" cy="3040125"/>
            </p:xfrm>
            <a:graphic>
              <a:graphicData uri="http://schemas.openxmlformats.org/drawingml/2006/table">
                <a:tbl>
                  <a:tblPr/>
                  <a:tblGrid>
                    <a:gridCol w="11288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951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27976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Classes </a:t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>
                              <a:effectLst/>
                            </a:rPr>
                            <a:t>Estimadas</a:t>
                          </a: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9251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9251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effectLst/>
                            </a:rPr>
                            <a:t>+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4377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800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effectLst/>
                            </a:rPr>
                            <a:t>-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+ </a:t>
                          </a:r>
                          <a:r>
                            <a:rPr lang="pt-BR" sz="18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8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800" b="0" dirty="0">
                              <a:effectLst/>
                            </a:rPr>
                            <a:t>)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4377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Classes Verdadeiras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4FF6500-B127-E5EB-2288-D345D9AB58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0879986"/>
                  </p:ext>
                </p:extLst>
              </p:nvPr>
            </p:nvGraphicFramePr>
            <p:xfrm>
              <a:off x="6355645" y="2834725"/>
              <a:ext cx="5610577" cy="3040125"/>
            </p:xfrm>
            <a:graphic>
              <a:graphicData uri="http://schemas.openxmlformats.org/drawingml/2006/table">
                <a:tbl>
                  <a:tblPr/>
                  <a:tblGrid>
                    <a:gridCol w="11288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951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621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861060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>
                              <a:effectLst/>
                            </a:rPr>
                            <a:t>Classes </a:t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>
                              <a:effectLst/>
                            </a:rPr>
                            <a:t>Estimadas</a:t>
                          </a: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3158" t="-7092" r="-548246" b="-268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61060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3158" t="-106338" r="-548246" b="-166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9251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3158" t="-276415" r="-548246" b="-1226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8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4377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800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4231" t="-725455" r="-200481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5411" t="-725455" r="-101449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5411" t="-725455" r="-1449" b="-1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4377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effectLst/>
                            </a:rPr>
                            <a:t>Classes Verdadeiras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7DCAE37-0B68-31FE-C4B4-15B3A38CF8F2}"/>
                  </a:ext>
                </a:extLst>
              </p:cNvPr>
              <p:cNvSpPr txBox="1"/>
              <p:nvPr/>
            </p:nvSpPr>
            <p:spPr>
              <a:xfrm>
                <a:off x="2167466" y="2365178"/>
                <a:ext cx="37930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/>
                  <a:t>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400" dirty="0"/>
                  <a:t> é a positiva.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7DCAE37-0B68-31FE-C4B4-15B3A38CF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466" y="2365178"/>
                <a:ext cx="3793067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A95A716-2329-11F1-7CC2-2B3C42F20DCF}"/>
                  </a:ext>
                </a:extLst>
              </p:cNvPr>
              <p:cNvSpPr txBox="1"/>
              <p:nvPr/>
            </p:nvSpPr>
            <p:spPr>
              <a:xfrm>
                <a:off x="8173155" y="2374387"/>
                <a:ext cx="37930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400" dirty="0"/>
                  <a:t>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é a positiva.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A95A716-2329-11F1-7CC2-2B3C42F20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155" y="2374387"/>
                <a:ext cx="3793067" cy="461665"/>
              </a:xfrm>
              <a:prstGeom prst="rect">
                <a:avLst/>
              </a:prstGeom>
              <a:blipFill>
                <a:blip r:embed="rId6"/>
                <a:stretch>
                  <a:fillRect t="-9211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426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DCA44-CC6E-8998-A693-998426B9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F1-</a:t>
            </a:r>
            <a:r>
              <a:rPr lang="pt-BR" i="1" dirty="0"/>
              <a:t>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261D671-8D7F-BF6D-3C19-CFC15A190C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8978" y="1825624"/>
                <a:ext cx="637822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precisão não fornece informações a respeito da quantidade de </a:t>
                </a:r>
                <a:r>
                  <a:rPr lang="pt-BR" b="1" i="1" dirty="0"/>
                  <a:t>falsos negativos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 outro lado, o </a:t>
                </a:r>
                <a:r>
                  <a:rPr lang="pt-BR" i="1" dirty="0"/>
                  <a:t>recall</a:t>
                </a:r>
                <a:r>
                  <a:rPr lang="pt-BR" dirty="0"/>
                  <a:t> não fornece informações a respeito da quantidade de </a:t>
                </a:r>
                <a:r>
                  <a:rPr lang="pt-BR" b="1" i="1" dirty="0"/>
                  <a:t>falsos positivos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para analisarmos o desempenho de um classificador de forma geral, precisamos de uma métrica que combine as duas, como o F1-</a:t>
                </a:r>
                <a:r>
                  <a:rPr lang="pt-BR" i="1" dirty="0"/>
                  <a:t>score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próximos de 1 indicam que o </a:t>
                </a:r>
                <a:r>
                  <a:rPr lang="pt-BR" b="1" i="1" dirty="0"/>
                  <a:t>classificador</a:t>
                </a:r>
                <a:r>
                  <a:rPr lang="pt-BR" dirty="0"/>
                  <a:t> obteve ótimos resultados tanto de </a:t>
                </a:r>
                <a:r>
                  <a:rPr lang="pt-BR" b="1" i="1" dirty="0"/>
                  <a:t>precisão</a:t>
                </a:r>
                <a:r>
                  <a:rPr lang="pt-BR" dirty="0"/>
                  <a:t> quanto de </a:t>
                </a:r>
                <a:r>
                  <a:rPr lang="pt-BR" b="1" i="1" dirty="0"/>
                  <a:t>recall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261D671-8D7F-BF6D-3C19-CFC15A190C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8978" y="1825624"/>
                <a:ext cx="6378221" cy="5032375"/>
              </a:xfrm>
              <a:blipFill>
                <a:blip r:embed="rId2"/>
                <a:stretch>
                  <a:fillRect l="-1721" t="-2663" r="-2390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0A929A7-E33F-6D02-D301-38706DE0743C}"/>
                  </a:ext>
                </a:extLst>
              </p:cNvPr>
              <p:cNvSpPr txBox="1"/>
              <p:nvPr/>
            </p:nvSpPr>
            <p:spPr>
              <a:xfrm>
                <a:off x="-395111" y="2444150"/>
                <a:ext cx="5520265" cy="24233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t-BR" sz="3200" b="0" i="0" smtClean="0">
                                  <a:latin typeface="Cambria Math" panose="02040503050406030204" pitchFamily="18" charset="0"/>
                                </a:rPr>
                                <m:t>FN</m:t>
                              </m:r>
                              <m:r>
                                <a:rPr lang="pt-BR" sz="32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 sz="3200" b="0" i="0" smtClean="0">
                                  <a:latin typeface="Cambria Math" panose="02040503050406030204" pitchFamily="18" charset="0"/>
                                </a:rPr>
                                <m:t>FP</m:t>
                              </m:r>
                            </m:num>
                            <m:den>
                              <m:r>
                                <a:rPr lang="pt-BR" sz="32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0" smtClean="0">
                          <a:latin typeface="Cambria Math" panose="02040503050406030204" pitchFamily="18" charset="0"/>
                        </a:rPr>
                        <m:t>                =2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precis</m:t>
                          </m:r>
                          <m: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m:rPr>
                              <m:sty m:val="p"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pt-BR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3200" i="0">
                              <a:latin typeface="Cambria Math" panose="02040503050406030204" pitchFamily="18" charset="0"/>
                            </a:rPr>
                            <m:t>precis</m:t>
                          </m:r>
                          <m:r>
                            <a:rPr lang="pt-BR" sz="3200" i="0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m:rPr>
                              <m:sty m:val="p"/>
                            </m:rPr>
                            <a:rPr lang="pt-BR" sz="3200" i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  <m:r>
                        <a:rPr lang="pt-BR" sz="32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0A929A7-E33F-6D02-D301-38706DE07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5111" y="2444150"/>
                <a:ext cx="5520265" cy="24233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091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5536C-F7A7-2C48-9576-43AD0662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527EFB-3159-825E-59E2-82910B21F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219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1325563"/>
          </a:xfrm>
        </p:spPr>
        <p:txBody>
          <a:bodyPr/>
          <a:lstStyle/>
          <a:p>
            <a:r>
              <a:rPr lang="pt-BR" dirty="0"/>
              <a:t>Observações importantes quanto à matriz de confusão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01400" cy="276065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É possível estender as métricas obtidas com a </a:t>
                </a:r>
                <a:r>
                  <a:rPr lang="pt-BR" b="1" i="1" dirty="0"/>
                  <a:t>matriz de confusão </a:t>
                </a:r>
                <a:r>
                  <a:rPr lang="pt-BR" dirty="0"/>
                  <a:t>para o cenário multi-classes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):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Para isto, basta selecionar, uma vez, cada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como sendo a classe positiva, enquanto todas as demais classes formam a classe negativa. Assim, obtém-se os valores das métricas para cada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classes.</a:t>
                </a:r>
              </a:p>
              <a:p>
                <a:r>
                  <a:rPr lang="pt-BR" dirty="0"/>
                  <a:t>Veja o exemplo abaixo 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01400" cy="2760654"/>
              </a:xfrm>
              <a:blipFill rotWithShape="0">
                <a:blip r:embed="rId2"/>
                <a:stretch>
                  <a:fillRect l="-980" t="-3532" r="-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2877518"/>
                  </p:ext>
                </p:extLst>
              </p:nvPr>
            </p:nvGraphicFramePr>
            <p:xfrm>
              <a:off x="56269" y="4573216"/>
              <a:ext cx="3877409" cy="2164854"/>
            </p:xfrm>
            <a:graphic>
              <a:graphicData uri="http://schemas.openxmlformats.org/drawingml/2006/table">
                <a:tbl>
                  <a:tblPr/>
                  <a:tblGrid>
                    <a:gridCol w="6631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74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22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722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722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60846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>
                              <a:effectLst/>
                            </a:rPr>
                            <a:t>Classes </a:t>
                          </a:r>
                          <a:br>
                            <a:rPr lang="pt-BR" sz="1000" b="1" dirty="0">
                              <a:effectLst/>
                            </a:rPr>
                          </a:br>
                          <a:r>
                            <a:rPr lang="pt-BR" sz="1000" b="1" dirty="0">
                              <a:effectLst/>
                            </a:rPr>
                            <a:t>Estimadas</a:t>
                          </a: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>
                              <a:effectLst/>
                            </a:rPr>
                            <a:t>+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>
                              <a:effectLst/>
                            </a:rPr>
                            <a:t>-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>
                              <a:effectLst/>
                            </a:rPr>
                            <a:t>-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5386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00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effectLst/>
                            </a:rPr>
                            <a:t>+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effectLst/>
                            </a:rPr>
                            <a:t>-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effectLst/>
                            </a:rPr>
                            <a:t>-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5386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effectLst/>
                            </a:rPr>
                            <a:t>Classes Verdadeiras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2877518"/>
                  </p:ext>
                </p:extLst>
              </p:nvPr>
            </p:nvGraphicFramePr>
            <p:xfrm>
              <a:off x="56269" y="4573216"/>
              <a:ext cx="3877409" cy="2164854"/>
            </p:xfrm>
            <a:graphic>
              <a:graphicData uri="http://schemas.openxmlformats.org/drawingml/2006/table">
                <a:tbl>
                  <a:tblPr/>
                  <a:tblGrid>
                    <a:gridCol w="663162"/>
                    <a:gridCol w="597443"/>
                    <a:gridCol w="872268"/>
                    <a:gridCol w="872268"/>
                    <a:gridCol w="872268"/>
                  </a:tblGrid>
                  <a:tr h="460846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000" b="1" dirty="0">
                              <a:effectLst/>
                            </a:rPr>
                            <a:t/>
                          </a:r>
                          <a:br>
                            <a:rPr lang="pt-BR" sz="1000" b="1" dirty="0">
                              <a:effectLst/>
                            </a:rPr>
                          </a:br>
                          <a:r>
                            <a:rPr lang="pt-BR" sz="1000" b="1" dirty="0" smtClean="0">
                              <a:effectLst/>
                            </a:rPr>
                            <a:t>Estimadas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245" t="-1316" r="-440816" b="-38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245" t="-77000" r="-440816" b="-18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245" t="-178788" r="-440816" b="-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86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00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45455" t="-673171" r="-202098" b="-1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3750" t="-673171" r="-100694" b="-1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46154" t="-673171" r="-1399" b="-119512"/>
                          </a:stretch>
                        </a:blipFill>
                      </a:tcPr>
                    </a:tc>
                  </a:tr>
                  <a:tr h="245386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effectLst/>
                            </a:rPr>
                            <a:t>Classes Verdadeiras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943163"/>
                  </p:ext>
                </p:extLst>
              </p:nvPr>
            </p:nvGraphicFramePr>
            <p:xfrm>
              <a:off x="4098536" y="4573215"/>
              <a:ext cx="3919612" cy="2164854"/>
            </p:xfrm>
            <a:graphic>
              <a:graphicData uri="http://schemas.openxmlformats.org/drawingml/2006/table">
                <a:tbl>
                  <a:tblPr/>
                  <a:tblGrid>
                    <a:gridCol w="6703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39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817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817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8176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60846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>
                              <a:effectLst/>
                            </a:rPr>
                            <a:t>Classes </a:t>
                          </a:r>
                          <a:br>
                            <a:rPr lang="pt-BR" sz="1000" b="1" dirty="0">
                              <a:effectLst/>
                            </a:rPr>
                          </a:br>
                          <a:r>
                            <a:rPr lang="pt-BR" sz="1000" b="1" dirty="0">
                              <a:effectLst/>
                            </a:rPr>
                            <a:t>Estimadas</a:t>
                          </a: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effectLst/>
                            </a:rPr>
                            <a:t>-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effectLst/>
                            </a:rPr>
                            <a:t>+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effectLst/>
                            </a:rPr>
                            <a:t>-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5386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00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effectLst/>
                            </a:rPr>
                            <a:t>-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>
                              <a:effectLst/>
                            </a:rPr>
                            <a:t>+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effectLst/>
                            </a:rPr>
                            <a:t>-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5386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effectLst/>
                            </a:rPr>
                            <a:t>Classes Verdadeiras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943163"/>
                  </p:ext>
                </p:extLst>
              </p:nvPr>
            </p:nvGraphicFramePr>
            <p:xfrm>
              <a:off x="4098536" y="4573215"/>
              <a:ext cx="3919612" cy="2164854"/>
            </p:xfrm>
            <a:graphic>
              <a:graphicData uri="http://schemas.openxmlformats.org/drawingml/2006/table">
                <a:tbl>
                  <a:tblPr/>
                  <a:tblGrid>
                    <a:gridCol w="670380"/>
                    <a:gridCol w="603946"/>
                    <a:gridCol w="881762"/>
                    <a:gridCol w="881762"/>
                    <a:gridCol w="881762"/>
                  </a:tblGrid>
                  <a:tr h="460846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000" b="1" dirty="0">
                              <a:effectLst/>
                            </a:rPr>
                            <a:t/>
                          </a:r>
                          <a:br>
                            <a:rPr lang="pt-BR" sz="1000" b="1" dirty="0">
                              <a:effectLst/>
                            </a:rPr>
                          </a:br>
                          <a:r>
                            <a:rPr lang="pt-BR" sz="1000" b="1" dirty="0" smtClean="0">
                              <a:effectLst/>
                            </a:rPr>
                            <a:t>Estimadas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12121" t="-1316" r="-441414" b="-38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  <a:endParaRPr lang="pt-BR" sz="1000" b="1" dirty="0">
                            <a:solidFill>
                              <a:srgbClr val="0000FF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12121" t="-77000" r="-441414" b="-18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  <a:endParaRPr lang="pt-BR" sz="1000" b="1" dirty="0">
                            <a:solidFill>
                              <a:srgbClr val="00FF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12121" t="-178788" r="-441414" b="-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86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00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44828" t="-673171" r="-201379" b="-1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44828" t="-673171" r="-101379" b="-1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44828" t="-673171" r="-1379" b="-119512"/>
                          </a:stretch>
                        </a:blipFill>
                      </a:tcPr>
                    </a:tc>
                  </a:tr>
                  <a:tr h="245386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effectLst/>
                            </a:rPr>
                            <a:t>Classes Verdadeiras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759958"/>
                  </p:ext>
                </p:extLst>
              </p:nvPr>
            </p:nvGraphicFramePr>
            <p:xfrm>
              <a:off x="8183008" y="4573215"/>
              <a:ext cx="3919612" cy="2164854"/>
            </p:xfrm>
            <a:graphic>
              <a:graphicData uri="http://schemas.openxmlformats.org/drawingml/2006/table">
                <a:tbl>
                  <a:tblPr/>
                  <a:tblGrid>
                    <a:gridCol w="6703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39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817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8176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8176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60846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>
                              <a:effectLst/>
                            </a:rPr>
                            <a:t>Classes </a:t>
                          </a:r>
                          <a:br>
                            <a:rPr lang="pt-BR" sz="1000" b="1" dirty="0">
                              <a:effectLst/>
                            </a:rPr>
                          </a:br>
                          <a:r>
                            <a:rPr lang="pt-BR" sz="1000" b="1" dirty="0">
                              <a:effectLst/>
                            </a:rPr>
                            <a:t>Estimadas</a:t>
                          </a: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effectLst/>
                            </a:rPr>
                            <a:t>-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effectLst/>
                            </a:rPr>
                            <a:t>-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effectLst/>
                            </a:rPr>
                            <a:t>+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5386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00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effectLst/>
                            </a:rPr>
                            <a:t>-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>
                              <a:effectLst/>
                            </a:rPr>
                            <a:t>-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>
                              <a:effectLst/>
                            </a:rPr>
                            <a:t>+ </a:t>
                          </a:r>
                          <a:r>
                            <a:rPr lang="pt-BR" sz="1000" b="0" dirty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5386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effectLst/>
                            </a:rPr>
                            <a:t>Classes Verdadeiras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759958"/>
                  </p:ext>
                </p:extLst>
              </p:nvPr>
            </p:nvGraphicFramePr>
            <p:xfrm>
              <a:off x="8183008" y="4573215"/>
              <a:ext cx="3919612" cy="2164854"/>
            </p:xfrm>
            <a:graphic>
              <a:graphicData uri="http://schemas.openxmlformats.org/drawingml/2006/table">
                <a:tbl>
                  <a:tblPr/>
                  <a:tblGrid>
                    <a:gridCol w="670380"/>
                    <a:gridCol w="603946"/>
                    <a:gridCol w="881762"/>
                    <a:gridCol w="881762"/>
                    <a:gridCol w="881762"/>
                  </a:tblGrid>
                  <a:tr h="460846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000" b="1" dirty="0">
                              <a:effectLst/>
                            </a:rPr>
                            <a:t/>
                          </a:r>
                          <a:br>
                            <a:rPr lang="pt-BR" sz="1000" b="1" dirty="0">
                              <a:effectLst/>
                            </a:rPr>
                          </a:br>
                          <a:r>
                            <a:rPr lang="pt-BR" sz="1000" b="1" dirty="0" smtClean="0">
                              <a:effectLst/>
                            </a:rPr>
                            <a:t>Estimadas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12121" t="-1316" r="-441414" b="-38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12121" t="-77000" r="-441414" b="-18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12121" t="-178788" r="-441414" b="-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86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00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44828" t="-673171" r="-201379" b="-1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44828" t="-673171" r="-101379" b="-1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344828" t="-673171" r="-1379" b="-119512"/>
                          </a:stretch>
                        </a:blipFill>
                      </a:tcPr>
                    </a:tc>
                  </a:tr>
                  <a:tr h="245386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effectLst/>
                            </a:rPr>
                            <a:t>Classes Verdadeiras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294544" y="4234661"/>
                <a:ext cx="26391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/>
                  <a:t>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 é a positiva.</a:t>
                </a: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544" y="4234661"/>
                <a:ext cx="2639132" cy="338554"/>
              </a:xfrm>
              <a:prstGeom prst="rect">
                <a:avLst/>
              </a:prstGeom>
              <a:blipFill rotWithShape="0"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383658" y="4234661"/>
                <a:ext cx="2634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/>
                  <a:t>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600" dirty="0"/>
                  <a:t> é a positiva.</a:t>
                </a: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658" y="4234661"/>
                <a:ext cx="2634490" cy="338554"/>
              </a:xfrm>
              <a:prstGeom prst="rect">
                <a:avLst/>
              </a:prstGeom>
              <a:blipFill rotWithShape="0">
                <a:blip r:embed="rId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9468128" y="4234661"/>
                <a:ext cx="26133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/>
                  <a:t>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é a positiva.</a:t>
                </a:r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128" y="4234661"/>
                <a:ext cx="2613389" cy="338554"/>
              </a:xfrm>
              <a:prstGeom prst="rect">
                <a:avLst/>
              </a:prstGeom>
              <a:blipFill rotWithShape="0"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639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5"/>
            <a:ext cx="10515600" cy="1325563"/>
          </a:xfrm>
        </p:spPr>
        <p:txBody>
          <a:bodyPr/>
          <a:lstStyle/>
          <a:p>
            <a:r>
              <a:rPr lang="pt-BR" dirty="0"/>
              <a:t>Observações importantes quanto à matriz de confusão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4464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b="1" i="1" dirty="0"/>
                  <a:t>Precisão</a:t>
                </a:r>
                <a:r>
                  <a:rPr lang="pt-BR" dirty="0"/>
                  <a:t> diz o quão exato é o modelo em relação a </a:t>
                </a:r>
                <a:r>
                  <a:rPr lang="pt-BR" b="1" i="1" dirty="0"/>
                  <a:t>todos os exemplos classificados como positivos</a:t>
                </a:r>
                <a:r>
                  <a:rPr lang="pt-BR" dirty="0"/>
                  <a:t>, ou seja, quantos deles são realmente positivos.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100" b="1">
                          <a:latin typeface="Cambria Math" panose="02040503050406030204" pitchFamily="18" charset="0"/>
                        </a:rPr>
                        <m:t>𝐏𝐫𝐞𝐜𝐢𝐬</m:t>
                      </m:r>
                      <m:r>
                        <a:rPr lang="pt-BR" sz="2100" b="1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sz="2100" b="1">
                          <a:latin typeface="Cambria Math" panose="02040503050406030204" pitchFamily="18" charset="0"/>
                        </a:rPr>
                        <m:t>𝐨</m:t>
                      </m:r>
                      <m:r>
                        <a:rPr lang="pt-BR" sz="21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False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</m:den>
                      </m:f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A </a:t>
                </a:r>
                <a:r>
                  <a:rPr lang="pt-BR" b="1" i="1" dirty="0"/>
                  <a:t>precisão</a:t>
                </a:r>
                <a:r>
                  <a:rPr lang="pt-BR" dirty="0"/>
                  <a:t> é uma boa medida para determinar a qualidade do classificador quando os custos de </a:t>
                </a:r>
                <a:r>
                  <a:rPr lang="pt-BR" b="1" i="1" dirty="0"/>
                  <a:t>falsos positivos</a:t>
                </a:r>
                <a:r>
                  <a:rPr lang="pt-BR" dirty="0"/>
                  <a:t> são altos.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na classificação de </a:t>
                </a:r>
                <a:r>
                  <a:rPr lang="pt-BR" b="1" i="1" dirty="0"/>
                  <a:t>spams</a:t>
                </a:r>
                <a:r>
                  <a:rPr lang="pt-BR" dirty="0"/>
                  <a:t> (</a:t>
                </a:r>
                <a:r>
                  <a:rPr lang="pt-BR" b="1" i="1" dirty="0"/>
                  <a:t>verdadeiro positivo</a:t>
                </a:r>
                <a:r>
                  <a:rPr lang="pt-BR" dirty="0"/>
                  <a:t>), um </a:t>
                </a:r>
                <a:r>
                  <a:rPr lang="pt-BR" b="1" i="1" dirty="0"/>
                  <a:t>falso positivo </a:t>
                </a:r>
                <a:r>
                  <a:rPr lang="pt-BR" dirty="0"/>
                  <a:t>significa que um </a:t>
                </a:r>
                <a:r>
                  <a:rPr lang="pt-BR" b="1" i="1" dirty="0" err="1"/>
                  <a:t>ham</a:t>
                </a:r>
                <a:r>
                  <a:rPr lang="pt-BR" dirty="0"/>
                  <a:t> (</a:t>
                </a:r>
                <a:r>
                  <a:rPr lang="pt-BR" b="1" i="1" dirty="0"/>
                  <a:t>verdadeiro negativo</a:t>
                </a:r>
                <a:r>
                  <a:rPr lang="pt-BR" dirty="0"/>
                  <a:t>) foi classificado como </a:t>
                </a:r>
                <a:r>
                  <a:rPr lang="pt-BR" b="1" i="1" dirty="0"/>
                  <a:t>spam</a:t>
                </a:r>
                <a:r>
                  <a:rPr lang="pt-BR" dirty="0"/>
                  <a:t>. O usuário de email pode perder emails importantes se a </a:t>
                </a:r>
                <a:r>
                  <a:rPr lang="pt-BR" b="1" i="1" dirty="0"/>
                  <a:t>precisão</a:t>
                </a:r>
                <a:r>
                  <a:rPr lang="pt-BR" dirty="0"/>
                  <a:t> for baixa.</a:t>
                </a:r>
              </a:p>
              <a:p>
                <a:r>
                  <a:rPr lang="pt-BR" b="1" i="1" dirty="0"/>
                  <a:t>Recall</a:t>
                </a:r>
                <a:r>
                  <a:rPr lang="pt-BR" dirty="0"/>
                  <a:t> calcula quantos exemplos realmente positivos o classificador captura em relação a todos exemplos positivos. </a:t>
                </a:r>
                <a:endParaRPr lang="pt-BR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100" b="1">
                          <a:latin typeface="Cambria Math" panose="02040503050406030204" pitchFamily="18" charset="0"/>
                        </a:rPr>
                        <m:t>𝐑𝐞𝐜𝐚𝐥𝐥</m:t>
                      </m:r>
                      <m:r>
                        <a:rPr lang="pt-BR" sz="21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False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Negative</m:t>
                          </m:r>
                        </m:den>
                      </m:f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recall</a:t>
                </a:r>
                <a:r>
                  <a:rPr lang="pt-BR" dirty="0"/>
                  <a:t> é uma boa medida para determinar a qualidade de um classificador quando houver um alto custo associado a </a:t>
                </a:r>
                <a:r>
                  <a:rPr lang="pt-BR" b="1" i="1" dirty="0"/>
                  <a:t>falsos negativos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na classificação de doenças, se um paciente doente (</a:t>
                </a:r>
                <a:r>
                  <a:rPr lang="pt-BR" b="1" i="1" dirty="0"/>
                  <a:t>verdadeiro positivo</a:t>
                </a:r>
                <a:r>
                  <a:rPr lang="pt-BR" dirty="0"/>
                  <a:t>) for classificado como não doente (</a:t>
                </a:r>
                <a:r>
                  <a:rPr lang="pt-BR" b="1" i="1" dirty="0"/>
                  <a:t>falso negativo</a:t>
                </a:r>
                <a:r>
                  <a:rPr lang="pt-BR" dirty="0"/>
                  <a:t>). O custo associado ao </a:t>
                </a:r>
                <a:r>
                  <a:rPr lang="pt-BR" b="1" i="1" dirty="0"/>
                  <a:t>falso negativo </a:t>
                </a:r>
                <a:r>
                  <a:rPr lang="pt-BR" dirty="0"/>
                  <a:t>será extremamente alto se a doença for contagiosa.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4464" cy="5032375"/>
              </a:xfrm>
              <a:blipFill rotWithShape="0">
                <a:blip r:embed="rId2"/>
                <a:stretch>
                  <a:fillRect l="-707" t="-2785" r="-9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167563" y="2672640"/>
            <a:ext cx="1400175" cy="225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6996111" y="5108572"/>
            <a:ext cx="1466852" cy="258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172964" y="2284747"/>
                <a:ext cx="1423181" cy="55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964" y="2284747"/>
                <a:ext cx="1423181" cy="5506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0343605" y="2334964"/>
            <a:ext cx="1066800" cy="2250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/>
              <p:nvPr/>
            </p:nvSpPr>
            <p:spPr>
              <a:xfrm>
                <a:off x="10172964" y="4778543"/>
                <a:ext cx="1423181" cy="55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964" y="4778543"/>
                <a:ext cx="1423181" cy="550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9"/>
          <p:cNvSpPr/>
          <p:nvPr/>
        </p:nvSpPr>
        <p:spPr>
          <a:xfrm rot="5400000">
            <a:off x="10330105" y="4890015"/>
            <a:ext cx="550599" cy="3276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48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01252" cy="4705804"/>
          </a:xfrm>
        </p:spPr>
        <p:txBody>
          <a:bodyPr/>
          <a:lstStyle/>
          <a:p>
            <a:r>
              <a:rPr lang="pt-BR" dirty="0"/>
              <a:t>Anteriormente, vimos como lidar com problemas de classificação que</a:t>
            </a:r>
            <a:br>
              <a:rPr lang="pt-BR" dirty="0"/>
            </a:br>
            <a:r>
              <a:rPr lang="pt-BR" dirty="0"/>
              <a:t>envolvem mais de duas classes, também chamados de problemas de </a:t>
            </a:r>
            <a:r>
              <a:rPr lang="pt-BR" b="1" i="1" dirty="0"/>
              <a:t>classificação multi-classes</a:t>
            </a:r>
            <a:r>
              <a:rPr lang="pt-BR" dirty="0"/>
              <a:t> através das abordagens: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Um-Contra-Resto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Um-Contra-Um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Regressão Softmax</a:t>
            </a:r>
          </a:p>
          <a:p>
            <a:r>
              <a:rPr lang="pt-BR" dirty="0"/>
              <a:t>Nesta aula, veremos as </a:t>
            </a:r>
            <a:r>
              <a:rPr lang="pt-BR" b="1" i="1" dirty="0"/>
              <a:t>métricas</a:t>
            </a:r>
            <a:r>
              <a:rPr lang="pt-BR" dirty="0"/>
              <a:t> mais utilizadas para medir o </a:t>
            </a:r>
            <a:r>
              <a:rPr lang="pt-BR" b="1" i="1" dirty="0"/>
              <a:t>desempenho de classificadores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997"/>
            <a:ext cx="10515600" cy="1095185"/>
          </a:xfrm>
        </p:spPr>
        <p:txBody>
          <a:bodyPr>
            <a:normAutofit fontScale="90000"/>
          </a:bodyPr>
          <a:lstStyle/>
          <a:p>
            <a:r>
              <a:rPr lang="pt-BR" dirty="0"/>
              <a:t>Observações importantes quanto à matriz de confusão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3716"/>
            <a:ext cx="11203745" cy="525428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Uma </a:t>
            </a:r>
            <a:r>
              <a:rPr lang="pt-BR" b="1" i="1" dirty="0"/>
              <a:t>precisão</a:t>
            </a:r>
            <a:r>
              <a:rPr lang="pt-BR" dirty="0"/>
              <a:t> = 1 significa que todo exemplo classificado como pertencente à classe </a:t>
            </a:r>
            <a:r>
              <a:rPr lang="pt-BR" b="1" i="1" dirty="0"/>
              <a:t>positiva</a:t>
            </a:r>
            <a:r>
              <a:rPr lang="pt-BR" dirty="0"/>
              <a:t>, realmente pertence à ela, ou seja, o número de </a:t>
            </a:r>
            <a:r>
              <a:rPr lang="pt-BR" b="1" i="1" dirty="0"/>
              <a:t>falsos positivos </a:t>
            </a:r>
            <a:r>
              <a:rPr lang="pt-BR" dirty="0"/>
              <a:t>é igual a 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Entretanto, essa métrica não dá informações a respeito de quantos exemplos desta classe foram </a:t>
            </a:r>
            <a:r>
              <a:rPr lang="pt-BR" b="1" i="1" dirty="0"/>
              <a:t>classificados de forma incorreta</a:t>
            </a:r>
            <a:r>
              <a:rPr lang="pt-BR" dirty="0"/>
              <a:t>, ou seja, quantidade de </a:t>
            </a:r>
            <a:r>
              <a:rPr lang="pt-BR" b="1" i="1" dirty="0"/>
              <a:t>falsos negativos</a:t>
            </a:r>
            <a:r>
              <a:rPr lang="pt-BR" dirty="0"/>
              <a:t>. </a:t>
            </a:r>
          </a:p>
          <a:p>
            <a:r>
              <a:rPr lang="pt-BR" dirty="0"/>
              <a:t>Por outro lado, um </a:t>
            </a:r>
            <a:r>
              <a:rPr lang="pt-BR" b="1" i="1" dirty="0"/>
              <a:t>recall </a:t>
            </a:r>
            <a:r>
              <a:rPr lang="pt-BR" dirty="0"/>
              <a:t>= 1 indica que todos os exemplos da classe positiva foram classificados como sendo pertencentes a ela, ou seja, o número de </a:t>
            </a:r>
            <a:r>
              <a:rPr lang="pt-BR" b="1" i="1" dirty="0"/>
              <a:t>falsos negativos </a:t>
            </a:r>
            <a:r>
              <a:rPr lang="pt-BR" dirty="0"/>
              <a:t>é igual a 0.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Porém, essa métrica não traz informações a respeito de </a:t>
            </a:r>
            <a:r>
              <a:rPr lang="pt-BR" b="1" i="1" dirty="0"/>
              <a:t>quantos exemplos da classe negativa foram classificados como sendo pertencentes à classe positiva</a:t>
            </a:r>
            <a:r>
              <a:rPr lang="pt-BR" dirty="0"/>
              <a:t>, ou seja, a quantidade de </a:t>
            </a:r>
            <a:r>
              <a:rPr lang="pt-BR" b="1" i="1" dirty="0"/>
              <a:t>falsos positivos</a:t>
            </a:r>
            <a:r>
              <a:rPr lang="pt-BR" dirty="0"/>
              <a:t>.</a:t>
            </a:r>
          </a:p>
          <a:p>
            <a:r>
              <a:rPr lang="pt-BR" dirty="0"/>
              <a:t>Portanto, para analisarmos melhor o desempenho de um classificador, precisamos usar uma métrica que combine as duas.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95211" y="841459"/>
                <a:ext cx="2313454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latin typeface="Cambria Math" panose="02040503050406030204" pitchFamily="18" charset="0"/>
                        </a:rPr>
                        <m:t>𝐏𝐫𝐞𝐜𝐢𝐬</m:t>
                      </m:r>
                      <m:r>
                        <a:rPr lang="pt-BR" b="1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b="1" smtClean="0">
                          <a:latin typeface="Cambria Math" panose="02040503050406030204" pitchFamily="18" charset="0"/>
                        </a:rPr>
                        <m:t>𝐨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11" y="841459"/>
                <a:ext cx="2313454" cy="61549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13074" y="841459"/>
                <a:ext cx="2084224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𝐑𝐞𝐜𝐚𝐥𝐥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074" y="841459"/>
                <a:ext cx="2084224" cy="6154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129319" y="832966"/>
                <a:ext cx="1423181" cy="55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319" y="832966"/>
                <a:ext cx="1423181" cy="550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299960" y="883183"/>
            <a:ext cx="1066800" cy="225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reeform 8"/>
          <p:cNvSpPr/>
          <p:nvPr/>
        </p:nvSpPr>
        <p:spPr>
          <a:xfrm>
            <a:off x="6355080" y="960120"/>
            <a:ext cx="899160" cy="388620"/>
          </a:xfrm>
          <a:custGeom>
            <a:avLst/>
            <a:gdLst>
              <a:gd name="connsiteX0" fmla="*/ 0 w 899160"/>
              <a:gd name="connsiteY0" fmla="*/ 388620 h 388620"/>
              <a:gd name="connsiteX1" fmla="*/ 350520 w 899160"/>
              <a:gd name="connsiteY1" fmla="*/ 106680 h 388620"/>
              <a:gd name="connsiteX2" fmla="*/ 899160 w 899160"/>
              <a:gd name="connsiteY2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160" h="388620">
                <a:moveTo>
                  <a:pt x="0" y="388620"/>
                </a:moveTo>
                <a:cubicBezTo>
                  <a:pt x="100330" y="280035"/>
                  <a:pt x="200660" y="171450"/>
                  <a:pt x="350520" y="106680"/>
                </a:cubicBezTo>
                <a:cubicBezTo>
                  <a:pt x="500380" y="41910"/>
                  <a:pt x="699770" y="20955"/>
                  <a:pt x="89916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 rot="5400000">
            <a:off x="7295169" y="944438"/>
            <a:ext cx="550599" cy="3276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reeform 10"/>
          <p:cNvSpPr/>
          <p:nvPr/>
        </p:nvSpPr>
        <p:spPr>
          <a:xfrm>
            <a:off x="7574280" y="1203960"/>
            <a:ext cx="1645920" cy="379605"/>
          </a:xfrm>
          <a:custGeom>
            <a:avLst/>
            <a:gdLst>
              <a:gd name="connsiteX0" fmla="*/ 0 w 1645920"/>
              <a:gd name="connsiteY0" fmla="*/ 198120 h 379605"/>
              <a:gd name="connsiteX1" fmla="*/ 647700 w 1645920"/>
              <a:gd name="connsiteY1" fmla="*/ 373380 h 379605"/>
              <a:gd name="connsiteX2" fmla="*/ 1645920 w 1645920"/>
              <a:gd name="connsiteY2" fmla="*/ 0 h 379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379605">
                <a:moveTo>
                  <a:pt x="0" y="198120"/>
                </a:moveTo>
                <a:cubicBezTo>
                  <a:pt x="186690" y="302260"/>
                  <a:pt x="373380" y="406400"/>
                  <a:pt x="647700" y="373380"/>
                </a:cubicBezTo>
                <a:cubicBezTo>
                  <a:pt x="922020" y="340360"/>
                  <a:pt x="1283970" y="170180"/>
                  <a:pt x="164592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484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918243"/>
          </a:xfrm>
        </p:spPr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98184"/>
                <a:ext cx="11175610" cy="535981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sz="3000" b="1" dirty="0"/>
                  <a:t>Pontuação-F</a:t>
                </a:r>
                <a:endParaRPr lang="pt-BR" sz="3000" dirty="0"/>
              </a:p>
              <a:p>
                <a:r>
                  <a:rPr lang="pt-BR" dirty="0"/>
                  <a:t>As métricas de </a:t>
                </a:r>
                <a:r>
                  <a:rPr lang="pt-BR" b="1" i="1" dirty="0"/>
                  <a:t>precisão</a:t>
                </a:r>
                <a:r>
                  <a:rPr lang="pt-BR" dirty="0"/>
                  <a:t> e </a:t>
                </a:r>
                <a:r>
                  <a:rPr lang="pt-BR" b="1" i="1" dirty="0"/>
                  <a:t>recall</a:t>
                </a:r>
                <a:r>
                  <a:rPr lang="pt-BR" dirty="0"/>
                  <a:t> são analisadas conjuntamente através de uma métrica que combina ambas métricas, chamada de </a:t>
                </a:r>
                <a:r>
                  <a:rPr lang="pt-BR" b="1" i="1" dirty="0"/>
                  <a:t>pontuação-F</a:t>
                </a:r>
                <a:r>
                  <a:rPr lang="pt-BR" dirty="0"/>
                  <a:t> (ou </a:t>
                </a:r>
                <a:r>
                  <a:rPr lang="pt-BR" b="1" i="1" dirty="0"/>
                  <a:t>F-score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Ela realiza uma </a:t>
                </a:r>
                <a:r>
                  <a:rPr lang="pt-BR" b="1" i="1" dirty="0"/>
                  <a:t>média harmônica ponderada</a:t>
                </a:r>
                <a:r>
                  <a:rPr lang="pt-BR" dirty="0"/>
                  <a:t> dada pela equaçao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dirty="0"/>
                  <a:t> abaixo: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recall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precis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o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recall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precis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o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de ponderação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= 1, a mesma importância é dada para a </a:t>
                </a:r>
                <a:r>
                  <a:rPr lang="pt-BR" b="1" i="1" dirty="0"/>
                  <a:t>precisão</a:t>
                </a:r>
                <a:r>
                  <a:rPr lang="pt-BR" dirty="0"/>
                  <a:t> e para o </a:t>
                </a:r>
                <a:r>
                  <a:rPr lang="pt-BR" b="1" i="1" dirty="0"/>
                  <a:t>recall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recall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precis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o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recall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precis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o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FN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FP</m:t>
                              </m:r>
                            </m:num>
                            <m:den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próximos de 1 indicam que o </a:t>
                </a:r>
                <a:r>
                  <a:rPr lang="pt-BR" b="1" i="1" dirty="0"/>
                  <a:t>classificador</a:t>
                </a:r>
                <a:r>
                  <a:rPr lang="pt-BR" dirty="0"/>
                  <a:t> obteve bons resultados tanto de </a:t>
                </a:r>
                <a:r>
                  <a:rPr lang="pt-BR" b="1" i="1" dirty="0"/>
                  <a:t>precisão</a:t>
                </a:r>
                <a:r>
                  <a:rPr lang="pt-BR" dirty="0"/>
                  <a:t> quanto de </a:t>
                </a:r>
                <a:r>
                  <a:rPr lang="pt-BR" b="1" i="1" dirty="0"/>
                  <a:t>recall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98184"/>
                <a:ext cx="11175610" cy="5359816"/>
              </a:xfrm>
              <a:blipFill rotWithShape="0">
                <a:blip r:embed="rId3"/>
                <a:stretch>
                  <a:fillRect l="-1091" t="-2617" r="-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359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1B0EE-2CD4-E8BF-117B-007FC91F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B875B9-5A6C-42BB-A12E-4AB2A0F37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311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677"/>
            <a:ext cx="10515600" cy="836885"/>
          </a:xfrm>
        </p:spPr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47446"/>
                <a:ext cx="6695667" cy="531055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Gráfico que mostra a performance de um </a:t>
                </a:r>
                <a:r>
                  <a:rPr lang="pt-BR" b="1" i="1" dirty="0"/>
                  <a:t>classificador binário </a:t>
                </a:r>
                <a:r>
                  <a:rPr lang="pt-BR" dirty="0"/>
                  <a:t>conforme seu </a:t>
                </a:r>
                <a:r>
                  <a:rPr lang="pt-BR" b="1" i="1" dirty="0"/>
                  <a:t>limiar de discriminação</a:t>
                </a:r>
                <a:r>
                  <a:rPr lang="pt-BR" dirty="0"/>
                  <a:t>, </a:t>
                </a:r>
                <a:r>
                  <a:rPr lang="pt-BR" b="1" i="1" dirty="0"/>
                  <a:t>T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é variado.</a:t>
                </a:r>
              </a:p>
              <a:p>
                <a:r>
                  <a:rPr lang="pt-BR" dirty="0"/>
                  <a:t>A curva é criada plotando-se o </a:t>
                </a:r>
                <a:r>
                  <a:rPr lang="pt-BR" b="1" i="1" dirty="0"/>
                  <a:t>recall</a:t>
                </a:r>
                <a:r>
                  <a:rPr lang="pt-BR" dirty="0"/>
                  <a:t> em função da </a:t>
                </a:r>
                <a:r>
                  <a:rPr lang="pt-BR" b="1" i="1" dirty="0"/>
                  <a:t>taxa de falsos positivos </a:t>
                </a:r>
                <a:r>
                  <a:rPr lang="pt-BR" dirty="0"/>
                  <a:t>para vários valores de </a:t>
                </a:r>
                <a:r>
                  <a:rPr lang="pt-BR" b="1" i="1" dirty="0"/>
                  <a:t>limiar de discriminação</a:t>
                </a:r>
                <a:r>
                  <a:rPr lang="pt-BR" dirty="0"/>
                  <a:t>, </a:t>
                </a:r>
                <a:r>
                  <a:rPr lang="pt-BR" b="1" i="1" dirty="0"/>
                  <a:t>T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Quanto mais à esquerda e para cima estiver a </a:t>
                </a:r>
                <a:r>
                  <a:rPr lang="pt-BR" b="1" i="1" dirty="0"/>
                  <a:t>curva ROC </a:t>
                </a:r>
                <a:r>
                  <a:rPr lang="pt-BR" dirty="0"/>
                  <a:t>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melhor será o seu desempenho. </a:t>
                </a:r>
              </a:p>
              <a:p>
                <a:r>
                  <a:rPr lang="pt-BR" dirty="0"/>
                  <a:t>A linha em vermelho, está associada a um </a:t>
                </a:r>
                <a:r>
                  <a:rPr lang="pt-BR" b="1" i="1" dirty="0"/>
                  <a:t>classificador puramente aleatório</a:t>
                </a:r>
                <a:r>
                  <a:rPr lang="pt-BR" dirty="0"/>
                  <a:t>. Um bom </a:t>
                </a:r>
                <a:r>
                  <a:rPr lang="pt-BR" b="1" i="1" dirty="0"/>
                  <a:t>classificador</a:t>
                </a:r>
                <a:r>
                  <a:rPr lang="pt-BR" dirty="0"/>
                  <a:t> fica o mais longe possível dessa linha (em direção ao canto superior esquerdo).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perfeito</a:t>
                </a:r>
                <a:r>
                  <a:rPr lang="pt-BR" dirty="0"/>
                  <a:t> para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pt-BR" dirty="0"/>
                  <a:t> apresenta um </a:t>
                </a:r>
                <a:r>
                  <a:rPr lang="pt-BR" b="1" dirty="0"/>
                  <a:t>ponto</a:t>
                </a:r>
                <a:r>
                  <a:rPr lang="pt-BR" dirty="0"/>
                  <a:t> no canto superior esquerdo da curva ROC, representando 100% de </a:t>
                </a:r>
                <a:r>
                  <a:rPr lang="pt-BR" b="1" i="1" dirty="0"/>
                  <a:t>recall</a:t>
                </a:r>
                <a:r>
                  <a:rPr lang="pt-BR" dirty="0"/>
                  <a:t> (ou seja, sem falsos negativos) e 100% de </a:t>
                </a:r>
                <a:r>
                  <a:rPr lang="pt-BR" b="1" i="1" dirty="0"/>
                  <a:t>especificidade</a:t>
                </a:r>
                <a:r>
                  <a:rPr lang="pt-BR" dirty="0"/>
                  <a:t> (ou seja, sem falsos positivos).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47446"/>
                <a:ext cx="6695667" cy="5310554"/>
              </a:xfrm>
              <a:blipFill rotWithShape="0">
                <a:blip r:embed="rId3"/>
                <a:stretch>
                  <a:fillRect l="-1183" t="-2641" r="-2093" b="-10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" r="4630"/>
          <a:stretch/>
        </p:blipFill>
        <p:spPr>
          <a:xfrm>
            <a:off x="7533866" y="2249053"/>
            <a:ext cx="4611280" cy="3429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199" y="1023705"/>
            <a:ext cx="110630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Curva Característica de Operação do Receptor (Curva ROC)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0034610" y="2318823"/>
                <a:ext cx="1061508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i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i="0"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4610" y="2318823"/>
                <a:ext cx="1061508" cy="6154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10034610" y="5747823"/>
                <a:ext cx="1061508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FP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4610" y="5747823"/>
                <a:ext cx="1061508" cy="61549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932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8175172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b="1" dirty="0"/>
                  <a:t>Curva Característica de Operação do Receptor</a:t>
                </a:r>
              </a:p>
              <a:p>
                <a:r>
                  <a:rPr lang="pt-BR" dirty="0"/>
                  <a:t>A forma usual de se comparar </a:t>
                </a:r>
                <a:r>
                  <a:rPr lang="pt-BR" b="1" i="1" dirty="0"/>
                  <a:t>classificadores</a:t>
                </a:r>
                <a:r>
                  <a:rPr lang="pt-BR" dirty="0"/>
                  <a:t> consiste em criar uma </a:t>
                </a:r>
                <a:r>
                  <a:rPr lang="pt-BR" b="1" i="1" dirty="0"/>
                  <a:t>curva ROC</a:t>
                </a:r>
                <a:r>
                  <a:rPr lang="pt-BR" dirty="0"/>
                  <a:t> para cada um deles. </a:t>
                </a:r>
              </a:p>
              <a:p>
                <a:r>
                  <a:rPr lang="pt-BR" dirty="0"/>
                  <a:t>Em geral, </a:t>
                </a:r>
                <a:r>
                  <a:rPr lang="pt-BR" b="1" i="1" dirty="0"/>
                  <a:t>classificadores</a:t>
                </a:r>
                <a:r>
                  <a:rPr lang="pt-BR" dirty="0"/>
                  <a:t> apresentam em sua saída uma probabilidade para cada exemplo de entrada. </a:t>
                </a:r>
              </a:p>
              <a:p>
                <a:r>
                  <a:rPr lang="pt-BR" dirty="0"/>
                  <a:t>Normalmente, estas probabilidades são, então, discretizadas para que se tenha a decisão final: por exemplo, se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ultrapassa um determinado </a:t>
                </a:r>
                <a:r>
                  <a:rPr lang="pt-BR" b="1" i="1" dirty="0"/>
                  <a:t>limiar</a:t>
                </a:r>
                <a:r>
                  <a:rPr lang="pt-BR" dirty="0"/>
                  <a:t>,</a:t>
                </a:r>
                <a:r>
                  <a:rPr lang="pt-BR" b="1" i="1" dirty="0"/>
                  <a:t> T</a:t>
                </a:r>
                <a:r>
                  <a:rPr lang="pt-BR" dirty="0"/>
                  <a:t>, ele é mapeado no valor 1 (classe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); caso contrário, ele é mapeado no valor 0 (classe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). </a:t>
                </a:r>
              </a:p>
              <a:p>
                <a:r>
                  <a:rPr lang="pt-BR" dirty="0"/>
                  <a:t>Sendo assim, ao plotarmos a </a:t>
                </a:r>
                <a:r>
                  <a:rPr lang="pt-BR" b="1" i="1" dirty="0"/>
                  <a:t>taxa de verdadeiro positivo </a:t>
                </a:r>
                <a:r>
                  <a:rPr lang="pt-BR" dirty="0"/>
                  <a:t>(ou </a:t>
                </a:r>
                <a:r>
                  <a:rPr lang="pt-BR" b="1" i="1" dirty="0"/>
                  <a:t>recall</a:t>
                </a:r>
                <a:r>
                  <a:rPr lang="pt-BR" dirty="0"/>
                  <a:t>) versus a </a:t>
                </a:r>
                <a:r>
                  <a:rPr lang="pt-BR" b="1" i="1" dirty="0"/>
                  <a:t>taxa de falso positivo </a:t>
                </a:r>
                <a:r>
                  <a:rPr lang="pt-BR" dirty="0"/>
                  <a:t>para diferentes valores de </a:t>
                </a:r>
                <a:r>
                  <a:rPr lang="pt-BR" b="1" i="1" dirty="0"/>
                  <a:t>limiar</a:t>
                </a:r>
                <a:r>
                  <a:rPr lang="pt-BR" dirty="0"/>
                  <a:t>, </a:t>
                </a:r>
                <a:r>
                  <a:rPr lang="pt-BR" b="1" i="1" dirty="0"/>
                  <a:t>T</a:t>
                </a:r>
                <a:r>
                  <a:rPr lang="pt-BR" dirty="0"/>
                  <a:t>, obtemos a </a:t>
                </a:r>
                <a:r>
                  <a:rPr lang="pt-BR" b="1" i="1" dirty="0"/>
                  <a:t>curva ROC</a:t>
                </a:r>
                <a:r>
                  <a:rPr lang="pt-BR" dirty="0"/>
                  <a:t> associada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8175172" cy="5032375"/>
              </a:xfrm>
              <a:blipFill rotWithShape="0">
                <a:blip r:embed="rId2"/>
                <a:stretch>
                  <a:fillRect l="-1267" t="-3027" r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OC curves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1" r="7445"/>
          <a:stretch/>
        </p:blipFill>
        <p:spPr bwMode="auto">
          <a:xfrm>
            <a:off x="8548546" y="2423095"/>
            <a:ext cx="3624792" cy="315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500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177214" cy="51673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3400" b="1" dirty="0"/>
              <a:t>Curva Característica de Operação do Receptor</a:t>
            </a:r>
            <a:endParaRPr lang="pt-BR" sz="3400" dirty="0"/>
          </a:p>
          <a:p>
            <a:r>
              <a:rPr lang="pt-BR" dirty="0"/>
              <a:t>Por exemplo, considere as </a:t>
            </a:r>
            <a:r>
              <a:rPr lang="pt-BR" b="1" i="1" dirty="0"/>
              <a:t>curvas ROC </a:t>
            </a:r>
            <a:r>
              <a:rPr lang="pt-BR" dirty="0"/>
              <a:t>na figura ao lado. Para decidir qual o melhor </a:t>
            </a:r>
            <a:r>
              <a:rPr lang="pt-BR" b="1" i="1" dirty="0"/>
              <a:t>classificador</a:t>
            </a:r>
            <a:r>
              <a:rPr lang="pt-BR" dirty="0"/>
              <a:t>, podemos tomar como base a </a:t>
            </a:r>
            <a:r>
              <a:rPr lang="pt-BR" b="1" i="1" dirty="0"/>
              <a:t>área sob a curva (ASC) ROC</a:t>
            </a:r>
            <a:r>
              <a:rPr lang="pt-BR" dirty="0"/>
              <a:t>.</a:t>
            </a:r>
          </a:p>
          <a:p>
            <a:r>
              <a:rPr lang="pt-BR" b="1" i="1" dirty="0"/>
              <a:t>ASC</a:t>
            </a:r>
            <a:r>
              <a:rPr lang="pt-BR" dirty="0"/>
              <a:t> é outra métrica da qualidade de um classificador. É um número entre 0 e 1. Quanto maior a </a:t>
            </a:r>
            <a:r>
              <a:rPr lang="pt-BR" b="1" i="1" dirty="0"/>
              <a:t>ASC</a:t>
            </a:r>
            <a:r>
              <a:rPr lang="pt-BR" dirty="0"/>
              <a:t>, melhor será o classificador.</a:t>
            </a:r>
          </a:p>
          <a:p>
            <a:r>
              <a:rPr lang="pt-BR" dirty="0"/>
              <a:t>Neste exemplo, o </a:t>
            </a:r>
            <a:r>
              <a:rPr lang="pt-BR" b="1" i="1" dirty="0"/>
              <a:t>classificador A</a:t>
            </a:r>
            <a:r>
              <a:rPr lang="pt-BR" dirty="0"/>
              <a:t> tem melhor desempenho, pois tem </a:t>
            </a:r>
            <a:r>
              <a:rPr lang="pt-BR" b="1" i="1" dirty="0"/>
              <a:t>área sob a curva ROC</a:t>
            </a:r>
            <a:r>
              <a:rPr lang="pt-BR" dirty="0"/>
              <a:t> maior do que a do </a:t>
            </a:r>
            <a:r>
              <a:rPr lang="pt-BR" b="1" i="1" dirty="0"/>
              <a:t>classificador B</a:t>
            </a:r>
            <a:r>
              <a:rPr lang="pt-BR" dirty="0"/>
              <a:t>.</a:t>
            </a:r>
          </a:p>
          <a:p>
            <a:r>
              <a:rPr lang="pt-BR" b="1" dirty="0"/>
              <a:t>Vantagens da curva ROC</a:t>
            </a:r>
            <a:endParaRPr lang="pt-BR" dirty="0"/>
          </a:p>
          <a:p>
            <a:pPr lvl="1"/>
            <a:r>
              <a:rPr lang="pt-BR" dirty="0"/>
              <a:t>Possibilita a análise de diferentes métricas de desempenho independente do </a:t>
            </a:r>
            <a:r>
              <a:rPr lang="pt-BR" b="1" i="1" dirty="0"/>
              <a:t>limiar de quantização</a:t>
            </a:r>
            <a:r>
              <a:rPr lang="pt-BR" dirty="0"/>
              <a:t> escolhido.</a:t>
            </a:r>
          </a:p>
          <a:p>
            <a:pPr lvl="1"/>
            <a:r>
              <a:rPr lang="pt-BR" dirty="0"/>
              <a:t>Auxilia o estudo de diferentes </a:t>
            </a:r>
            <a:r>
              <a:rPr lang="pt-BR" b="1" i="1" dirty="0"/>
              <a:t>limiares</a:t>
            </a:r>
            <a:r>
              <a:rPr lang="pt-BR" dirty="0"/>
              <a:t> para lidar com problemas de </a:t>
            </a:r>
            <a:r>
              <a:rPr lang="pt-BR" b="1" i="1" dirty="0"/>
              <a:t>desbalanceamento</a:t>
            </a:r>
            <a:r>
              <a:rPr lang="pt-BR" dirty="0"/>
              <a:t> nos dados (i.e., nos quais as classes possuem tamanhos discrepantes). </a:t>
            </a:r>
          </a:p>
          <a:p>
            <a:r>
              <a:rPr lang="pt-BR" b="1" dirty="0"/>
              <a:t>Desvantagens</a:t>
            </a:r>
          </a:p>
          <a:p>
            <a:pPr lvl="1"/>
            <a:r>
              <a:rPr lang="pt-BR" dirty="0"/>
              <a:t>Apropriada para problemas de </a:t>
            </a:r>
            <a:r>
              <a:rPr lang="pt-BR" b="1" i="1" dirty="0"/>
              <a:t>classificação binária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No caso </a:t>
            </a:r>
            <a:r>
              <a:rPr lang="pt-BR" b="1" i="1" dirty="0"/>
              <a:t>multi-classes</a:t>
            </a:r>
            <a:r>
              <a:rPr lang="pt-BR" dirty="0"/>
              <a:t>, devemos utilizar as estratégias </a:t>
            </a:r>
            <a:r>
              <a:rPr lang="pt-BR" b="1" i="1" dirty="0"/>
              <a:t>um-contra-o-resto </a:t>
            </a:r>
            <a:r>
              <a:rPr lang="pt-BR" dirty="0"/>
              <a:t>ou</a:t>
            </a:r>
            <a:r>
              <a:rPr lang="pt-BR" b="1" i="1" dirty="0"/>
              <a:t> um-contra-um</a:t>
            </a:r>
            <a:r>
              <a:rPr lang="pt-BR" dirty="0"/>
              <a:t> e plotar várias </a:t>
            </a:r>
            <a:r>
              <a:rPr lang="pt-BR" b="1" i="1" dirty="0"/>
              <a:t>curvas ROC</a:t>
            </a:r>
            <a:r>
              <a:rPr lang="pt-BR" dirty="0"/>
              <a:t>.</a:t>
            </a:r>
            <a:endParaRPr lang="pt-BR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576" y="1947863"/>
            <a:ext cx="3355424" cy="36814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00650" y="6418330"/>
            <a:ext cx="32913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classification_metrics.ipynb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51935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V)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6" t="5334" r="12538"/>
          <a:stretch/>
        </p:blipFill>
        <p:spPr>
          <a:xfrm>
            <a:off x="3248418" y="1223889"/>
            <a:ext cx="5839310" cy="431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7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Métricas para avaliação de classificadores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17469" cy="5032376"/>
          </a:xfrm>
        </p:spPr>
        <p:txBody>
          <a:bodyPr>
            <a:normAutofit/>
          </a:bodyPr>
          <a:lstStyle/>
          <a:p>
            <a:r>
              <a:rPr lang="pt-BR" sz="3200" dirty="0"/>
              <a:t>As métricas para avalição do desempenho de classificadores que estudaremos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Matriz de confusão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Várias métricas podem ser extraídas da matriz.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Pontuação-F1 (</a:t>
            </a:r>
            <a:r>
              <a:rPr lang="pt-BR" i="1" dirty="0"/>
              <a:t>F1-score</a:t>
            </a:r>
            <a:r>
              <a:rPr lang="pt-BR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Curva Característica Operacional do Receptor (do inglês, </a:t>
            </a:r>
            <a:r>
              <a:rPr lang="pt-BR" i="1" dirty="0" err="1"/>
              <a:t>Receiver</a:t>
            </a:r>
            <a:r>
              <a:rPr lang="pt-BR" i="1" dirty="0"/>
              <a:t> Operating Characteristic</a:t>
            </a:r>
            <a:r>
              <a:rPr lang="pt-BR" dirty="0"/>
              <a:t> - ROC)</a:t>
            </a:r>
          </a:p>
        </p:txBody>
      </p:sp>
    </p:spTree>
    <p:extLst>
      <p:ext uri="{BB962C8B-B14F-4D97-AF65-F5344CB8AC3E}">
        <p14:creationId xmlns:p14="http://schemas.microsoft.com/office/powerpoint/2010/main" val="417167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8E7C4-65BB-5A05-5DF4-FF60F520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confusão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ABD154-3AFD-0036-3D3B-BDE0F6C2A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33156" y="1825624"/>
                <a:ext cx="642337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sz="2800" dirty="0"/>
                  <a:t>O nome, </a:t>
                </a:r>
                <a:r>
                  <a:rPr lang="pt-BR" sz="2800" b="1" i="1" dirty="0"/>
                  <a:t>matriz de confusão</a:t>
                </a:r>
                <a:r>
                  <a:rPr lang="pt-BR" b="1" i="1" dirty="0"/>
                  <a:t> </a:t>
                </a:r>
                <a:r>
                  <a:rPr lang="pt-BR" dirty="0"/>
                  <a:t>mostra o quanto um </a:t>
                </a:r>
                <a:r>
                  <a:rPr lang="pt-BR" sz="2800" dirty="0"/>
                  <a:t>classificador está se </a:t>
                </a:r>
                <a:r>
                  <a:rPr lang="pt-BR" sz="2800" b="1" i="1" dirty="0"/>
                  <a:t>confundindo</a:t>
                </a:r>
                <a:r>
                  <a:rPr lang="pt-BR" sz="2800" dirty="0"/>
                  <a:t>.</a:t>
                </a:r>
              </a:p>
              <a:p>
                <a:r>
                  <a:rPr lang="pt-BR" sz="2800" dirty="0"/>
                  <a:t>A matriz permite verificar quais classes o </a:t>
                </a:r>
                <a:r>
                  <a:rPr lang="pt-BR" sz="2800" b="1" i="1" dirty="0"/>
                  <a:t>classificador</a:t>
                </a:r>
                <a:r>
                  <a:rPr lang="pt-BR" sz="2800" dirty="0"/>
                  <a:t> tem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maior dificuldade em classificar</a:t>
                </a:r>
                <a:r>
                  <a:rPr lang="pt-BR" sz="2800" dirty="0"/>
                  <a:t>.</a:t>
                </a:r>
              </a:p>
              <a:p>
                <a:r>
                  <a:rPr lang="pt-BR" sz="2800" dirty="0"/>
                  <a:t>A </a:t>
                </a:r>
                <a:r>
                  <a:rPr lang="pt-BR" sz="2800" b="1" i="1" dirty="0"/>
                  <a:t>matriz de confusão</a:t>
                </a:r>
                <a:r>
                  <a:rPr lang="pt-BR" sz="2800" dirty="0"/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contabiliza o número de classificações corretas e incorretas </a:t>
                </a:r>
                <a:r>
                  <a:rPr lang="pt-BR" sz="2800" dirty="0"/>
                  <a:t>para cada uma das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dirty="0"/>
                  <a:t>classes existentes. </a:t>
                </a:r>
              </a:p>
              <a:p>
                <a:r>
                  <a:rPr lang="pt-BR" dirty="0"/>
                  <a:t>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quadrada </a:t>
                </a:r>
                <a:r>
                  <a:rPr lang="pt-BR" dirty="0"/>
                  <a:t>com dimensões </a:t>
                </a:r>
                <a:r>
                  <a:rPr lang="pt-BR" sz="2800" b="1" i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sz="2800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ABD154-3AFD-0036-3D3B-BDE0F6C2A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3156" y="1825624"/>
                <a:ext cx="6423377" cy="5032375"/>
              </a:xfrm>
              <a:blipFill>
                <a:blip r:embed="rId3"/>
                <a:stretch>
                  <a:fillRect l="-1708" t="-2663" r="-10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FE2C07F-02D2-0345-E394-150F01C017C4}"/>
                  </a:ext>
                </a:extLst>
              </p:cNvPr>
              <p:cNvSpPr txBox="1"/>
              <p:nvPr/>
            </p:nvSpPr>
            <p:spPr>
              <a:xfrm>
                <a:off x="293509" y="2680677"/>
                <a:ext cx="4854223" cy="2122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FE2C07F-02D2-0345-E394-150F01C01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09" y="2680677"/>
                <a:ext cx="4854223" cy="21223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33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8E7C4-65BB-5A05-5DF4-FF60F520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confusão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ABD154-3AFD-0036-3D3B-BDE0F6C2A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33156" y="1825624"/>
                <a:ext cx="6423377" cy="5032375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/>
                  <a:t>A diagonal principal de </a:t>
                </a:r>
                <a14:m>
                  <m:oMath xmlns:m="http://schemas.openxmlformats.org/officeDocument/2006/math">
                    <m:r>
                      <a:rPr lang="pt-BR" sz="28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pt-BR" sz="2800" dirty="0"/>
                  <a:t> fornece o número de classificações corretas.</a:t>
                </a:r>
              </a:p>
              <a:p>
                <a:r>
                  <a:rPr lang="pt-BR" sz="2800" dirty="0"/>
                  <a:t>A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800" dirty="0"/>
                  <a:t>-</a:t>
                </a:r>
                <a:r>
                  <a:rPr lang="pt-BR" sz="2800" dirty="0" err="1"/>
                  <a:t>ésima</a:t>
                </a:r>
                <a:r>
                  <a:rPr lang="pt-BR" sz="2800" dirty="0"/>
                  <a:t> </a:t>
                </a:r>
                <a:r>
                  <a:rPr lang="pt-BR" sz="2800" b="1" i="1" dirty="0"/>
                  <a:t>linha</a:t>
                </a:r>
                <a:r>
                  <a:rPr lang="pt-BR" sz="2800" dirty="0"/>
                  <a:t> indica o total de exemplos que foram classificados como pertencentes a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800" dirty="0"/>
                  <a:t>-</a:t>
                </a:r>
                <a:r>
                  <a:rPr lang="pt-BR" sz="2800" dirty="0" err="1"/>
                  <a:t>ésima</a:t>
                </a:r>
                <a:r>
                  <a:rPr lang="pt-BR" sz="2800" dirty="0"/>
                  <a:t> classe.</a:t>
                </a:r>
              </a:p>
              <a:p>
                <a:r>
                  <a:rPr lang="pt-BR" sz="2800" dirty="0"/>
                  <a:t>A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800" dirty="0"/>
                  <a:t>-</a:t>
                </a:r>
                <a:r>
                  <a:rPr lang="pt-BR" sz="2800" dirty="0" err="1"/>
                  <a:t>ésima</a:t>
                </a:r>
                <a:r>
                  <a:rPr lang="pt-BR" sz="2800" dirty="0"/>
                  <a:t> </a:t>
                </a:r>
                <a:r>
                  <a:rPr lang="pt-BR" sz="2800" b="1" i="1" dirty="0"/>
                  <a:t>coluna</a:t>
                </a:r>
                <a:r>
                  <a:rPr lang="pt-BR" sz="2800" dirty="0"/>
                  <a:t> indica o total de exemplos que realmente pertencem à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800" dirty="0"/>
                  <a:t>-</a:t>
                </a:r>
                <a:r>
                  <a:rPr lang="pt-BR" sz="2800" dirty="0" err="1"/>
                  <a:t>ésima</a:t>
                </a:r>
                <a:r>
                  <a:rPr lang="pt-BR" sz="2800" dirty="0"/>
                  <a:t> classe, incluindo classificações corretas e incorretas.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0ABD154-3AFD-0036-3D3B-BDE0F6C2A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3156" y="1825624"/>
                <a:ext cx="6423377" cy="5032375"/>
              </a:xfrm>
              <a:blipFill>
                <a:blip r:embed="rId3"/>
                <a:stretch>
                  <a:fillRect l="-1708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FE2C07F-02D2-0345-E394-150F01C017C4}"/>
                  </a:ext>
                </a:extLst>
              </p:cNvPr>
              <p:cNvSpPr txBox="1"/>
              <p:nvPr/>
            </p:nvSpPr>
            <p:spPr>
              <a:xfrm>
                <a:off x="293509" y="2680677"/>
                <a:ext cx="4854223" cy="2122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FE2C07F-02D2-0345-E394-150F01C01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09" y="2680677"/>
                <a:ext cx="4854223" cy="21223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82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8E7C4-65BB-5A05-5DF4-FF60F520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confusão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FE2C07F-02D2-0345-E394-150F01C017C4}"/>
                  </a:ext>
                </a:extLst>
              </p:cNvPr>
              <p:cNvSpPr txBox="1"/>
              <p:nvPr/>
            </p:nvSpPr>
            <p:spPr>
              <a:xfrm>
                <a:off x="3036709" y="2488766"/>
                <a:ext cx="4854223" cy="2122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sz="3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pt-BR" sz="32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FE2C07F-02D2-0345-E394-150F01C01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709" y="2488766"/>
                <a:ext cx="4854223" cy="2122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3">
            <a:extLst>
              <a:ext uri="{FF2B5EF4-FFF2-40B4-BE49-F238E27FC236}">
                <a16:creationId xmlns:a16="http://schemas.microsoft.com/office/drawing/2014/main" id="{E9839706-E14C-629A-7F56-18012BB99C3A}"/>
              </a:ext>
            </a:extLst>
          </p:cNvPr>
          <p:cNvSpPr/>
          <p:nvPr/>
        </p:nvSpPr>
        <p:spPr>
          <a:xfrm>
            <a:off x="3794234" y="2523792"/>
            <a:ext cx="4096698" cy="5262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279C33D-9270-DC3C-212E-0FD57AC45F7D}"/>
              </a:ext>
            </a:extLst>
          </p:cNvPr>
          <p:cNvSpPr txBox="1"/>
          <p:nvPr/>
        </p:nvSpPr>
        <p:spPr>
          <a:xfrm>
            <a:off x="7894389" y="2452160"/>
            <a:ext cx="3401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Exemplos classificados como pertencentes à classe 1.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1BD26B11-37BD-057A-7642-8513680C0B09}"/>
              </a:ext>
            </a:extLst>
          </p:cNvPr>
          <p:cNvSpPr/>
          <p:nvPr/>
        </p:nvSpPr>
        <p:spPr>
          <a:xfrm rot="5400000">
            <a:off x="3302270" y="3141648"/>
            <a:ext cx="2251700" cy="7922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0F0FD986-F79E-DA0A-829E-1F5A7437324A}"/>
              </a:ext>
            </a:extLst>
          </p:cNvPr>
          <p:cNvSpPr/>
          <p:nvPr/>
        </p:nvSpPr>
        <p:spPr>
          <a:xfrm>
            <a:off x="7525012" y="2452160"/>
            <a:ext cx="577516" cy="145253"/>
          </a:xfrm>
          <a:custGeom>
            <a:avLst/>
            <a:gdLst>
              <a:gd name="connsiteX0" fmla="*/ 0 w 577516"/>
              <a:gd name="connsiteY0" fmla="*/ 145253 h 145253"/>
              <a:gd name="connsiteX1" fmla="*/ 272716 w 577516"/>
              <a:gd name="connsiteY1" fmla="*/ 874 h 145253"/>
              <a:gd name="connsiteX2" fmla="*/ 577516 w 577516"/>
              <a:gd name="connsiteY2" fmla="*/ 81085 h 14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516" h="145253">
                <a:moveTo>
                  <a:pt x="0" y="145253"/>
                </a:moveTo>
                <a:cubicBezTo>
                  <a:pt x="88231" y="78411"/>
                  <a:pt x="176463" y="11569"/>
                  <a:pt x="272716" y="874"/>
                </a:cubicBezTo>
                <a:cubicBezTo>
                  <a:pt x="368969" y="-9821"/>
                  <a:pt x="577516" y="81085"/>
                  <a:pt x="577516" y="8108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30228E55-A04A-15F3-F542-24A94935CB8F}"/>
              </a:ext>
            </a:extLst>
          </p:cNvPr>
          <p:cNvSpPr txBox="1"/>
          <p:nvPr/>
        </p:nvSpPr>
        <p:spPr>
          <a:xfrm>
            <a:off x="1260491" y="4807062"/>
            <a:ext cx="3921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Quantidade de exemplos realmente pertencentes à classe 1.</a:t>
            </a: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DE8EF324-A6C8-6014-6A79-6F6CD536E661}"/>
              </a:ext>
            </a:extLst>
          </p:cNvPr>
          <p:cNvSpPr/>
          <p:nvPr/>
        </p:nvSpPr>
        <p:spPr>
          <a:xfrm rot="871324">
            <a:off x="3488790" y="4556114"/>
            <a:ext cx="792260" cy="501897"/>
          </a:xfrm>
          <a:custGeom>
            <a:avLst/>
            <a:gdLst>
              <a:gd name="connsiteX0" fmla="*/ 994610 w 994610"/>
              <a:gd name="connsiteY0" fmla="*/ 0 h 80211"/>
              <a:gd name="connsiteX1" fmla="*/ 0 w 994610"/>
              <a:gd name="connsiteY1" fmla="*/ 80211 h 8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4610" h="80211">
                <a:moveTo>
                  <a:pt x="994610" y="0"/>
                </a:moveTo>
                <a:cubicBezTo>
                  <a:pt x="596231" y="18716"/>
                  <a:pt x="197853" y="37432"/>
                  <a:pt x="0" y="8021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9">
                <a:extLst>
                  <a:ext uri="{FF2B5EF4-FFF2-40B4-BE49-F238E27FC236}">
                    <a16:creationId xmlns:a16="http://schemas.microsoft.com/office/drawing/2014/main" id="{B0A8A935-42A2-46DB-34B6-70E5007CD2FA}"/>
                  </a:ext>
                </a:extLst>
              </p:cNvPr>
              <p:cNvSpPr/>
              <p:nvPr/>
            </p:nvSpPr>
            <p:spPr>
              <a:xfrm>
                <a:off x="5757333" y="5298131"/>
                <a:ext cx="6242319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000" dirty="0"/>
                  <a:t> indica quantos exemplos da classe 1 foram corretamente atribuídos à classe 1.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pt-BR" sz="2000" dirty="0"/>
                  <a:t> indica quantos exemplos da classe 2 foram atribuídos à classe 1.</a:t>
                </a:r>
              </a:p>
            </p:txBody>
          </p:sp>
        </mc:Choice>
        <mc:Fallback xmlns="">
          <p:sp>
            <p:nvSpPr>
              <p:cNvPr id="12" name="Rectangle 9">
                <a:extLst>
                  <a:ext uri="{FF2B5EF4-FFF2-40B4-BE49-F238E27FC236}">
                    <a16:creationId xmlns:a16="http://schemas.microsoft.com/office/drawing/2014/main" id="{B0A8A935-42A2-46DB-34B6-70E5007CD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33" y="5298131"/>
                <a:ext cx="6242319" cy="1323439"/>
              </a:xfrm>
              <a:prstGeom prst="rect">
                <a:avLst/>
              </a:prstGeom>
              <a:blipFill>
                <a:blip r:embed="rId4"/>
                <a:stretch>
                  <a:fillRect l="-879" t="-2304" b="-73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40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EAC8C3E-AFB0-15A1-EDEF-475FA36433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Matriz de confusão para caso binário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EAC8C3E-AFB0-15A1-EDEF-475FA36433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r="-8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A052458-A5D6-9055-C748-5BFDB00FC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5067" y="1825624"/>
                <a:ext cx="622017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i="1" dirty="0"/>
                  <a:t>Verdadeiro Positivo </a:t>
                </a:r>
                <a:r>
                  <a:rPr lang="pt-BR" dirty="0"/>
                  <a:t>(TP): número de exemplos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classificados corretamente. </a:t>
                </a:r>
              </a:p>
              <a:p>
                <a:r>
                  <a:rPr lang="pt-BR" b="1" i="1" dirty="0"/>
                  <a:t>Verdadeiro Negativo</a:t>
                </a:r>
                <a:r>
                  <a:rPr lang="pt-BR" dirty="0"/>
                  <a:t> (TN): número de exemplos da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classificados corretamente.</a:t>
                </a:r>
              </a:p>
              <a:p>
                <a:r>
                  <a:rPr lang="pt-BR" b="1" i="1" dirty="0"/>
                  <a:t>Falso Positivo </a:t>
                </a:r>
                <a:r>
                  <a:rPr lang="pt-BR" dirty="0"/>
                  <a:t>(FP): número de exemplos atribuídos à classe positiva, mas que pertencem à classe negativa.</a:t>
                </a:r>
              </a:p>
              <a:p>
                <a:r>
                  <a:rPr lang="pt-BR" b="1" i="1" dirty="0"/>
                  <a:t>Falso Negativo</a:t>
                </a:r>
                <a:r>
                  <a:rPr lang="pt-BR" dirty="0"/>
                  <a:t> (FN): número de exemplos atribuídos à classe negativa, mas que pertencem à classe positiva.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A052458-A5D6-9055-C748-5BFDB00FC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5067" y="1825624"/>
                <a:ext cx="6220177" cy="5032375"/>
              </a:xfrm>
              <a:blipFill>
                <a:blip r:embed="rId3"/>
                <a:stretch>
                  <a:fillRect l="-1765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44D7738-C774-F8D0-DD85-76976F9C0032}"/>
              </a:ext>
            </a:extLst>
          </p:cNvPr>
          <p:cNvGraphicFramePr>
            <a:graphicFrameLocks noGrp="1"/>
          </p:cNvGraphicFramePr>
          <p:nvPr/>
        </p:nvGraphicFramePr>
        <p:xfrm>
          <a:off x="1429261" y="2713392"/>
          <a:ext cx="399344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723">
                  <a:extLst>
                    <a:ext uri="{9D8B030D-6E8A-4147-A177-3AD203B41FA5}">
                      <a16:colId xmlns:a16="http://schemas.microsoft.com/office/drawing/2014/main" val="2780398905"/>
                    </a:ext>
                  </a:extLst>
                </a:gridCol>
                <a:gridCol w="1996723">
                  <a:extLst>
                    <a:ext uri="{9D8B030D-6E8A-4147-A177-3AD203B41FA5}">
                      <a16:colId xmlns:a16="http://schemas.microsoft.com/office/drawing/2014/main" val="1752542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>
                          <a:solidFill>
                            <a:srgbClr val="FF0000"/>
                          </a:solidFill>
                          <a:effectLst/>
                        </a:rPr>
                        <a:t>Verdadeiro </a:t>
                      </a:r>
                      <a:br>
                        <a:rPr lang="pt-BR" sz="2400" b="1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pt-BR" sz="2400" b="1" dirty="0">
                          <a:solidFill>
                            <a:srgbClr val="FF0000"/>
                          </a:solidFill>
                          <a:effectLst/>
                        </a:rPr>
                        <a:t>Negativo (TN)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br>
                        <a:rPr lang="pt-BR" sz="2400" b="1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2400" b="1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Negativo (FN)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15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>
                          <a:solidFill>
                            <a:srgbClr val="0000FF"/>
                          </a:solidFill>
                          <a:effectLst/>
                        </a:rPr>
                        <a:t>Falso </a:t>
                      </a:r>
                      <a:br>
                        <a:rPr lang="pt-BR" sz="2400" b="1" dirty="0">
                          <a:solidFill>
                            <a:srgbClr val="0000FF"/>
                          </a:solidFill>
                          <a:effectLst/>
                        </a:rPr>
                      </a:br>
                      <a:r>
                        <a:rPr lang="pt-BR" sz="2400" b="1" dirty="0">
                          <a:solidFill>
                            <a:srgbClr val="0000FF"/>
                          </a:solidFill>
                          <a:effectLst/>
                        </a:rPr>
                        <a:t>Positivo (FP)</a:t>
                      </a:r>
                      <a:endParaRPr lang="pt-BR" sz="2400" b="1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>
                          <a:solidFill>
                            <a:srgbClr val="00B050"/>
                          </a:solidFill>
                          <a:effectLst/>
                        </a:rPr>
                        <a:t>Verdadeiro </a:t>
                      </a:r>
                      <a:br>
                        <a:rPr lang="pt-BR" sz="2400" b="1" dirty="0">
                          <a:solidFill>
                            <a:srgbClr val="00B050"/>
                          </a:solidFill>
                          <a:effectLst/>
                        </a:rPr>
                      </a:br>
                      <a:r>
                        <a:rPr lang="pt-BR" sz="2400" b="1" dirty="0">
                          <a:solidFill>
                            <a:srgbClr val="00B050"/>
                          </a:solidFill>
                          <a:effectLst/>
                        </a:rPr>
                        <a:t>Positivo (TP)</a:t>
                      </a:r>
                      <a:endParaRPr lang="pt-BR" sz="2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341992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44F3702B-0FE3-BDED-62A7-35438A8F3B75}"/>
              </a:ext>
            </a:extLst>
          </p:cNvPr>
          <p:cNvSpPr txBox="1"/>
          <p:nvPr/>
        </p:nvSpPr>
        <p:spPr>
          <a:xfrm rot="16200000">
            <a:off x="-452875" y="3354402"/>
            <a:ext cx="193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ctr"/>
            <a:r>
              <a:rPr lang="pt-BR" sz="1800" b="1" dirty="0">
                <a:effectLst/>
              </a:rPr>
              <a:t>Classes Estimadas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FC82D3C-E180-54E3-CEFE-B2BD9B8D3E2A}"/>
              </a:ext>
            </a:extLst>
          </p:cNvPr>
          <p:cNvSpPr txBox="1"/>
          <p:nvPr/>
        </p:nvSpPr>
        <p:spPr>
          <a:xfrm>
            <a:off x="1423427" y="4856336"/>
            <a:ext cx="3993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"/>
            <a:r>
              <a:rPr lang="pt-BR" sz="1800" b="1" dirty="0">
                <a:effectLst/>
              </a:rPr>
              <a:t>Classes Verdadeiras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618FE73-F69F-A4D4-3E14-7C80BD56C5C9}"/>
                  </a:ext>
                </a:extLst>
              </p:cNvPr>
              <p:cNvSpPr txBox="1"/>
              <p:nvPr/>
            </p:nvSpPr>
            <p:spPr>
              <a:xfrm>
                <a:off x="687719" y="3724613"/>
                <a:ext cx="723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 fontAlgn="ctr"/>
                <a:r>
                  <a:rPr lang="pt-BR" sz="1800" b="1" dirty="0">
                    <a:effectLst/>
                  </a:rPr>
                  <a:t>+ </a:t>
                </a:r>
                <a:r>
                  <a:rPr lang="pt-BR" sz="1800" dirty="0">
                    <a:effectLst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</a:rPr>
                  <a:t>)</a:t>
                </a: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618FE73-F69F-A4D4-3E14-7C80BD56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19" y="3724613"/>
                <a:ext cx="723520" cy="369332"/>
              </a:xfrm>
              <a:prstGeom prst="rect">
                <a:avLst/>
              </a:prstGeom>
              <a:blipFill>
                <a:blip r:embed="rId4"/>
                <a:stretch>
                  <a:fillRect l="-7563" t="-8197" r="-6723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4841025-C42C-FB64-87B6-62F7C4AD612E}"/>
                  </a:ext>
                </a:extLst>
              </p:cNvPr>
              <p:cNvSpPr txBox="1"/>
              <p:nvPr/>
            </p:nvSpPr>
            <p:spPr>
              <a:xfrm>
                <a:off x="701026" y="2938030"/>
                <a:ext cx="723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 fontAlgn="ctr"/>
                <a:r>
                  <a:rPr lang="pt-BR" b="1" dirty="0"/>
                  <a:t>-</a:t>
                </a:r>
                <a:r>
                  <a:rPr lang="pt-BR" sz="1800" b="1" dirty="0">
                    <a:effectLst/>
                  </a:rPr>
                  <a:t> </a:t>
                </a:r>
                <a:r>
                  <a:rPr lang="pt-BR" sz="1800" dirty="0">
                    <a:effectLst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</a:rPr>
                  <a:t>)</a:t>
                </a: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4841025-C42C-FB64-87B6-62F7C4AD6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26" y="2938030"/>
                <a:ext cx="723520" cy="369332"/>
              </a:xfrm>
              <a:prstGeom prst="rect">
                <a:avLst/>
              </a:prstGeom>
              <a:blipFill>
                <a:blip r:embed="rId5"/>
                <a:stretch>
                  <a:fillRect l="-3361" t="-8197" r="-4202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3FF584A-410C-DBCB-7735-A7CD30A88BC6}"/>
                  </a:ext>
                </a:extLst>
              </p:cNvPr>
              <p:cNvSpPr txBox="1"/>
              <p:nvPr/>
            </p:nvSpPr>
            <p:spPr>
              <a:xfrm>
                <a:off x="3432856" y="4362075"/>
                <a:ext cx="20025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 fontAlgn="ctr"/>
                <a:r>
                  <a:rPr lang="pt-BR" sz="1800" b="1" dirty="0">
                    <a:effectLst/>
                  </a:rPr>
                  <a:t>+ </a:t>
                </a:r>
                <a:r>
                  <a:rPr lang="pt-BR" sz="1800" dirty="0">
                    <a:effectLst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</a:rPr>
                  <a:t>)</a:t>
                </a: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3FF584A-410C-DBCB-7735-A7CD30A88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856" y="4362075"/>
                <a:ext cx="2002557" cy="369332"/>
              </a:xfrm>
              <a:prstGeom prst="rect">
                <a:avLst/>
              </a:prstGeom>
              <a:blipFill>
                <a:blip r:embed="rId6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1118442-F1CF-69E3-68DB-2A693775C8C5}"/>
                  </a:ext>
                </a:extLst>
              </p:cNvPr>
              <p:cNvSpPr txBox="1"/>
              <p:nvPr/>
            </p:nvSpPr>
            <p:spPr>
              <a:xfrm>
                <a:off x="1411239" y="4362075"/>
                <a:ext cx="20025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 fontAlgn="ctr"/>
                <a:r>
                  <a:rPr lang="pt-BR" b="1" dirty="0"/>
                  <a:t>-</a:t>
                </a:r>
                <a:r>
                  <a:rPr lang="pt-BR" sz="1800" b="1" dirty="0">
                    <a:effectLst/>
                  </a:rPr>
                  <a:t> </a:t>
                </a:r>
                <a:r>
                  <a:rPr lang="pt-BR" sz="1800" dirty="0">
                    <a:effectLst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dirty="0">
                    <a:effectLst/>
                  </a:rPr>
                  <a:t>)</a:t>
                </a: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1118442-F1CF-69E3-68DB-2A693775C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239" y="4362075"/>
                <a:ext cx="2002557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56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418656-538C-BBD9-47FA-40A924A66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4336"/>
            <a:ext cx="10515600" cy="21893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800" b="1" i="1" dirty="0"/>
              <a:t>Nós podemos calcular diversas métricas de desempenho a partir das informações contidas na matriz de confusão.</a:t>
            </a:r>
          </a:p>
        </p:txBody>
      </p:sp>
    </p:spTree>
    <p:extLst>
      <p:ext uri="{BB962C8B-B14F-4D97-AF65-F5344CB8AC3E}">
        <p14:creationId xmlns:p14="http://schemas.microsoft.com/office/powerpoint/2010/main" val="379451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76DB9-C5DB-DAD2-5D1D-F064916F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Acurácia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43F063-09F2-F192-E084-325BC503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379" y="1825624"/>
            <a:ext cx="5760154" cy="5032375"/>
          </a:xfrm>
        </p:spPr>
        <p:txBody>
          <a:bodyPr/>
          <a:lstStyle/>
          <a:p>
            <a:r>
              <a:rPr lang="pt-BR" dirty="0"/>
              <a:t>Acurácia med</a:t>
            </a:r>
            <a:r>
              <a:rPr lang="pt-BR" b="0" i="0" dirty="0">
                <a:effectLst/>
              </a:rPr>
              <a:t>e 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proporção de exemplos classificados corretamente em relação ao total de exemplos </a:t>
            </a:r>
            <a:r>
              <a:rPr lang="pt-BR" b="0" i="0" dirty="0">
                <a:effectLst/>
              </a:rPr>
              <a:t>avaliados. </a:t>
            </a:r>
          </a:p>
          <a:p>
            <a:r>
              <a:rPr lang="pt-BR" b="0" i="0" dirty="0">
                <a:effectLst/>
              </a:rPr>
              <a:t>Em outras palavras, a acurácia fornece uma indicação de quão bem o modelo está fazendo suas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predições corretas em comparação com todas as previsões feitas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b="0" i="0" dirty="0">
                <a:effectLst/>
              </a:rPr>
              <a:t>É uma métrica útil para avaliar 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performance geral do modelo</a:t>
            </a:r>
            <a:r>
              <a:rPr lang="pt-BR" b="0" i="0" dirty="0">
                <a:effectLst/>
              </a:rPr>
              <a:t>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1A8E5FE-3F01-AAA0-2326-F47AA1AC18B9}"/>
                  </a:ext>
                </a:extLst>
              </p:cNvPr>
              <p:cNvSpPr txBox="1"/>
              <p:nvPr/>
            </p:nvSpPr>
            <p:spPr>
              <a:xfrm>
                <a:off x="838200" y="2922836"/>
                <a:ext cx="5057423" cy="1012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20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cur</m:t>
                      </m:r>
                      <m:r>
                        <a:rPr lang="pt-BR" sz="3200" b="0" i="0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cia</m:t>
                      </m:r>
                      <m:r>
                        <a:rPr lang="pt-BR" sz="3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 sz="32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3200">
                              <a:latin typeface="Cambria Math" panose="02040503050406030204" pitchFamily="18" charset="0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3200" dirty="0"/>
                            <m:t>TP</m:t>
                          </m:r>
                          <m:r>
                            <m:rPr>
                              <m:nor/>
                            </m:rPr>
                            <a:rPr lang="pt-BR" sz="3200" dirty="0"/>
                            <m:t> + </m:t>
                          </m:r>
                          <m:r>
                            <m:rPr>
                              <m:nor/>
                            </m:rPr>
                            <a:rPr lang="pt-BR" sz="3200" dirty="0"/>
                            <m:t>FN</m:t>
                          </m:r>
                          <m:r>
                            <m:rPr>
                              <m:nor/>
                            </m:rPr>
                            <a:rPr lang="pt-BR" sz="3200" dirty="0"/>
                            <m:t> + </m:t>
                          </m:r>
                          <m:r>
                            <m:rPr>
                              <m:nor/>
                            </m:rPr>
                            <a:rPr lang="pt-BR" sz="3200" dirty="0"/>
                            <m:t>FP</m:t>
                          </m:r>
                          <m:r>
                            <m:rPr>
                              <m:nor/>
                            </m:rPr>
                            <a:rPr lang="pt-BR" sz="3200" dirty="0"/>
                            <m:t> + </m:t>
                          </m:r>
                          <m:r>
                            <m:rPr>
                              <m:nor/>
                            </m:rPr>
                            <a:rPr lang="pt-BR" sz="3200" dirty="0"/>
                            <m:t>TN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1A8E5FE-3F01-AAA0-2326-F47AA1AC1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22836"/>
                <a:ext cx="5057423" cy="1012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463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11779</TotalTime>
  <Words>3824</Words>
  <Application>Microsoft Office PowerPoint</Application>
  <PresentationFormat>Widescreen</PresentationFormat>
  <Paragraphs>342</Paragraphs>
  <Slides>28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V)</vt:lpstr>
      <vt:lpstr>Recapitulando</vt:lpstr>
      <vt:lpstr>Métricas para avaliação de classificadores</vt:lpstr>
      <vt:lpstr>Matriz de confusão</vt:lpstr>
      <vt:lpstr>Matriz de confusão</vt:lpstr>
      <vt:lpstr>Matriz de confusão</vt:lpstr>
      <vt:lpstr>Matriz de confusão para caso binário (Q=2)</vt:lpstr>
      <vt:lpstr>Apresentação do PowerPoint</vt:lpstr>
      <vt:lpstr>Acurácia</vt:lpstr>
      <vt:lpstr>Acurácia</vt:lpstr>
      <vt:lpstr>Precisão</vt:lpstr>
      <vt:lpstr>Recall</vt:lpstr>
      <vt:lpstr>Especificidade</vt:lpstr>
      <vt:lpstr>Matriz de confusão para caso multiclasses (Q&gt;2)</vt:lpstr>
      <vt:lpstr>Matriz de confusão para caso multiclasses (Q&gt;2)</vt:lpstr>
      <vt:lpstr>F1-score</vt:lpstr>
      <vt:lpstr>Apresentação do PowerPoint</vt:lpstr>
      <vt:lpstr>Observações importantes quanto à matriz de confusão</vt:lpstr>
      <vt:lpstr>Observações importantes quanto à matriz de confusão</vt:lpstr>
      <vt:lpstr>Observações importantes quanto à matriz de confusão</vt:lpstr>
      <vt:lpstr>Métricas para avaliação de classificadores</vt:lpstr>
      <vt:lpstr>Apresentação do PowerPoint</vt:lpstr>
      <vt:lpstr>Métricas para avaliação de classificadores</vt:lpstr>
      <vt:lpstr>Métricas para avaliação de classificadores</vt:lpstr>
      <vt:lpstr>Métricas para avaliação de classificadores</vt:lpstr>
      <vt:lpstr>Tarefas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1719</cp:revision>
  <dcterms:created xsi:type="dcterms:W3CDTF">2020-01-20T13:50:05Z</dcterms:created>
  <dcterms:modified xsi:type="dcterms:W3CDTF">2023-09-30T03:14:31Z</dcterms:modified>
</cp:coreProperties>
</file>