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14" r:id="rId3"/>
    <p:sldId id="257" r:id="rId4"/>
    <p:sldId id="282" r:id="rId5"/>
    <p:sldId id="346" r:id="rId6"/>
    <p:sldId id="263" r:id="rId7"/>
    <p:sldId id="349" r:id="rId8"/>
    <p:sldId id="347" r:id="rId9"/>
    <p:sldId id="348" r:id="rId10"/>
    <p:sldId id="329" r:id="rId11"/>
    <p:sldId id="338" r:id="rId12"/>
    <p:sldId id="331" r:id="rId13"/>
    <p:sldId id="332" r:id="rId14"/>
    <p:sldId id="333" r:id="rId15"/>
    <p:sldId id="344" r:id="rId16"/>
    <p:sldId id="345" r:id="rId17"/>
    <p:sldId id="335" r:id="rId18"/>
    <p:sldId id="336" r:id="rId19"/>
    <p:sldId id="342" r:id="rId20"/>
    <p:sldId id="337" r:id="rId21"/>
    <p:sldId id="324" r:id="rId22"/>
    <p:sldId id="306" r:id="rId23"/>
    <p:sldId id="339" r:id="rId24"/>
    <p:sldId id="341" r:id="rId25"/>
    <p:sldId id="343" r:id="rId26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1" autoAdjust="0"/>
    <p:restoredTop sz="90679" autoAdjust="0"/>
  </p:normalViewPr>
  <p:slideViewPr>
    <p:cSldViewPr snapToGrid="0">
      <p:cViewPr varScale="1">
        <p:scale>
          <a:sx n="100" d="100"/>
          <a:sy n="100" d="100"/>
        </p:scale>
        <p:origin x="1002" y="90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26/07/2023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129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/>
              <a:t>Exemplo</a:t>
            </a:r>
            <a:r>
              <a:rPr lang="pt-BR" sz="1200" dirty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Binder: https://</a:t>
            </a:r>
            <a:r>
              <a:rPr lang="pt-BR" sz="1200" b="0" i="0" dirty="0"/>
              <a:t>mybinder.org/v2/gh/zz4fap/t320_aprendizado_de_maquina/main?filepath=notebooks%2Fclassificação%2F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b="0" i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Colab: </a:t>
            </a:r>
            <a:r>
              <a:rPr lang="pt-BR" sz="1200" dirty="0"/>
              <a:t>https://colab.research.google.com/github/zz4fap/t320_aprendizado_de_maquina/blob/main/notebooks/</a:t>
            </a:r>
            <a:r>
              <a:rPr lang="pt-BR" sz="1200" b="0" i="0" dirty="0"/>
              <a:t>classificação</a:t>
            </a:r>
            <a:r>
              <a:rPr lang="pt-BR" sz="1200" dirty="0"/>
              <a:t>/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196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#1</a:t>
            </a:r>
            <a:r>
              <a:rPr lang="pt-BR" sz="1200" dirty="0"/>
              <a:t>: https://mybinder.org/v2/gh/zz4fap/t320_aprendizado_de_maquina/main?filepath=labs%2FLaboratorio1.ipynb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40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140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Motivacão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baseline="0" dirty="0" err="1"/>
              <a:t>classificacão</a:t>
            </a:r>
            <a:r>
              <a:rPr lang="pt-BR" baseline="0" dirty="0"/>
              <a:t> de e-mails, detecção de símbolos, classificação de modulações, etc.</a:t>
            </a:r>
            <a:endParaRPr lang="pt-BR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863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048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/>
                  <a:t>Como veremos a seguir,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pode ser um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ou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Como </a:t>
                </a:r>
                <a:r>
                  <a:rPr lang="pt-BR" dirty="0"/>
                  <a:t>veremos a seguir,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pode ser um escalar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ℝ^1</a:t>
                </a:r>
                <a:r>
                  <a:rPr lang="pt-BR" dirty="0"/>
                  <a:t> ou um vetor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ℝ^(𝑄×1)</a:t>
                </a:r>
                <a:r>
                  <a:rPr lang="pt-BR" dirty="0" smtClean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010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separar) as classes.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/>
              <a:t>fronteira de decisão</a:t>
            </a:r>
            <a:r>
              <a:rPr lang="pt-BR" b="0" i="0" dirty="0"/>
              <a:t>  é onde </a:t>
            </a:r>
            <a:r>
              <a:rPr lang="pt-BR" dirty="0"/>
              <a:t>onde ocorre uma indeterminação, ou seja, um empate entre diferentes classes possíveis.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47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seja, separar) as classes.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098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26/07/2023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81.png"/><Relationship Id="rId7" Type="http://schemas.openxmlformats.org/officeDocument/2006/relationships/image" Target="../media/image37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291.png"/><Relationship Id="rId4" Type="http://schemas.openxmlformats.org/officeDocument/2006/relationships/image" Target="../media/image29.pn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s://colab.research.google.com/github/zz4fap/t320_aprendizado_de_maquina/blob/main/notebooks/classifica&#231;&#227;o/encontrando_pesos_da_fun&#231;&#227;o_discriminante.ipynb" TargetMode="External"/><Relationship Id="rId10" Type="http://schemas.openxmlformats.org/officeDocument/2006/relationships/image" Target="../media/image40.png"/><Relationship Id="rId4" Type="http://schemas.openxmlformats.org/officeDocument/2006/relationships/image" Target="../media/image31.png"/><Relationship Id="rId9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1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210.png"/><Relationship Id="rId12" Type="http://schemas.openxmlformats.org/officeDocument/2006/relationships/image" Target="../media/image240.png"/><Relationship Id="rId17" Type="http://schemas.openxmlformats.org/officeDocument/2006/relationships/image" Target="../media/image52.png"/><Relationship Id="rId2" Type="http://schemas.openxmlformats.org/officeDocument/2006/relationships/image" Target="../media/image230.png"/><Relationship Id="rId16" Type="http://schemas.openxmlformats.org/officeDocument/2006/relationships/image" Target="../media/image190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0.png"/><Relationship Id="rId15" Type="http://schemas.openxmlformats.org/officeDocument/2006/relationships/image" Target="../media/image51.png"/><Relationship Id="rId10" Type="http://schemas.openxmlformats.org/officeDocument/2006/relationships/image" Target="../media/image170.png"/><Relationship Id="rId19" Type="http://schemas.openxmlformats.org/officeDocument/2006/relationships/image" Target="../media/image220.png"/><Relationship Id="rId9" Type="http://schemas.openxmlformats.org/officeDocument/2006/relationships/image" Target="../media/image160.png"/><Relationship Id="rId1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43.png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sephmisiti/awesome-machine-learn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drive/folders/1IyIIMu1w6POBhrVnw11yqXXy6BjC439j?usp=sharin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z4fap/t320_aprendizado_de_maquin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22156"/>
            <a:ext cx="10515600" cy="1707243"/>
          </a:xfrm>
        </p:spPr>
        <p:txBody>
          <a:bodyPr>
            <a:normAutofit/>
          </a:bodyPr>
          <a:lstStyle/>
          <a:p>
            <a:r>
              <a:rPr lang="pt-BR" dirty="0"/>
              <a:t>Reconhecimento de texto escrito </a:t>
            </a:r>
            <a:r>
              <a:rPr lang="nl-BE" dirty="0"/>
              <a:t>à</a:t>
            </a:r>
            <a:r>
              <a:rPr lang="pt-BR" dirty="0"/>
              <a:t> mão.</a:t>
            </a:r>
          </a:p>
          <a:p>
            <a:r>
              <a:rPr lang="pt-BR" dirty="0"/>
              <a:t>Classificação de texto.</a:t>
            </a:r>
          </a:p>
          <a:p>
            <a:r>
              <a:rPr lang="pt-BR" dirty="0"/>
              <a:t>Classificação de sentimentos.</a:t>
            </a:r>
          </a:p>
        </p:txBody>
      </p:sp>
      <p:pic>
        <p:nvPicPr>
          <p:cNvPr id="1026" name="Picture 2" descr="Ana Barros (@anathinker) |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30" y="1992086"/>
            <a:ext cx="3577893" cy="23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alyzing Text Classification Techniques on Youtube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4211992" y="1992086"/>
            <a:ext cx="4139112" cy="23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entiment Fig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173" y="1992086"/>
            <a:ext cx="3337341" cy="23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200" y="1016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Motivação para tarefas de classificação</a:t>
            </a:r>
          </a:p>
        </p:txBody>
      </p:sp>
    </p:spTree>
    <p:extLst>
      <p:ext uri="{BB962C8B-B14F-4D97-AF65-F5344CB8AC3E}">
        <p14:creationId xmlns:p14="http://schemas.microsoft.com/office/powerpoint/2010/main" val="280708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problema de 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85215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b="1" dirty="0"/>
                  <a:t>Problema</a:t>
                </a:r>
                <a:r>
                  <a:rPr lang="pt-BR" dirty="0"/>
                  <a:t>: encontrar uma função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que atribua a cada </a:t>
                </a:r>
                <a:r>
                  <a:rPr lang="pt-BR" b="1" i="1" dirty="0"/>
                  <a:t>exemplo de entrada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uma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 possíveis,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e a qual o exemplo pertence.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as classes podem ser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Spam e </a:t>
                </a:r>
                <a:r>
                  <a:rPr lang="pt-BR" dirty="0" err="1"/>
                  <a:t>ham</a:t>
                </a:r>
                <a:r>
                  <a:rPr lang="pt-BR" dirty="0"/>
                  <a:t> (legítimo):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Dígitos de 0 a 9: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Símbolos de uma modulação específica.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Objetos (carros, barcos, cães, gatos, etc.)</a:t>
                </a:r>
              </a:p>
              <a:p>
                <a:r>
                  <a:rPr lang="pt-BR" dirty="0"/>
                  <a:t>Semelhante ao problema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existe um conjunto de treinamento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 pares de </a:t>
                </a:r>
                <a:r>
                  <a:rPr lang="pt-BR" b="1" i="1" dirty="0"/>
                  <a:t>vetores de atributos </a:t>
                </a:r>
                <a:r>
                  <a:rPr lang="pt-BR" dirty="0"/>
                  <a:t>e </a:t>
                </a:r>
                <a:r>
                  <a:rPr lang="pt-BR" b="1" i="1" dirty="0"/>
                  <a:t>rótulos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pt-BR" dirty="0"/>
                  <a:t> que é utilizado para treinar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onde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vetor de atributos, o qual é composto por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), …,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;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</a:t>
                </a:r>
                <a:r>
                  <a:rPr lang="pt-BR" b="1" i="1" dirty="0"/>
                  <a:t>rótulo</a:t>
                </a:r>
                <a:r>
                  <a:rPr lang="pt-BR" dirty="0"/>
                  <a:t>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Portanto, como vocês já devem ter percebido, </a:t>
                </a:r>
                <a:r>
                  <a:rPr lang="pt-BR" b="1" i="1" dirty="0"/>
                  <a:t>classificadores</a:t>
                </a:r>
                <a:r>
                  <a:rPr lang="pt-BR" dirty="0"/>
                  <a:t> são algoritmos de </a:t>
                </a:r>
                <a:r>
                  <a:rPr lang="pt-BR" b="1" i="1" dirty="0"/>
                  <a:t>treinamento supervisionado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85215" cy="5032375"/>
              </a:xfrm>
              <a:blipFill rotWithShape="0">
                <a:blip r:embed="rId3"/>
                <a:stretch>
                  <a:fillRect l="-825" t="-3027" r="-16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935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39536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saída desejada</a:t>
                </a:r>
                <a:r>
                  <a:rPr lang="pt-BR" dirty="0"/>
                  <a:t> de um classificador para um </a:t>
                </a:r>
                <a:r>
                  <a:rPr lang="pt-BR" b="1" i="1" dirty="0"/>
                  <a:t>vetor de atributos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deve ser um valor que identifique a </a:t>
                </a:r>
                <a:r>
                  <a:rPr lang="pt-BR" b="1" i="1" dirty="0"/>
                  <a:t>classe</a:t>
                </a:r>
                <a:r>
                  <a:rPr lang="pt-BR" dirty="0"/>
                  <a:t> à qual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pertence. </a:t>
                </a:r>
              </a:p>
              <a:p>
                <a:r>
                  <a:rPr lang="pt-BR" dirty="0"/>
                  <a:t>Sendo assim, a saída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de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é uma variável </a:t>
                </a:r>
                <a:r>
                  <a:rPr lang="pt-BR" b="1" i="1" dirty="0"/>
                  <a:t>categórica</a:t>
                </a:r>
                <a:r>
                  <a:rPr lang="pt-BR" dirty="0"/>
                  <a:t> (ou seja, </a:t>
                </a:r>
                <a:r>
                  <a:rPr lang="pt-BR" b="1" i="1" dirty="0"/>
                  <a:t>discreta</a:t>
                </a:r>
                <a:r>
                  <a:rPr lang="pt-BR" dirty="0"/>
                  <a:t>).</a:t>
                </a:r>
              </a:p>
              <a:p>
                <a:r>
                  <a:rPr lang="pt-BR" dirty="0"/>
                  <a:t>Portanto, para realizarmos o treinamento do </a:t>
                </a:r>
                <a:r>
                  <a:rPr lang="pt-BR" b="1" i="1" dirty="0"/>
                  <a:t>modelo de classificação</a:t>
                </a:r>
                <a:r>
                  <a:rPr lang="pt-BR" dirty="0"/>
                  <a:t>, devemos escolher uma </a:t>
                </a:r>
                <a:r>
                  <a:rPr lang="pt-BR" b="1" i="1" dirty="0"/>
                  <a:t>representação numérica </a:t>
                </a:r>
                <a:r>
                  <a:rPr lang="pt-BR" dirty="0"/>
                  <a:t>para a </a:t>
                </a:r>
                <a:r>
                  <a:rPr lang="pt-BR" b="1" i="1" dirty="0"/>
                  <a:t>saída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Assim, como veremos a seguir, duas opções podem ser adotadas, dependendo se a classificação é </a:t>
                </a:r>
                <a:r>
                  <a:rPr lang="pt-BR" b="1" i="1" dirty="0"/>
                  <a:t>binária</a:t>
                </a:r>
                <a:r>
                  <a:rPr lang="pt-BR" dirty="0"/>
                  <a:t> ou </a:t>
                </a:r>
                <a:r>
                  <a:rPr lang="pt-BR" b="1" i="1" dirty="0"/>
                  <a:t>multi-classes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39536" cy="5032376"/>
              </a:xfrm>
              <a:blipFill rotWithShape="0">
                <a:blip r:embed="rId3"/>
                <a:stretch>
                  <a:fillRect l="-930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4463439" y="5613149"/>
            <a:ext cx="3889055" cy="805758"/>
            <a:chOff x="4415426" y="5866646"/>
            <a:chExt cx="3889055" cy="805758"/>
          </a:xfrm>
        </p:grpSpPr>
        <p:sp>
          <p:nvSpPr>
            <p:cNvPr id="4" name="Rectangle 3"/>
            <p:cNvSpPr/>
            <p:nvPr/>
          </p:nvSpPr>
          <p:spPr>
            <a:xfrm>
              <a:off x="5323439" y="5866646"/>
              <a:ext cx="1548142" cy="80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Classificador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963439" y="6269525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6871581" y="6269525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415426" y="6066753"/>
                  <a:ext cx="6432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5426" y="6066753"/>
                  <a:ext cx="64325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7136341" y="6066753"/>
                  <a:ext cx="1168140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pt-BR" dirty="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?</m:t>
                          </m:r>
                        </m:sup>
                      </m:sSup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6341" y="6066753"/>
                  <a:ext cx="1168140" cy="37555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918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55730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Classificação binária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): existem apenas duas classes possíveis,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chamada de </a:t>
                </a:r>
                <a:r>
                  <a:rPr lang="pt-BR" b="1" i="1" dirty="0"/>
                  <a:t>classe negativa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a </a:t>
                </a:r>
                <a:r>
                  <a:rPr lang="pt-BR" b="1" i="1" dirty="0"/>
                  <a:t>classe positiva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Portanto, nesse caso, podemos utilizar </a:t>
                </a:r>
                <a:r>
                  <a:rPr lang="pt-BR" b="1" i="1" dirty="0"/>
                  <a:t>uma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única saída escalar </a:t>
                </a:r>
                <a:r>
                  <a:rPr lang="pt-BR" b="1" i="1" dirty="0"/>
                  <a:t>binária </a:t>
                </a:r>
                <a:r>
                  <a:rPr lang="pt-BR" dirty="0"/>
                  <a:t>para indicar a </a:t>
                </a:r>
                <a:r>
                  <a:rPr lang="pt-BR" b="1" i="1" dirty="0"/>
                  <a:t>classe</a:t>
                </a:r>
                <a:r>
                  <a:rPr lang="pt-BR" dirty="0"/>
                  <a:t> correspondente ao </a:t>
                </a:r>
                <a:r>
                  <a:rPr lang="pt-BR" b="1" i="1" dirty="0"/>
                  <a:t>vetor de atributos de entrada</a:t>
                </a:r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dirty="0"/>
              </a:p>
              <a:p>
                <a:r>
                  <a:rPr lang="pt-BR" dirty="0"/>
                  <a:t>Assim, 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Também é possível utilizar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pt-BR" dirty="0"/>
                  <a:t> para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ou seja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  <a:blipFill rotWithShape="0">
                <a:blip r:embed="rId2"/>
                <a:stretch>
                  <a:fillRect l="-990" t="-1937" r="-1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758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1625"/>
            <a:ext cx="10515600" cy="808355"/>
          </a:xfrm>
        </p:spPr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91404"/>
                <a:ext cx="11192435" cy="5638460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b="1" dirty="0"/>
                  <a:t>Classificação multi-classes</a:t>
                </a:r>
                <a:r>
                  <a:rPr lang="pt-BR" dirty="0"/>
                  <a:t>: existem mais de 2 classes possíveis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Geralmente, nesse caso, o classificador terá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saídas.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Uma estratégia bastante utilizada para representar estas classes é conhecida como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. </a:t>
                </a:r>
              </a:p>
              <a:p>
                <a:r>
                  <a:rPr lang="pt-BR" b="1" i="1" dirty="0"/>
                  <a:t>Codificação one-hot</a:t>
                </a:r>
                <a:r>
                  <a:rPr lang="pt-BR" dirty="0"/>
                  <a:t>:</a:t>
                </a:r>
                <a:r>
                  <a:rPr lang="pt-BR" b="1" i="1" dirty="0"/>
                  <a:t> </a:t>
                </a:r>
                <a:r>
                  <a:rPr lang="pt-BR" dirty="0"/>
                  <a:t>utiliza uma representação </a:t>
                </a:r>
                <a:r>
                  <a:rPr lang="pt-BR" b="1" i="1" dirty="0"/>
                  <a:t>vetorial</a:t>
                </a:r>
                <a:r>
                  <a:rPr lang="pt-BR" dirty="0"/>
                  <a:t> </a:t>
                </a:r>
                <a:r>
                  <a:rPr lang="pt-BR" b="1" i="1" dirty="0"/>
                  <a:t>binária</a:t>
                </a:r>
                <a:r>
                  <a:rPr lang="pt-BR" dirty="0"/>
                  <a:t> para as saídas.</a:t>
                </a:r>
              </a:p>
              <a:p>
                <a:pPr lvl="1"/>
                <a:r>
                  <a:rPr lang="pt-BR" dirty="0"/>
                  <a:t>Ou seja, as saídas são vetores com o valor 1 no elemento representando a classe do exemplo de entrada e 0 nos demais elementos.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Nesse caso,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possui </a:t>
                </a:r>
                <a:r>
                  <a:rPr lang="pt-BR" b="1" i="1" dirty="0"/>
                  <a:t>múltiplas saídas</a:t>
                </a:r>
                <a:r>
                  <a:rPr lang="pt-BR" dirty="0"/>
                  <a:t>, cada uma representando uma classe específica.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Exemplo</a:t>
                </a:r>
                <a:r>
                  <a:rPr lang="pt-BR" dirty="0"/>
                  <a:t>: imaginemos um classificador de notícias com quatro classes possíveis: </a:t>
                </a:r>
                <a:r>
                  <a:rPr lang="pt-BR" i="1" dirty="0"/>
                  <a:t>esportes</a:t>
                </a:r>
                <a:r>
                  <a:rPr lang="pt-BR" dirty="0"/>
                  <a:t>, </a:t>
                </a:r>
                <a:r>
                  <a:rPr lang="pt-BR" i="1" dirty="0"/>
                  <a:t>política</a:t>
                </a:r>
                <a:r>
                  <a:rPr lang="pt-BR" dirty="0"/>
                  <a:t>, </a:t>
                </a:r>
                <a:r>
                  <a:rPr lang="pt-BR" i="1" dirty="0"/>
                  <a:t>ciências</a:t>
                </a:r>
                <a:r>
                  <a:rPr lang="pt-BR" dirty="0"/>
                  <a:t> e </a:t>
                </a:r>
                <a:r>
                  <a:rPr lang="pt-BR" i="1" dirty="0"/>
                  <a:t>variedades</a:t>
                </a:r>
                <a:r>
                  <a:rPr lang="pt-BR" dirty="0"/>
                  <a:t>. Como seria a representação com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?</a:t>
                </a:r>
              </a:p>
              <a:p>
                <a:pPr marL="457200" lvl="1" indent="0">
                  <a:buNone/>
                </a:pPr>
                <a:endParaRPr lang="pt-BR" sz="1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esporte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:     </m:t>
                                </m:r>
                                <m:sSup>
                                  <m:sSupPr>
                                    <m:ctrlP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pol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í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tica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:       </m:t>
                                </m:r>
                                <m:sSup>
                                  <m:sSupPr>
                                    <m:ctrlP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ci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ê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ncias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     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variedades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91404"/>
                <a:ext cx="11192435" cy="5638460"/>
              </a:xfrm>
              <a:blipFill rotWithShape="0">
                <a:blip r:embed="rId2"/>
                <a:stretch>
                  <a:fillRect l="-871" t="-16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010415" y="5505524"/>
                <a:ext cx="3701334" cy="10177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2000" dirty="0"/>
                  <a:t>Assim, </a:t>
                </a:r>
                <a14:m>
                  <m:oMath xmlns:m="http://schemas.openxmlformats.org/officeDocument/2006/math">
                    <m:r>
                      <a:rPr lang="pt-BR" sz="2000" b="1" i="1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sz="2000" dirty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sz="2000" dirty="0"/>
                  <a:t>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415" y="5505524"/>
                <a:ext cx="3701334" cy="1017715"/>
              </a:xfrm>
              <a:prstGeom prst="rect">
                <a:avLst/>
              </a:prstGeom>
              <a:blipFill rotWithShape="0">
                <a:blip r:embed="rId3"/>
                <a:stretch>
                  <a:fillRect l="-1647" t="-2395" b="-1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455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719258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Antes, usávamos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para aproximar um </a:t>
                </a:r>
                <a:r>
                  <a:rPr lang="pt-BR" b="1" i="1" dirty="0"/>
                  <a:t>modelo gerador</a:t>
                </a:r>
                <a:r>
                  <a:rPr lang="pt-BR" dirty="0"/>
                  <a:t>, agora, as usaremos para separar classes.</a:t>
                </a:r>
              </a:p>
              <a:p>
                <a:r>
                  <a:rPr lang="pt-BR" dirty="0"/>
                  <a:t>Para facilitar o entendimento, vamos imaginar o </a:t>
                </a:r>
                <a:r>
                  <a:rPr lang="pt-BR" b="1" i="1" dirty="0"/>
                  <a:t>espaço bi-dimensional</a:t>
                </a:r>
                <a:r>
                  <a:rPr lang="pt-BR" dirty="0"/>
                  <a:t>,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 criado pelos </a:t>
                </a:r>
                <a:r>
                  <a:rPr lang="pt-BR" b="1" i="1" dirty="0"/>
                  <a:t>atributos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e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Os pares de atributos pertencem a duas classes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).</a:t>
                </a:r>
              </a:p>
              <a:p>
                <a:r>
                  <a:rPr lang="pt-BR" dirty="0"/>
                  <a:t>Esse espaço pode ser dividido em </a:t>
                </a:r>
                <a:r>
                  <a:rPr lang="pt-BR" b="1" i="1" dirty="0"/>
                  <a:t>duas</a:t>
                </a:r>
                <a:r>
                  <a:rPr lang="pt-BR" dirty="0"/>
                  <a:t> </a:t>
                </a:r>
                <a:r>
                  <a:rPr lang="pt-BR" b="1" i="1" dirty="0"/>
                  <a:t>regiões de decisão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onde cada </a:t>
                </a:r>
                <a:r>
                  <a:rPr lang="pt-BR" b="1" i="1" dirty="0"/>
                  <a:t>região</a:t>
                </a:r>
                <a:r>
                  <a:rPr lang="pt-BR" dirty="0"/>
                  <a:t> corresponde a uma classe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As regiões de decisão são separadas por </a:t>
                </a:r>
                <a:r>
                  <a:rPr lang="pt-BR" b="1" i="1" dirty="0"/>
                  <a:t>fronteiras de decisão</a:t>
                </a:r>
                <a:r>
                  <a:rPr lang="pt-BR" dirty="0"/>
                  <a:t>. Na figura, como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, temos apenas uma fronteira.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corresponde a uma </a:t>
                </a:r>
                <a:r>
                  <a:rPr lang="pt-BR" b="1" i="1" dirty="0"/>
                  <a:t>superfície </a:t>
                </a:r>
                <a:r>
                  <a:rPr lang="pt-BR" dirty="0"/>
                  <a:t>(também chamada de </a:t>
                </a:r>
                <a:r>
                  <a:rPr lang="pt-BR" b="1" i="1" dirty="0"/>
                  <a:t>superfície de separação</a:t>
                </a:r>
                <a:r>
                  <a:rPr lang="pt-BR" dirty="0"/>
                  <a:t>)</a:t>
                </a:r>
                <a:r>
                  <a:rPr lang="pt-BR" b="1" i="1" dirty="0"/>
                  <a:t> </a:t>
                </a:r>
                <a:r>
                  <a:rPr lang="pt-BR" dirty="0"/>
                  <a:t>no </a:t>
                </a:r>
                <a:r>
                  <a:rPr lang="pt-BR" b="1" i="1" dirty="0"/>
                  <a:t>espaço de atributos </a:t>
                </a:r>
                <a:r>
                  <a:rPr lang="pt-BR" dirty="0"/>
                  <a:t>que separa as classes de forma ótima.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719258" cy="5032375"/>
              </a:xfrm>
              <a:blipFill rotWithShape="0">
                <a:blip r:embed="rId3"/>
                <a:stretch>
                  <a:fillRect l="-1119" t="-1816" r="-839" b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3775" r="7505" b="1098"/>
          <a:stretch/>
        </p:blipFill>
        <p:spPr>
          <a:xfrm>
            <a:off x="9125712" y="2808640"/>
            <a:ext cx="2960664" cy="22806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09743" y="5327263"/>
            <a:ext cx="18740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Fronteira de decisão</a:t>
            </a:r>
            <a:r>
              <a:rPr lang="pt-BR" sz="1400" dirty="0"/>
              <a:t>: no caso deste exemplo, ela é uma reta.</a:t>
            </a:r>
          </a:p>
        </p:txBody>
      </p:sp>
      <p:cxnSp>
        <p:nvCxnSpPr>
          <p:cNvPr id="9" name="Curved Connector 8"/>
          <p:cNvCxnSpPr/>
          <p:nvPr/>
        </p:nvCxnSpPr>
        <p:spPr>
          <a:xfrm rot="5400000">
            <a:off x="10830268" y="4695983"/>
            <a:ext cx="657723" cy="624705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8389432" y="3059023"/>
            <a:ext cx="822960" cy="5425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10989392" y="3095599"/>
                <a:ext cx="8178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9392" y="3095599"/>
                <a:ext cx="817852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614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7588" cy="304534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As </a:t>
            </a:r>
            <a:r>
              <a:rPr lang="pt-BR" b="1" i="1" dirty="0"/>
              <a:t>superfícies de decisão</a:t>
            </a:r>
            <a:r>
              <a:rPr lang="pt-BR" dirty="0"/>
              <a:t> podem ser </a:t>
            </a:r>
            <a:r>
              <a:rPr lang="pt-BR" b="1" i="1" dirty="0"/>
              <a:t>lineares</a:t>
            </a:r>
            <a:r>
              <a:rPr lang="pt-BR" dirty="0"/>
              <a:t> (e.g., retas e planos) ou </a:t>
            </a:r>
            <a:r>
              <a:rPr lang="pt-BR" b="1" i="1" dirty="0"/>
              <a:t>não-lineares</a:t>
            </a:r>
            <a:r>
              <a:rPr lang="pt-BR" dirty="0"/>
              <a:t> (e.g., círculos e elipses).</a:t>
            </a:r>
          </a:p>
          <a:p>
            <a:r>
              <a:rPr lang="pt-BR" dirty="0"/>
              <a:t>As </a:t>
            </a:r>
            <a:r>
              <a:rPr lang="pt-BR" b="1" i="1" dirty="0"/>
              <a:t>superfícies de decisão </a:t>
            </a:r>
            <a:r>
              <a:rPr lang="pt-BR" dirty="0"/>
              <a:t>são definidas por </a:t>
            </a:r>
            <a:r>
              <a:rPr lang="pt-BR" b="1" i="1" dirty="0"/>
              <a:t>funções</a:t>
            </a:r>
            <a:r>
              <a:rPr lang="pt-BR" dirty="0"/>
              <a:t> (lineares ou não) que separam as classes. </a:t>
            </a:r>
          </a:p>
          <a:p>
            <a:r>
              <a:rPr lang="pt-BR" dirty="0"/>
              <a:t>Essas funções são normalmente chamadas de </a:t>
            </a:r>
            <a:r>
              <a:rPr lang="pt-BR" b="1" i="1" dirty="0"/>
              <a:t>funções discriminantes</a:t>
            </a:r>
            <a:r>
              <a:rPr lang="pt-BR" dirty="0"/>
              <a:t>, pois separam as classes.</a:t>
            </a:r>
          </a:p>
          <a:p>
            <a:r>
              <a:rPr lang="pt-BR" dirty="0"/>
              <a:t>As figuras mostram </a:t>
            </a:r>
            <a:r>
              <a:rPr lang="pt-BR" b="1" i="1" dirty="0"/>
              <a:t>regiões de decisão </a:t>
            </a:r>
            <a:r>
              <a:rPr lang="pt-BR" dirty="0"/>
              <a:t>em problemas de classificação </a:t>
            </a:r>
            <a:r>
              <a:rPr lang="pt-BR" b="1" i="1" dirty="0"/>
              <a:t>binária</a:t>
            </a:r>
            <a:r>
              <a:rPr lang="pt-BR" dirty="0"/>
              <a:t> e </a:t>
            </a:r>
            <a:r>
              <a:rPr lang="pt-BR" b="1" i="1" dirty="0"/>
              <a:t>multi-classes</a:t>
            </a:r>
            <a:r>
              <a:rPr lang="pt-BR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3775" r="7505" b="1098"/>
          <a:stretch/>
        </p:blipFill>
        <p:spPr>
          <a:xfrm>
            <a:off x="1014411" y="4856687"/>
            <a:ext cx="2578071" cy="1985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6" t="3773" r="7252"/>
          <a:stretch/>
        </p:blipFill>
        <p:spPr>
          <a:xfrm>
            <a:off x="9425163" y="4842399"/>
            <a:ext cx="2590625" cy="1981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7" t="3260" r="7500" b="1927"/>
          <a:stretch/>
        </p:blipFill>
        <p:spPr>
          <a:xfrm>
            <a:off x="5223462" y="4834394"/>
            <a:ext cx="2570720" cy="19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31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653"/>
            <a:ext cx="10515600" cy="1144303"/>
          </a:xfrm>
        </p:spPr>
        <p:txBody>
          <a:bodyPr/>
          <a:lstStyle/>
          <a:p>
            <a:r>
              <a:rPr lang="pt-BR" dirty="0"/>
              <a:t>Funções discriminantes lineares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377011"/>
                <a:ext cx="8647386" cy="548098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Em geral, uma </a:t>
                </a:r>
                <a:r>
                  <a:rPr lang="pt-BR" b="1" i="1" dirty="0"/>
                  <a:t>função discriminante linear </a:t>
                </a:r>
                <a:r>
                  <a:rPr lang="pt-BR" dirty="0"/>
                  <a:t>pode ser escrita 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que nada mais é do que uma </a:t>
                </a:r>
                <a:r>
                  <a:rPr lang="pt-BR" b="1" i="1" dirty="0"/>
                  <a:t>combinação linear dos atributos em relação aos pesos</a:t>
                </a:r>
                <a:r>
                  <a:rPr lang="pt-BR" dirty="0"/>
                  <a:t>, assim como nós vimos em regressão linear.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também pode ser vista como um </a:t>
                </a:r>
                <a:r>
                  <a:rPr lang="pt-BR" b="1" i="1" dirty="0"/>
                  <a:t>hiperplano</a:t>
                </a:r>
                <a:r>
                  <a:rPr lang="pt-BR" dirty="0"/>
                  <a:t> que separa as classes. Um </a:t>
                </a:r>
                <a:r>
                  <a:rPr lang="pt-BR" b="1" i="1" dirty="0"/>
                  <a:t>hiperplano</a:t>
                </a:r>
                <a:r>
                  <a:rPr lang="pt-BR" dirty="0"/>
                  <a:t> pode ser 1 ponto em 1D, uma reta em 2D, um plano em 3D,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coeficiente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(</a:t>
                </a:r>
                <a:r>
                  <a:rPr lang="pt-BR" b="1" i="1" dirty="0"/>
                  <a:t>bias</a:t>
                </a:r>
                <a:r>
                  <a:rPr lang="pt-BR" dirty="0"/>
                  <a:t>) dá o deslocamento com relação à origem.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o restante dos pesos determina a orientação do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objetivo é encontrar os pesos da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de tal forma que que a classe escolhida seja: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uma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outra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OBS.: Como vimos anteriormente, podemos ter também </a:t>
                </a:r>
                <a:r>
                  <a:rPr lang="pt-BR" b="1" i="1" dirty="0"/>
                  <a:t>funções discriminates não-lineares em relação aos atributos</a:t>
                </a:r>
                <a:r>
                  <a:rPr lang="pt-BR" dirty="0"/>
                  <a:t>, e.g.,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 (eq. de um círculo centrado na origem, onde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377011"/>
                <a:ext cx="8647386" cy="5480989"/>
              </a:xfrm>
              <a:blipFill rotWithShape="0">
                <a:blip r:embed="rId3"/>
                <a:stretch>
                  <a:fillRect l="-846" t="-2336" r="-1339" b="-4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9350220" y="1869331"/>
            <a:ext cx="2841780" cy="32637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11540" y="5485591"/>
            <a:ext cx="33859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00" dirty="0"/>
              <a:t>Indeterminação: empate entre as classes.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278983" y="5625355"/>
            <a:ext cx="579422" cy="141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91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</p:spPr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  <a:blipFill rotWithShape="0">
                <a:blip r:embed="rId2"/>
                <a:stretch>
                  <a:fillRect l="-2202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455395"/>
                <a:ext cx="10970054" cy="235906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Analisem a figura.</a:t>
                </a:r>
              </a:p>
              <a:p>
                <a:r>
                  <a:rPr lang="pt-BR" dirty="0"/>
                  <a:t>Temos 2 classes, 2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e queremos encontrar uma </a:t>
                </a:r>
                <a:r>
                  <a:rPr lang="pt-BR" b="1" i="1" dirty="0"/>
                  <a:t>função discriminate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que as separe.</a:t>
                </a:r>
              </a:p>
              <a:p>
                <a:r>
                  <a:rPr lang="pt-BR" dirty="0"/>
                  <a:t>Qual formato deve ter esta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?</a:t>
                </a:r>
              </a:p>
              <a:p>
                <a:pPr lvl="1"/>
                <a:r>
                  <a:rPr lang="pt-BR" dirty="0"/>
                  <a:t>O formato mais simples (navalha de Occam) é o de uma reta.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455395"/>
                <a:ext cx="10970054" cy="2359064"/>
              </a:xfrm>
              <a:blipFill rotWithShape="0">
                <a:blip r:embed="rId3"/>
                <a:stretch>
                  <a:fillRect l="-944" t="-4393" r="-444" b="-23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/>
          <p:cNvGrpSpPr/>
          <p:nvPr/>
        </p:nvGrpSpPr>
        <p:grpSpPr>
          <a:xfrm>
            <a:off x="5050802" y="1345320"/>
            <a:ext cx="3579851" cy="3073148"/>
            <a:chOff x="4781484" y="1471556"/>
            <a:chExt cx="3579851" cy="3073148"/>
          </a:xfrm>
        </p:grpSpPr>
        <p:sp>
          <p:nvSpPr>
            <p:cNvPr id="80" name="Oval 79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Isosceles Triangle 80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Oval 81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82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83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84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Oval 85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Isosceles Triangle 86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Isosceles Triangle 87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Isosceles Triangle 89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Isosceles Triangle 90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Isosceles Triangle 92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Rectangle 98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TextBox 103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ctangle 113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ctangle 114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ctangle 115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ctangle 116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ctangle 117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ctangle 118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ctangle 119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ctangle 120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ctangle 121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ctangle 122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Rectangle 123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Rectangle 124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Rectangle 125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Rectangle 126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Isosceles Triangle 127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Isosceles Triangle 128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Isosceles Triangle 129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Isosceles Triangle 130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Isosceles Triangle 131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Oval 132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263197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</p:spPr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  <a:blipFill rotWithShape="0">
                <a:blip r:embed="rId2"/>
                <a:stretch>
                  <a:fillRect l="-2202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113939"/>
                <a:ext cx="11121572" cy="2700520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Visualmente, traçamos uma reta em uma posição que separe as classes da melhor forma possível.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representa esta reta 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Agora que definimos uma função e sua posição no gráfico, precisamos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e as </a:t>
                </a:r>
                <a:r>
                  <a:rPr lang="pt-BR" b="1" i="1" dirty="0"/>
                  <a:t>regiões de decisão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113939"/>
                <a:ext cx="11121572" cy="2700520"/>
              </a:xfrm>
              <a:blipFill rotWithShape="0">
                <a:blip r:embed="rId3"/>
                <a:stretch>
                  <a:fillRect l="-932" t="-3837" b="-45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934687" y="1084333"/>
            <a:ext cx="3773884" cy="3073148"/>
            <a:chOff x="4781484" y="1471556"/>
            <a:chExt cx="3773884" cy="3073148"/>
          </a:xfrm>
        </p:grpSpPr>
        <p:sp>
          <p:nvSpPr>
            <p:cNvPr id="6" name="Oval 5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ctangle 57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ctangle 58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ctangle 59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ctangle 60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ctangle 61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ctangle 62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ctangle 63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ctangle 64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ctangle 65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ctangle 66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ctangle 67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ctangle 68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ctangle 69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ctangle 70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Freeform 72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0980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disciplina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66695" cy="5032376"/>
          </a:xfrm>
        </p:spPr>
        <p:txBody>
          <a:bodyPr>
            <a:normAutofit/>
          </a:bodyPr>
          <a:lstStyle/>
          <a:p>
            <a:r>
              <a:rPr lang="pt-BR" dirty="0"/>
              <a:t>Continuação de </a:t>
            </a:r>
            <a:r>
              <a:rPr lang="pt-BR" b="1" i="1" dirty="0"/>
              <a:t>T319 - Introdução ao Aprendizado de Máquina I</a:t>
            </a:r>
            <a:r>
              <a:rPr lang="pt-BR" dirty="0"/>
              <a:t>.</a:t>
            </a:r>
          </a:p>
          <a:p>
            <a:r>
              <a:rPr lang="pt-BR" b="1" i="1" dirty="0"/>
              <a:t>Curso introdutório</a:t>
            </a:r>
            <a:r>
              <a:rPr lang="pt-BR" dirty="0"/>
              <a:t> onde veremos os conceitos básicos de funcionamento dos seguintes algoritmos de </a:t>
            </a:r>
            <a:r>
              <a:rPr lang="pt-BR" b="1" i="1" dirty="0"/>
              <a:t>machine learning</a:t>
            </a:r>
            <a:r>
              <a:rPr lang="pt-BR" dirty="0"/>
              <a:t> (ML):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Classificadores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Regressão Logística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Regressão Softmax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Redes Neurais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Clustering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k-Means</a:t>
            </a:r>
          </a:p>
          <a:p>
            <a:r>
              <a:rPr lang="pt-BR" dirty="0"/>
              <a:t>O curso terá sempre uma parte </a:t>
            </a:r>
            <a:r>
              <a:rPr lang="pt-BR" b="1" i="1" dirty="0"/>
              <a:t>expositiva</a:t>
            </a:r>
            <a:r>
              <a:rPr lang="pt-BR" dirty="0"/>
              <a:t> e outra </a:t>
            </a:r>
            <a:r>
              <a:rPr lang="pt-BR" b="1" i="1" dirty="0"/>
              <a:t>prática</a:t>
            </a:r>
            <a:r>
              <a:rPr lang="pt-BR" dirty="0"/>
              <a:t> para fixação dos conceitos introduzidos.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 Quizzes e exercícios envolvendo o uso dos algoritmos discutidos.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  <a:blipFill rotWithShape="0">
                <a:blip r:embed="rId3"/>
                <a:stretch>
                  <a:fillRect l="-2166" t="-13303" b="-206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323043"/>
                <a:ext cx="10970053" cy="248195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Temos 3 incógnitas e 3 equações: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/2</a:t>
                </a:r>
              </a:p>
              <a:p>
                <a:r>
                  <a:rPr lang="pt-BR" dirty="0"/>
                  <a:t>Resolvendo o sistema, encontramos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323043"/>
                <a:ext cx="10970053" cy="2481955"/>
              </a:xfrm>
              <a:blipFill rotWithShape="0">
                <a:blip r:embed="rId4"/>
                <a:stretch>
                  <a:fillRect l="-944" t="-54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7416584" y="6452761"/>
            <a:ext cx="4746651" cy="315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400" dirty="0">
                <a:hlinkClick r:id="rId5"/>
              </a:rPr>
              <a:t>Exemplo: encontrando_pesos_da_função_discriminante.ipynb</a:t>
            </a:r>
            <a:endParaRPr lang="pt-BR" sz="14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" name="Group 191"/>
          <p:cNvGrpSpPr/>
          <p:nvPr/>
        </p:nvGrpSpPr>
        <p:grpSpPr>
          <a:xfrm>
            <a:off x="4862110" y="1249895"/>
            <a:ext cx="4154411" cy="3073148"/>
            <a:chOff x="4781484" y="1471556"/>
            <a:chExt cx="4154411" cy="3073148"/>
          </a:xfrm>
        </p:grpSpPr>
        <p:sp>
          <p:nvSpPr>
            <p:cNvPr id="193" name="Oval 192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Isosceles Triangle 193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Oval 194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Oval 195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Oval 196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Oval 197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Oval 198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Isosceles Triangle 199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Isosceles Triangle 200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Isosceles Triangle 201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Isosceles Triangle 202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Isosceles Triangle 203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Isosceles Triangle 204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Isosceles Triangle 205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Rectangle 206"/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Rectangle 207"/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Rectangle 209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11" name="Rectangle 210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Connector 214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25" name="Rectangle 224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ctangle 225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ctangle 226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Rectangle 227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Rectangle 228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Rectangle 229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ctangle 230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ctangle 231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ctangle 232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ctangle 233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ctangle 234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ctangle 235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Rectangle 236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ctangle 237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Rectangle 238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Isosceles Triangle 239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Isosceles Triangle 240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Isosceles Triangle 241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Isosceles Triangle 242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Isosceles Triangle 243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Oval 244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Rectangle 245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7" name="Freeform 246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35433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#1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4316866" y="1705666"/>
            <a:ext cx="3738422" cy="2613547"/>
            <a:chOff x="4316866" y="1705666"/>
            <a:chExt cx="3738422" cy="2613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4695454" y="2105877"/>
              <a:ext cx="3359834" cy="2213336"/>
              <a:chOff x="4712575" y="4400375"/>
              <a:chExt cx="3359834" cy="2213336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4725275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712575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579028" y="5546866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>
                <a:off x="5258573" y="58645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505645" y="527274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07850" y="535001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027998" y="553828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829135" y="566322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664478" y="5019636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969993" y="508832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>
                <a:off x="5292773" y="478731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6605560" y="535001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5054712" y="5315731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>
                <a:off x="6351848" y="475380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>
                <a:off x="5768375" y="45663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5821265" y="605915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>
                <a:off x="6407231" y="582613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6" name="Rectangl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/>
              <p:cNvSpPr/>
              <p:nvPr/>
            </p:nvSpPr>
            <p:spPr>
              <a:xfrm>
                <a:off x="5216257" y="4836350"/>
                <a:ext cx="1329949" cy="11737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5543230" y="1767152"/>
              <a:ext cx="21732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classificação não-linear</a:t>
              </a:r>
            </a:p>
            <a:p>
              <a:pPr algn="ctr"/>
              <a:r>
                <a:rPr lang="pt-BR" sz="1400" dirty="0"/>
                <a:t>(com relação aos atributos)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5095" y="1705666"/>
            <a:ext cx="3740834" cy="2602233"/>
            <a:chOff x="545095" y="1705666"/>
            <a:chExt cx="3740834" cy="26022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38795" y="209456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926095" y="410366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556622" y="363591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580851" y="24542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37578" y="2295525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483239" y="336178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785444" y="343906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2005592" y="362732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806729" y="375227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642072" y="310868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947587" y="317737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2733251" y="260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2447501" y="26892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2666576" y="29283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2019007" y="250400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2271938" y="22891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2185095" y="27632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885651" y="27590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/>
            <p:cNvSpPr/>
            <p:nvPr/>
          </p:nvSpPr>
          <p:spPr>
            <a:xfrm>
              <a:off x="2358353" y="1862348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classificação linear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939181" y="1705666"/>
            <a:ext cx="3819432" cy="2613547"/>
            <a:chOff x="7939181" y="1705666"/>
            <a:chExt cx="3743199" cy="2570483"/>
          </a:xfrm>
        </p:grpSpPr>
        <p:grpSp>
          <p:nvGrpSpPr>
            <p:cNvPr id="49" name="Group 48"/>
            <p:cNvGrpSpPr/>
            <p:nvPr/>
          </p:nvGrpSpPr>
          <p:grpSpPr>
            <a:xfrm>
              <a:off x="7939181" y="1705666"/>
              <a:ext cx="3153000" cy="2398001"/>
              <a:chOff x="8324943" y="4011478"/>
              <a:chExt cx="3153000" cy="2398001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V="1">
                <a:off x="8718643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705943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9336470" y="594172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>
                <a:off x="9713130" y="44942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9263087" y="566760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9565292" y="574487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9785440" y="5933140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9586577" y="605808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421920" y="5414495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9727435" y="548318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Isosceles Triangle 59"/>
              <p:cNvSpPr/>
              <p:nvPr/>
            </p:nvSpPr>
            <p:spPr>
              <a:xfrm>
                <a:off x="9865530" y="46466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>
                <a:off x="9579780" y="47291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>
                <a:off x="9798855" y="49683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Isosceles Triangle 62"/>
              <p:cNvSpPr/>
              <p:nvPr/>
            </p:nvSpPr>
            <p:spPr>
              <a:xfrm>
                <a:off x="9151286" y="4543966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>
                <a:off x="9404217" y="43291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Isosceles Triangle 64"/>
              <p:cNvSpPr/>
              <p:nvPr/>
            </p:nvSpPr>
            <p:spPr>
              <a:xfrm>
                <a:off x="9317374" y="48032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>
                <a:off x="10017930" y="47990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Rectangle 69"/>
              <p:cNvSpPr/>
              <p:nvPr/>
            </p:nvSpPr>
            <p:spPr>
              <a:xfrm>
                <a:off x="10541339" y="53258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693739" y="54782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776781" y="5174183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936469" y="553094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0998539" y="5300288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179199" y="5515115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1042698" y="577260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Connector 77"/>
              <p:cNvCxnSpPr/>
              <p:nvPr/>
            </p:nvCxnSpPr>
            <p:spPr>
              <a:xfrm>
                <a:off x="8788081" y="4728656"/>
                <a:ext cx="2432050" cy="15668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10020518" y="4646639"/>
                <a:ext cx="621026" cy="8476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/>
            <p:cNvSpPr/>
            <p:nvPr/>
          </p:nvSpPr>
          <p:spPr>
            <a:xfrm>
              <a:off x="9780977" y="1859869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classificação linear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7630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985525" y="1463116"/>
            <a:ext cx="3740834" cy="3838933"/>
            <a:chOff x="3985525" y="1463116"/>
            <a:chExt cx="3740834" cy="38389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4379225" y="185201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4366525" y="386111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646532" y="340860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5701241" y="22117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78008" y="2052975"/>
              <a:ext cx="1929023" cy="17842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573149" y="313447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4875354" y="321175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095502" y="340001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4896639" y="352496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31982" y="288137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037497" y="295006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53641" y="23641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567891" y="244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86966" y="26858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139397" y="226145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392328" y="20466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305485" y="25207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006041" y="25165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/>
                    <a:t>Superfície </a:t>
                  </a:r>
                  <a:r>
                    <a:rPr lang="pt-BR" b="0" dirty="0"/>
                    <a:t>de decisão,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392" t="-3289" r="-6220" b="-197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urved Connector 28"/>
            <p:cNvCxnSpPr>
              <a:endCxn id="28" idx="0"/>
            </p:cNvCxnSpPr>
            <p:nvPr/>
          </p:nvCxnSpPr>
          <p:spPr>
            <a:xfrm rot="16200000" flipH="1">
              <a:off x="6215621" y="3909086"/>
              <a:ext cx="561042" cy="37822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1648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86453" y="1664905"/>
            <a:ext cx="4154411" cy="3073148"/>
            <a:chOff x="4781484" y="1471556"/>
            <a:chExt cx="4154411" cy="3073148"/>
          </a:xfrm>
        </p:grpSpPr>
        <p:sp>
          <p:nvSpPr>
            <p:cNvPr id="5" name="Oval 4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44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46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48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49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50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58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0019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48192-B348-4C3E-8621-D3755D22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curso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DECB90-AFD9-4AC6-A356-C93A7442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8930268" cy="5032376"/>
          </a:xfrm>
        </p:spPr>
        <p:txBody>
          <a:bodyPr>
            <a:normAutofit/>
          </a:bodyPr>
          <a:lstStyle/>
          <a:p>
            <a:r>
              <a:rPr lang="pt-BR" dirty="0"/>
              <a:t>O objetivo principal do curso é apresentar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</a:t>
            </a:r>
            <a:r>
              <a:rPr lang="pt-BR" b="1" i="1" dirty="0"/>
              <a:t>conceitos fundamentais </a:t>
            </a:r>
            <a:r>
              <a:rPr lang="pt-BR" dirty="0"/>
              <a:t>da teoria do aprendizado de máquina.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</a:t>
            </a:r>
            <a:r>
              <a:rPr lang="pt-BR" b="1" i="1" dirty="0"/>
              <a:t>conjunto de ferramentas</a:t>
            </a:r>
            <a:r>
              <a:rPr lang="pt-BR" dirty="0"/>
              <a:t> (ou seja, algoritmos) de aprendizado de máquina para solução de problemas.</a:t>
            </a:r>
          </a:p>
          <a:p>
            <a:r>
              <a:rPr lang="pt-BR" dirty="0"/>
              <a:t>Ao final do curso vocês devem ser capazes 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e discutir sobre os principais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Compreender a terminologia utilizada na área.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Aplicar algoritmos de ML para a resolução de problemas.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o funcionamento de novos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Criar projetos que envolvam ML.</a:t>
            </a:r>
          </a:p>
        </p:txBody>
      </p:sp>
      <p:pic>
        <p:nvPicPr>
          <p:cNvPr id="3074" name="Picture 2" descr="Image result for machine learning">
            <a:extLst>
              <a:ext uri="{FF2B5EF4-FFF2-40B4-BE49-F238E27FC236}">
                <a16:creationId xmlns:a16="http://schemas.microsoft.com/office/drawing/2014/main" id="{78A93243-9634-4B0E-B1B2-37A218EA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216" y="4583150"/>
            <a:ext cx="3249784" cy="22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Learning | Informat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543" y="132931"/>
            <a:ext cx="3512457" cy="16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9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 de Avaliação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006"/>
            <a:ext cx="8667750" cy="534399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2 trabalhos em grupo com peso de 85%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Envolvendo questões teóricas e/ou práticas.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Uma parte de cada trabalho será feita presencialmente</a:t>
            </a:r>
            <a:r>
              <a:rPr lang="pt-BR" dirty="0"/>
              <a:t>.</a:t>
            </a:r>
          </a:p>
          <a:p>
            <a:r>
              <a:rPr lang="pt-BR" dirty="0"/>
              <a:t>2 conjuntos de exercícios (quizzes e laboratórios) com peso de 15%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Podem sempre ser entregues até a próxima aula.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Podem ser resolvidos em grupo, mas entregas devem ser individuais.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Exercícios serão atribuídos através de tarefas do </a:t>
            </a:r>
            <a:r>
              <a:rPr lang="pt-BR" dirty="0" err="1"/>
              <a:t>Teams</a:t>
            </a:r>
            <a:r>
              <a:rPr lang="pt-BR" dirty="0"/>
              <a:t>.</a:t>
            </a:r>
          </a:p>
          <a:p>
            <a:r>
              <a:rPr lang="pt-BR" dirty="0"/>
              <a:t>Extra: 10% da nota da FETIN na segunda nota.</a:t>
            </a:r>
          </a:p>
          <a:p>
            <a:pPr lvl="1"/>
            <a:r>
              <a:rPr lang="pt-BR" dirty="0"/>
              <a:t>O trabalho precisa usar ML.</a:t>
            </a:r>
          </a:p>
          <a:p>
            <a:r>
              <a:rPr lang="pt-BR" b="1" dirty="0"/>
              <a:t>Frequência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Gerada automaticamente pelo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favor, acompanhem a frequência no portal.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950" y="889403"/>
            <a:ext cx="2514600" cy="1819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4178" y="3020486"/>
            <a:ext cx="2533650" cy="180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300" y="5134702"/>
            <a:ext cx="28575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456" y="76200"/>
            <a:ext cx="2263894" cy="150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9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916327"/>
              </p:ext>
            </p:extLst>
          </p:nvPr>
        </p:nvGraphicFramePr>
        <p:xfrm>
          <a:off x="838200" y="1430909"/>
          <a:ext cx="11049001" cy="5256278"/>
        </p:xfrm>
        <a:graphic>
          <a:graphicData uri="http://schemas.openxmlformats.org/drawingml/2006/table">
            <a:tbl>
              <a:tblPr/>
              <a:tblGrid>
                <a:gridCol w="967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5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Aula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Data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effectLst/>
                        </a:rPr>
                        <a:t>Dia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effectLst/>
                        </a:rPr>
                        <a:t>Horário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effectLst/>
                        </a:rPr>
                        <a:t>Atividade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5/8/2023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Sábado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10:00 às 11:40</a:t>
                      </a: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12/8/2023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19/8/2023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26/8/2023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125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2/9/2023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9/9/2023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16/9/2023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23/9/2023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I (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>
                          <a:solidFill>
                            <a:srgbClr val="00B050"/>
                          </a:solidFill>
                          <a:effectLst/>
                        </a:rPr>
                        <a:t> I) 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  <a:effectLst/>
                        </a:rPr>
                        <a:t>(Sala ???)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30/9/2023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7/10/2023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14/10/2023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21/10/2023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28/10/2023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4/11/2023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11/11/2023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18/11/2023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II (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>
                          <a:solidFill>
                            <a:srgbClr val="00B050"/>
                          </a:solidFill>
                          <a:effectLst/>
                        </a:rPr>
                        <a:t> II) 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  <a:effectLst/>
                        </a:rPr>
                        <a:t>(Sala???)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25/11/2023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pt-BR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2/12/2023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9/12/2023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16/12/2023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4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4684C-1159-4F88-A2B1-6BABEDE3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432B31-D382-41FF-BB6B-2ABDD322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915"/>
            <a:ext cx="11126492" cy="520908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/>
              <a:t>[1] Stuart Russell and Peter Norvig, “</a:t>
            </a:r>
            <a:r>
              <a:rPr lang="pt-BR" i="1" dirty="0"/>
              <a:t>Artificial Intelligence: A Modern Approach</a:t>
            </a:r>
            <a:r>
              <a:rPr lang="pt-BR" dirty="0"/>
              <a:t>,” Prentice Hall Series in Artificial Intelligence, 3rd ed., 2015.</a:t>
            </a:r>
          </a:p>
          <a:p>
            <a:pPr marL="0" indent="0">
              <a:buNone/>
            </a:pPr>
            <a:r>
              <a:rPr lang="pt-BR" dirty="0"/>
              <a:t>[2] Aurélien Géron, “</a:t>
            </a:r>
            <a:r>
              <a:rPr lang="pt-BR" i="1" dirty="0"/>
              <a:t>Hands-On Machine Learning with Scikit-Learn and TensorFlow: Concepts, Tools, and Techniques to Build Intelligent Systems</a:t>
            </a:r>
            <a:r>
              <a:rPr lang="pt-BR" dirty="0"/>
              <a:t>”, 1st ed., O'Reilly Media, 2017.</a:t>
            </a:r>
          </a:p>
          <a:p>
            <a:pPr marL="0" indent="0">
              <a:buNone/>
            </a:pPr>
            <a:r>
              <a:rPr lang="pt-BR" dirty="0"/>
              <a:t>[3] Joseph Misiti, “</a:t>
            </a:r>
            <a:r>
              <a:rPr lang="pt-BR" i="1" dirty="0"/>
              <a:t>Awesome Machine-Learning</a:t>
            </a:r>
            <a:r>
              <a:rPr lang="pt-BR" dirty="0"/>
              <a:t>,” on-line data base with several free and/or open-source books (</a:t>
            </a:r>
            <a:r>
              <a:rPr lang="pt-BR" dirty="0">
                <a:hlinkClick r:id="rId3"/>
              </a:rPr>
              <a:t>https://github.com/josephmisiti/awesome-machine-learning</a:t>
            </a:r>
            <a:r>
              <a:rPr lang="pt-BR" dirty="0"/>
              <a:t>).</a:t>
            </a:r>
          </a:p>
          <a:p>
            <a:pPr marL="0" indent="0">
              <a:buNone/>
            </a:pPr>
            <a:r>
              <a:rPr lang="pt-BR" dirty="0"/>
              <a:t>[4] Andriy Burkov, “</a:t>
            </a:r>
            <a:r>
              <a:rPr lang="pt-BR" i="1" dirty="0"/>
              <a:t>The Hundred-Page Machine-Learning Book</a:t>
            </a:r>
            <a:r>
              <a:rPr lang="pt-BR" dirty="0"/>
              <a:t>,” Andriy Burkov 2019.  </a:t>
            </a:r>
          </a:p>
          <a:p>
            <a:pPr marL="0" indent="0">
              <a:buNone/>
            </a:pPr>
            <a:r>
              <a:rPr lang="pt-BR" dirty="0"/>
              <a:t>[5] C. M. Bishop, “</a:t>
            </a:r>
            <a:r>
              <a:rPr lang="pt-BR" i="1" dirty="0" err="1"/>
              <a:t>Pattern</a:t>
            </a:r>
            <a:r>
              <a:rPr lang="pt-BR" i="1" dirty="0"/>
              <a:t> </a:t>
            </a:r>
            <a:r>
              <a:rPr lang="pt-BR" i="1" dirty="0" err="1"/>
              <a:t>Recognition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 Learning</a:t>
            </a:r>
            <a:r>
              <a:rPr lang="pt-BR" dirty="0"/>
              <a:t>,” Springer, 1st ed., 2006.</a:t>
            </a:r>
          </a:p>
          <a:p>
            <a:pPr marL="0" indent="0">
              <a:buNone/>
            </a:pPr>
            <a:r>
              <a:rPr lang="pt-BR" dirty="0"/>
              <a:t>[6] S. Haykin, “</a:t>
            </a:r>
            <a:r>
              <a:rPr lang="pt-BR" i="1" dirty="0"/>
              <a:t>Neural Networks and Learning Machines</a:t>
            </a:r>
            <a:r>
              <a:rPr lang="pt-BR" dirty="0"/>
              <a:t>,” Prentice Hall, 3ª ed., 2008.</a:t>
            </a:r>
          </a:p>
          <a:p>
            <a:pPr marL="0" indent="0">
              <a:buNone/>
            </a:pPr>
            <a:r>
              <a:rPr lang="pt-BR" dirty="0"/>
              <a:t>[7] Coleção de livros: </a:t>
            </a:r>
            <a:r>
              <a:rPr lang="pt-BR" dirty="0">
                <a:hlinkClick r:id="rId4"/>
              </a:rPr>
              <a:t>https://drive.google.com/drive/folders/1IyIIMu1w6POBhrVnw11yqXXy6BjC439j?usp=sharing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452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Avisos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37537" cy="5032376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Toda nossa comunicação (avisos, atendimentos e tarefas) será feita via </a:t>
            </a:r>
            <a:r>
              <a:rPr lang="pt-BR" dirty="0" err="1"/>
              <a:t>Teams</a:t>
            </a:r>
            <a:r>
              <a:rPr lang="pt-BR" dirty="0"/>
              <a:t>.</a:t>
            </a:r>
          </a:p>
          <a:p>
            <a:r>
              <a:rPr lang="pt-BR" dirty="0"/>
              <a:t>Todas as aulas serão gravadas e os vídeos ficarão disponíveis na pasta “</a:t>
            </a:r>
            <a:r>
              <a:rPr lang="pt-BR" dirty="0" err="1"/>
              <a:t>Recordings</a:t>
            </a:r>
            <a:r>
              <a:rPr lang="pt-BR" dirty="0"/>
              <a:t>” dentro de “Arquivos”.</a:t>
            </a:r>
          </a:p>
          <a:p>
            <a:r>
              <a:rPr lang="pt-BR" dirty="0"/>
              <a:t>Todo material do curso está disponível no GitHub: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2"/>
              </a:rPr>
              <a:t>https://github.com/zz4fap/t320_aprendizado_de_maquina</a:t>
            </a:r>
            <a:endParaRPr lang="en-US" dirty="0"/>
          </a:p>
          <a:p>
            <a:r>
              <a:rPr lang="en-US" dirty="0" err="1"/>
              <a:t>Entregas</a:t>
            </a:r>
            <a:r>
              <a:rPr lang="en-US" dirty="0"/>
              <a:t> de </a:t>
            </a:r>
            <a:r>
              <a:rPr lang="en-US" dirty="0" err="1"/>
              <a:t>exercícios</a:t>
            </a:r>
            <a:r>
              <a:rPr lang="en-US" dirty="0"/>
              <a:t> </a:t>
            </a:r>
            <a:r>
              <a:rPr lang="pt-BR" dirty="0"/>
              <a:t>(laboratórios e quizzes)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feitas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do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 </a:t>
            </a:r>
            <a:r>
              <a:rPr lang="en-US" dirty="0" err="1"/>
              <a:t>atentem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datas</a:t>
            </a:r>
            <a:r>
              <a:rPr lang="en-US" dirty="0"/>
              <a:t>/</a:t>
            </a:r>
            <a:r>
              <a:rPr lang="en-US" dirty="0" err="1"/>
              <a:t>horários</a:t>
            </a:r>
            <a:r>
              <a:rPr lang="en-US" dirty="0"/>
              <a:t> de </a:t>
            </a:r>
            <a:r>
              <a:rPr lang="en-US" dirty="0" err="1"/>
              <a:t>entrega</a:t>
            </a:r>
            <a:r>
              <a:rPr lang="en-US" dirty="0"/>
              <a:t> no Teams.</a:t>
            </a:r>
          </a:p>
          <a:p>
            <a:r>
              <a:rPr lang="en-US" dirty="0" err="1"/>
              <a:t>Vídeos</a:t>
            </a:r>
            <a:r>
              <a:rPr lang="en-US" dirty="0"/>
              <a:t> do </a:t>
            </a:r>
            <a:r>
              <a:rPr lang="en-US" dirty="0" err="1"/>
              <a:t>minicurso</a:t>
            </a:r>
            <a:r>
              <a:rPr lang="en-US" dirty="0"/>
              <a:t> de Python e de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o </a:t>
            </a:r>
            <a:r>
              <a:rPr lang="en-US" dirty="0" err="1"/>
              <a:t>Colab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pt-BR" dirty="0"/>
              <a:t>na pasta "</a:t>
            </a:r>
            <a:r>
              <a:rPr lang="pt-BR" dirty="0" err="1"/>
              <a:t>Recordings</a:t>
            </a:r>
            <a:r>
              <a:rPr lang="pt-BR" dirty="0"/>
              <a:t>" dentro de “Arquivos”.</a:t>
            </a:r>
          </a:p>
          <a:p>
            <a:r>
              <a:rPr lang="pt-BR" dirty="0"/>
              <a:t>Horários de Atendimento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Professor: quartas-feiras das 17:30 às 18:30 e quintas-feiras das 16:00 às 17:00.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/>
              <a:t>Monitora </a:t>
            </a:r>
            <a:r>
              <a:rPr lang="pt-BR" dirty="0"/>
              <a:t>(</a:t>
            </a:r>
            <a:r>
              <a:rPr lang="pt-BR" b="1" i="1" dirty="0" err="1"/>
              <a:t>Arielli</a:t>
            </a:r>
            <a:r>
              <a:rPr lang="pt-BR" b="1" i="1" dirty="0"/>
              <a:t> </a:t>
            </a:r>
            <a:r>
              <a:rPr lang="pt-BR" b="1" i="1" dirty="0" err="1"/>
              <a:t>Ajudarte</a:t>
            </a:r>
            <a:r>
              <a:rPr lang="pt-BR" b="1" i="1" dirty="0"/>
              <a:t>: arielli.a@get.inatel.br</a:t>
            </a:r>
            <a:r>
              <a:rPr lang="pt-BR" dirty="0"/>
              <a:t>): terças-feiras das 18:00 às 19:00.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Atendimento remoto via </a:t>
            </a:r>
            <a:r>
              <a:rPr lang="pt-BR" dirty="0" err="1"/>
              <a:t>Teams</a:t>
            </a:r>
            <a:r>
              <a:rPr lang="pt-BR" dirty="0"/>
              <a:t>. 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444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Tarefa (ou problema) de aprendizado supervisionado.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saídas esperadas (rótulos) são conhecidas.</a:t>
                </a:r>
              </a:p>
              <a:p>
                <a:r>
                  <a:rPr lang="pt-BR" dirty="0"/>
                  <a:t>Envolve encontrar uma função,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mapeie os atributos de entrada em </a:t>
                </a:r>
                <a:r>
                  <a:rPr lang="pt-BR" b="1" i="1" dirty="0"/>
                  <a:t>valores discretos</a:t>
                </a:r>
                <a:r>
                  <a:rPr lang="pt-BR" dirty="0"/>
                  <a:t>, ou seja, em classes.</a:t>
                </a:r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3" t="33761" r="47008" b="10621"/>
          <a:stretch/>
        </p:blipFill>
        <p:spPr bwMode="auto">
          <a:xfrm>
            <a:off x="7031891" y="3774326"/>
            <a:ext cx="2549237" cy="253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47" t="33424" r="5087" b="12524"/>
          <a:stretch/>
        </p:blipFill>
        <p:spPr bwMode="auto">
          <a:xfrm>
            <a:off x="1671781" y="3763638"/>
            <a:ext cx="2538080" cy="246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088136" y="6229747"/>
                <a:ext cx="3840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 err="1">
                    <a:solidFill>
                      <a:srgbClr val="00B050"/>
                    </a:solidFill>
                  </a:rPr>
                  <a:t>aproxima</a:t>
                </a:r>
                <a:r>
                  <a:rPr lang="en-US" dirty="0"/>
                  <a:t> o </a:t>
                </a:r>
                <a:r>
                  <a:rPr lang="en-US" dirty="0" err="1"/>
                  <a:t>comportamento</a:t>
                </a:r>
                <a:r>
                  <a:rPr lang="en-US" dirty="0"/>
                  <a:t> dos dados.</a:t>
                </a: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36" y="6229747"/>
                <a:ext cx="3840479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5660" r="-1113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509713" y="6311900"/>
                <a:ext cx="3593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separa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/>
                  <a:t>os</a:t>
                </a:r>
                <a:r>
                  <a:rPr lang="en-US" dirty="0"/>
                  <a:t> dados </a:t>
                </a:r>
                <a:r>
                  <a:rPr lang="en-US" dirty="0" err="1"/>
                  <a:t>em</a:t>
                </a:r>
                <a:r>
                  <a:rPr lang="en-US" dirty="0"/>
                  <a:t> classes.</a:t>
                </a: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713" y="6311900"/>
                <a:ext cx="3593592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47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 para tarefas de classificação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734961"/>
            <a:ext cx="10515600" cy="2123039"/>
          </a:xfrm>
        </p:spPr>
        <p:txBody>
          <a:bodyPr>
            <a:normAutofit/>
          </a:bodyPr>
          <a:lstStyle/>
          <a:p>
            <a:r>
              <a:rPr lang="pt-BR" dirty="0"/>
              <a:t>Resolução de tarefas de classificação: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Classificação de </a:t>
            </a:r>
            <a:r>
              <a:rPr lang="pt-BR" dirty="0" err="1"/>
              <a:t>emails</a:t>
            </a:r>
            <a:r>
              <a:rPr lang="pt-BR" dirty="0"/>
              <a:t> entre spam e </a:t>
            </a:r>
            <a:r>
              <a:rPr lang="pt-BR" dirty="0" err="1"/>
              <a:t>ham</a:t>
            </a:r>
            <a:r>
              <a:rPr lang="pt-BR" dirty="0"/>
              <a:t> (legítimo).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Classificação de objetos em imagens ou vídeos.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Detecção ou classificação de símbolos de modulações digitais.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Classificação de modulações (QPSK, AM, FM, etc.)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4" name="Picture 5" descr="Image result for supervised learning">
            <a:extLst>
              <a:ext uri="{FF2B5EF4-FFF2-40B4-BE49-F238E27FC236}">
                <a16:creationId xmlns:a16="http://schemas.microsoft.com/office/drawing/2014/main" id="{2520F4EA-1E3E-4F3B-97C0-DF47861DC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12" y="2332180"/>
            <a:ext cx="4096017" cy="131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 rotWithShape="1">
          <a:blip r:embed="rId4"/>
          <a:srcRect l="6494" t="4277" r="8205" b="4390"/>
          <a:stretch/>
        </p:blipFill>
        <p:spPr>
          <a:xfrm>
            <a:off x="8379518" y="1306960"/>
            <a:ext cx="3611553" cy="3360751"/>
          </a:xfrm>
          <a:prstGeom prst="rect">
            <a:avLst/>
          </a:prstGeom>
        </p:spPr>
      </p:pic>
      <p:pic>
        <p:nvPicPr>
          <p:cNvPr id="6" name="Picture 2" descr="Measure Classification Performance: New in Wolfram Languag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89" y="1690688"/>
            <a:ext cx="2879696" cy="287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742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7224</TotalTime>
  <Words>2641</Words>
  <Application>Microsoft Office PowerPoint</Application>
  <PresentationFormat>Widescreen</PresentationFormat>
  <Paragraphs>334</Paragraphs>
  <Slides>25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I)</vt:lpstr>
      <vt:lpstr>A disciplina</vt:lpstr>
      <vt:lpstr>Objetivo do curso</vt:lpstr>
      <vt:lpstr>Critérios de Avaliação</vt:lpstr>
      <vt:lpstr>Cronograma</vt:lpstr>
      <vt:lpstr>Referências</vt:lpstr>
      <vt:lpstr>Avisos</vt:lpstr>
      <vt:lpstr>Classificação</vt:lpstr>
      <vt:lpstr>Motivação para tarefas de classificação</vt:lpstr>
      <vt:lpstr>Apresentação do PowerPoint</vt:lpstr>
      <vt:lpstr>Definição do problema de classificação</vt:lpstr>
      <vt:lpstr>Representação da saída desejada</vt:lpstr>
      <vt:lpstr>Representação da saída desejada</vt:lpstr>
      <vt:lpstr>Representação da saída desejada</vt:lpstr>
      <vt:lpstr>Fronteiras de decisão de um classificador</vt:lpstr>
      <vt:lpstr>Fronteiras de decisão de um classificador</vt:lpstr>
      <vt:lpstr>Funções discriminantes lineares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Tarefas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1747</cp:revision>
  <dcterms:created xsi:type="dcterms:W3CDTF">2020-01-20T13:50:05Z</dcterms:created>
  <dcterms:modified xsi:type="dcterms:W3CDTF">2023-07-27T01:01:20Z</dcterms:modified>
</cp:coreProperties>
</file>