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00" r:id="rId2"/>
    <p:sldId id="292" r:id="rId3"/>
    <p:sldId id="336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47" r:id="rId15"/>
    <p:sldId id="380" r:id="rId16"/>
    <p:sldId id="381" r:id="rId17"/>
    <p:sldId id="382" r:id="rId18"/>
    <p:sldId id="301" r:id="rId19"/>
    <p:sldId id="269" r:id="rId20"/>
    <p:sldId id="303" r:id="rId21"/>
    <p:sldId id="271" r:id="rId22"/>
    <p:sldId id="365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65132" autoAdjust="0"/>
  </p:normalViewPr>
  <p:slideViewPr>
    <p:cSldViewPr snapToGrid="0">
      <p:cViewPr varScale="1">
        <p:scale>
          <a:sx n="76" d="100"/>
          <a:sy n="76" d="100"/>
        </p:scale>
        <p:origin x="19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6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neural_networks_supervised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Embora o</a:t>
            </a:r>
            <a:r>
              <a:rPr lang="pt-BR" baseline="0" dirty="0" smtClean="0"/>
              <a:t> gradiente descendente </a:t>
            </a:r>
            <a:r>
              <a:rPr lang="pt-BR" dirty="0" smtClean="0"/>
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923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pt-B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</a:t>
                </a:r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.</a:t>
                </a:r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1/(1−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𝜑)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pt-BR" sz="1200" b="0" i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=0.9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</a:t>
                </a:r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.</a:t>
                </a:r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406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mais informações</a:t>
            </a:r>
            <a:r>
              <a:rPr lang="pt-BR" baseline="0" dirty="0"/>
              <a:t> sobre esses </a:t>
            </a:r>
            <a:r>
              <a:rPr lang="pt-BR" b="1" dirty="0"/>
              <a:t>Modelos com Passo de Aprendizagem Adaptativo</a:t>
            </a:r>
            <a:r>
              <a:rPr lang="pt-BR" b="0" baseline="0" dirty="0"/>
              <a:t> 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GOODFELLOW, I., BENGIO, Y., COURVILLE, A., Deep Learning, MIT Press, 2016. HAYKIN, S. Neural Networks and Learning Machines, 3rd edition,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233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ponto inicial pode determinar se o algoritmo converge, sendo alguns pontos iniciais tão instáveis que o algoritmo encontra dificuldades numéricas e falha completamente.</a:t>
            </a:r>
          </a:p>
          <a:p>
            <a:endParaRPr lang="pt-BR" dirty="0"/>
          </a:p>
          <a:p>
            <a:r>
              <a:rPr lang="pt-BR" dirty="0"/>
              <a:t>Se dois</a:t>
            </a:r>
            <a:r>
              <a:rPr lang="pt-BR" baseline="0" dirty="0"/>
              <a:t> nós </a:t>
            </a:r>
            <a:r>
              <a:rPr lang="pt-BR" dirty="0"/>
              <a:t>ocultos com a mesma função de ativação estiverem conectados às mesmas entradas, esses</a:t>
            </a:r>
            <a:r>
              <a:rPr lang="pt-BR" baseline="0" dirty="0"/>
              <a:t> nós </a:t>
            </a:r>
            <a:r>
              <a:rPr lang="pt-BR" dirty="0"/>
              <a:t>deverão ter pesos iniciais diferentes. Se eles tiverem os mesmos pesos iniciais, um algoritmo de aprendizado determinístico aplicado a um custo e modelo determinísticos atualizará constantemente essas duas unidades da mesma maneira.</a:t>
            </a:r>
            <a:r>
              <a:rPr lang="pt-BR" baseline="0" dirty="0"/>
              <a:t> </a:t>
            </a:r>
            <a:r>
              <a:rPr lang="pt-BR" dirty="0"/>
              <a:t>Mesmo que o modelo ou o algoritmo de treinamento seja capaz de usar processos estocásticos para calcular atualizações diferentes para nós </a:t>
            </a:r>
            <a:r>
              <a:rPr lang="pt-BR" dirty="0" smtClean="0"/>
              <a:t>diferentes</a:t>
            </a:r>
            <a:r>
              <a:rPr lang="pt-BR" dirty="0"/>
              <a:t>, geralmente é melhor inicializar cada nó para calcular uma função diferente de todas os outros</a:t>
            </a:r>
            <a:r>
              <a:rPr lang="pt-BR" baseline="0" dirty="0"/>
              <a:t> nós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Referências</a:t>
            </a:r>
          </a:p>
          <a:p>
            <a:r>
              <a:rPr lang="pt-BR" dirty="0" smtClean="0"/>
              <a:t>[1] https://www.deeplearning.ai/ai-notes/initialization/</a:t>
            </a:r>
          </a:p>
          <a:p>
            <a:r>
              <a:rPr lang="pt-BR" dirty="0" smtClean="0"/>
              <a:t>[2] ftp://ftp.dca.fee.unicamp.br/pub/docs/gudwin/publications/sbrn98.pdf</a:t>
            </a:r>
          </a:p>
          <a:p>
            <a:r>
              <a:rPr lang="pt-BR" dirty="0" smtClean="0"/>
              <a:t>[3] https://colab.research.google.com/github/d2l-ai/d2l-en-colab/blob/master/chapter_multilayer-perceptrons/numerical-stability-and-init.ipynb#scrollTo=6tqUWTNKFdsO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880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Referências</a:t>
            </a:r>
          </a:p>
          <a:p>
            <a:r>
              <a:rPr lang="pt-BR" dirty="0" smtClean="0"/>
              <a:t>[1]</a:t>
            </a:r>
            <a:r>
              <a:rPr lang="pt-BR" baseline="0" dirty="0" smtClean="0"/>
              <a:t> https://www.quora.com/Why-dont-we-initialize-the-weights-of-a-neural-network-to-zero</a:t>
            </a:r>
          </a:p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406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empírico</a:t>
            </a:r>
            <a:r>
              <a:rPr lang="pt-BR" dirty="0" smtClean="0"/>
              <a:t>: baseado na experiência e na observação, metódicas ou não.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Para mais informações</a:t>
            </a:r>
            <a:r>
              <a:rPr lang="pt-BR" baseline="0" dirty="0" smtClean="0"/>
              <a:t> sobre a inicialização dos pesos </a:t>
            </a:r>
            <a:r>
              <a:rPr lang="pt-BR" b="0" baseline="0" dirty="0" smtClean="0"/>
              <a:t>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[2] GOODFELLOW, I., BENGIO, Y., COURVILLE, A., Deep Learning, MIT Press, 2016. HAYKIN, S. Neural Networks and Learning Machines, 3rd edition,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Referência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[1] https://www.deeplearning.ai/ai-notes/initialization/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[2] https://machinelearningmastery.com/weight-initialization-for-deep-learning-neural-networks/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42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mais informações</a:t>
            </a:r>
            <a:r>
              <a:rPr lang="pt-BR" baseline="0" dirty="0"/>
              <a:t> sobre a implementação de redes MLP na biblioteca SciKit-Learn, visite o seguinte site:</a:t>
            </a:r>
          </a:p>
          <a:p>
            <a:endParaRPr lang="pt-BR" dirty="0"/>
          </a:p>
          <a:p>
            <a:r>
              <a:rPr lang="pt-BR" dirty="0">
                <a:hlinkClick r:id="rId3"/>
              </a:rPr>
              <a:t>https://scikit-learn.org/stable/modules/neural_networks_supervised.html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539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Projeto #2:</a:t>
            </a:r>
            <a:r>
              <a:rPr lang="pt-BR" sz="1200" dirty="0" smtClean="0"/>
              <a:t> https://mybinder.org/v2/gh/zz4fap/t320_aprendizado_de_maquina/main?filepath=projeto%2Fprojeto_2_T320_2S2021.ipynb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.ai/ai-notes/initializatio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related_projects.html#related-project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projeto/projeto_2_T320_2S2021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/>
              <a:t>Redes Neurais Artificiais (</a:t>
            </a:r>
            <a:r>
              <a:rPr lang="pt-BR" b="1" i="1"/>
              <a:t>Parte </a:t>
            </a:r>
            <a:r>
              <a:rPr lang="pt-BR" b="1" i="1" smtClean="0"/>
              <a:t>IV)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349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</a:t>
            </a:r>
            <a:r>
              <a:rPr lang="pt-BR" dirty="0" smtClean="0"/>
              <a:t>pesos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7116194" cy="5032375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dirty="0" smtClean="0"/>
                  <a:t>escolha </a:t>
                </a:r>
                <a:r>
                  <a:rPr lang="pt-BR" dirty="0"/>
                  <a:t>do</a:t>
                </a:r>
                <a:r>
                  <a:rPr lang="pt-BR" b="1" i="1" dirty="0"/>
                  <a:t> passo de aprendizagem</a:t>
                </a:r>
                <a:r>
                  <a:rPr lang="pt-BR" dirty="0"/>
                  <a:t> é </a:t>
                </a:r>
                <a:r>
                  <a:rPr lang="pt-BR" dirty="0" smtClean="0"/>
                  <a:t>complicada </a:t>
                </a:r>
                <a:r>
                  <a:rPr lang="pt-BR" dirty="0"/>
                  <a:t>e nos remete ao conhecido compromisso entre velocidade de convergência e </a:t>
                </a:r>
                <a:r>
                  <a:rPr lang="pt-BR" dirty="0" smtClean="0"/>
                  <a:t>estabilidade/precisão</a:t>
                </a:r>
                <a:r>
                  <a:rPr lang="pt-BR" dirty="0"/>
                  <a:t>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Pode-se usar um valor fixo, mas geralmente, se adota </a:t>
                </a:r>
                <a:r>
                  <a:rPr lang="pt-BR" dirty="0" smtClean="0"/>
                  <a:t>uma variação decrescente </a:t>
                </a:r>
                <a:r>
                  <a:rPr lang="pt-BR" dirty="0"/>
                  <a:t>de um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a um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(i.e., da iteração 0 à iteração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):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den>
                    </m:f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 é o número da iteração de treinamento.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Após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-ésima iteração, pode-se deixar o valor do passo de aprendizagem fixo, como mostrado na figura ao lado.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Naturalmente, a definição dos </a:t>
                </a:r>
                <a:r>
                  <a:rPr lang="pt-BR" dirty="0" smtClean="0"/>
                  <a:t>hiperparâmetros necessários,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pt-BR" dirty="0" smtClean="0"/>
                  <a:t>, é </a:t>
                </a:r>
                <a:r>
                  <a:rPr lang="pt-BR" dirty="0"/>
                  <a:t>mais um problema </a:t>
                </a:r>
                <a:r>
                  <a:rPr lang="pt-BR" b="1" i="1" dirty="0"/>
                  <a:t>a ser tratado caso-a-caso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7116194" cy="5032375"/>
              </a:xfrm>
              <a:blipFill rotWithShape="0">
                <a:blip r:embed="rId2"/>
                <a:stretch>
                  <a:fillRect l="-1455" t="-3027" r="-2055" b="-33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788" t="5639" r="7163" b="2354"/>
          <a:stretch/>
        </p:blipFill>
        <p:spPr>
          <a:xfrm>
            <a:off x="8336132" y="1661309"/>
            <a:ext cx="3190160" cy="28646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402260" y="1790103"/>
                <a:ext cx="2314407" cy="127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=10000</m:t>
                    </m:r>
                  </m:oMath>
                </a14:m>
                <a:endParaRPr lang="pt-BR" sz="12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b="0" dirty="0"/>
                  <a:t>Tamanho do batch: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dirty="0"/>
                  <a:t>Número de épocas: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pt-BR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200" b="0" i="0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sz="1200" dirty="0"/>
                  <a:t> = 5000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260" y="1790103"/>
                <a:ext cx="2314407" cy="1277594"/>
              </a:xfrm>
              <a:prstGeom prst="rect">
                <a:avLst/>
              </a:prstGeom>
              <a:blipFill rotWithShape="0">
                <a:blip r:embed="rId4"/>
                <a:stretch>
                  <a:fillRect b="-33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10137719" y="4845601"/>
            <a:ext cx="2018769" cy="20123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7827724" y="4827993"/>
            <a:ext cx="2036156" cy="2030006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9638909" y="5566205"/>
            <a:ext cx="449942" cy="553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617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0515600" cy="1325563"/>
          </a:xfrm>
        </p:spPr>
        <p:txBody>
          <a:bodyPr/>
          <a:lstStyle/>
          <a:p>
            <a:r>
              <a:rPr lang="pt-BR" dirty="0"/>
              <a:t>Variações dos algoritmos de otimização dos </a:t>
            </a:r>
            <a:r>
              <a:rPr lang="pt-BR" dirty="0" smtClean="0"/>
              <a:t>pesos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1136087" cy="5167312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 smtClean="0"/>
                  <a:t>Momentum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</a:t>
                </a:r>
                <a:r>
                  <a:rPr lang="pt-BR" b="1" i="1" dirty="0" smtClean="0"/>
                  <a:t>termo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momento</a:t>
                </a:r>
                <a:r>
                  <a:rPr lang="pt-BR" dirty="0" smtClean="0"/>
                  <a:t> é adicionado à equação de atualização dos pesos para trazer </a:t>
                </a:r>
                <a:r>
                  <a:rPr lang="pt-BR" b="1" i="1" dirty="0"/>
                  <a:t>informação de gradientes anteriores </a:t>
                </a:r>
                <a:r>
                  <a:rPr lang="pt-BR" b="1" i="1" dirty="0" smtClean="0"/>
                  <a:t>acumulados </a:t>
                </a:r>
                <a:r>
                  <a:rPr lang="pt-BR" dirty="0" smtClean="0"/>
                  <a:t>ao seu ajuste.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Esse termo tem o potencial de melhorar </a:t>
                </a:r>
                <a:r>
                  <a:rPr lang="pt-BR" dirty="0"/>
                  <a:t>a </a:t>
                </a:r>
                <a:r>
                  <a:rPr lang="pt-BR" dirty="0" smtClean="0"/>
                  <a:t>convergência das versões online e em mini-lotes do gradiente descendente.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atualização dos pesos</a:t>
                </a:r>
                <a:r>
                  <a:rPr lang="pt-BR" dirty="0"/>
                  <a:t> </a:t>
                </a:r>
                <a:r>
                  <a:rPr lang="pt-BR" dirty="0" smtClean="0"/>
                  <a:t>com o </a:t>
                </a:r>
                <a:r>
                  <a:rPr lang="pt-BR" b="1" i="1" dirty="0" smtClean="0"/>
                  <a:t>termo momento</a:t>
                </a:r>
                <a:r>
                  <a:rPr lang="pt-BR" dirty="0" smtClean="0"/>
                  <a:t> é </a:t>
                </a:r>
                <a:r>
                  <a:rPr lang="pt-BR" dirty="0"/>
                  <a:t>dada por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457200" lvl="1" indent="0">
                  <a:buNone/>
                </a:pP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 smtClean="0"/>
                  <a:t> é a </a:t>
                </a:r>
                <a:r>
                  <a:rPr lang="pt-BR" b="1" i="1" dirty="0" smtClean="0"/>
                  <a:t>velocidade</a:t>
                </a:r>
                <a:r>
                  <a:rPr lang="pt-BR" dirty="0" smtClean="0"/>
                  <a:t>, a qual é </a:t>
                </a:r>
                <a:r>
                  <a:rPr lang="pt-BR" dirty="0"/>
                  <a:t>atualizada da seguinte </a:t>
                </a:r>
                <a:r>
                  <a:rPr lang="pt-BR" dirty="0" smtClean="0"/>
                  <a:t>forma</a:t>
                </a:r>
                <a:endParaRPr lang="pt-BR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é o </a:t>
                </a:r>
                <a:r>
                  <a:rPr lang="pt-BR" b="1" i="1" dirty="0"/>
                  <a:t>vetor </a:t>
                </a:r>
                <a:r>
                  <a:rPr lang="pt-BR" b="1" i="1" dirty="0" smtClean="0"/>
                  <a:t>gradiente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 smtClean="0"/>
                  <a:t> é o </a:t>
                </a:r>
                <a:r>
                  <a:rPr lang="pt-BR" b="1" i="1" dirty="0" smtClean="0"/>
                  <a:t>passo de aprendizagem</a:t>
                </a:r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é o </a:t>
                </a:r>
                <a:r>
                  <a:rPr lang="pt-BR" b="1" i="1" dirty="0" smtClean="0"/>
                  <a:t>coeficiente de momento</a:t>
                </a:r>
                <a:r>
                  <a:rPr lang="pt-BR" dirty="0" smtClean="0"/>
                  <a:t> e determina </a:t>
                </a:r>
                <a:r>
                  <a:rPr lang="pt-BR" dirty="0"/>
                  <a:t>com que rapidez as contribuições de gradientes anteriores decaem </a:t>
                </a:r>
                <a:r>
                  <a:rPr lang="pt-BR" dirty="0" smtClean="0"/>
                  <a:t>(</a:t>
                </a:r>
                <a:r>
                  <a:rPr lang="pt-BR" dirty="0"/>
                  <a:t>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é um termo de memória</a:t>
                </a:r>
                <a:r>
                  <a:rPr lang="pt-BR" dirty="0" smtClean="0"/>
                  <a:t>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Quanto </a:t>
                </a:r>
                <a:r>
                  <a:rPr lang="pt-BR" dirty="0"/>
                  <a:t>maior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pt-BR" dirty="0"/>
                  <a:t>, maior será a influência de gradientes anteriores na direção atual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dá a </a:t>
                </a:r>
                <a:r>
                  <a:rPr lang="pt-BR" b="1" i="1" dirty="0"/>
                  <a:t>direção</a:t>
                </a:r>
                <a:r>
                  <a:rPr lang="pt-BR" dirty="0"/>
                  <a:t> e a </a:t>
                </a:r>
                <a:r>
                  <a:rPr lang="pt-BR" b="1" i="1" dirty="0"/>
                  <a:t>velocidade</a:t>
                </a:r>
                <a:r>
                  <a:rPr lang="pt-BR" dirty="0"/>
                  <a:t> na qual os pesos se movem pelo espaço de pesos</a:t>
                </a:r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1136087" cy="5167312"/>
              </a:xfrm>
              <a:blipFill rotWithShape="0">
                <a:blip r:embed="rId3"/>
                <a:stretch>
                  <a:fillRect l="-930" t="-2594" b="-4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47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</a:t>
            </a:r>
            <a:r>
              <a:rPr lang="pt-BR" dirty="0" smtClean="0"/>
              <a:t>pesos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5"/>
                <a:ext cx="8596088" cy="503237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Momentum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 smtClean="0"/>
                  <a:t>Momento</a:t>
                </a:r>
                <a:r>
                  <a:rPr lang="pt-BR" dirty="0" smtClean="0"/>
                  <a:t> </a:t>
                </a:r>
                <a:r>
                  <a:rPr lang="pt-BR" dirty="0"/>
                  <a:t>em física é igual a </a:t>
                </a:r>
                <a:r>
                  <a:rPr lang="pt-BR" b="1" i="1" dirty="0"/>
                  <a:t>massa de uma partícula vezes sua velocidade</a:t>
                </a:r>
                <a:r>
                  <a:rPr lang="pt-BR" dirty="0"/>
                  <a:t>. No algoritmo do </a:t>
                </a:r>
                <a:r>
                  <a:rPr lang="pt-BR" dirty="0" smtClean="0"/>
                  <a:t>momento, </a:t>
                </a:r>
                <a:r>
                  <a:rPr lang="pt-BR" dirty="0"/>
                  <a:t>assumimos que a massa é unitária, então o vetor velocidade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também pode ser considerado como o </a:t>
                </a:r>
                <a:r>
                  <a:rPr lang="pt-BR" dirty="0" smtClean="0"/>
                  <a:t>momento </a:t>
                </a:r>
                <a:r>
                  <a:rPr lang="pt-BR" dirty="0"/>
                  <a:t>da partícula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termo momento adiciona </a:t>
                </a:r>
                <a:r>
                  <a:rPr lang="pt-BR" dirty="0"/>
                  <a:t>uma fração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 smtClean="0"/>
                  <a:t> de atualizações anteriores dos pesos à atualização corrente.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 smtClean="0"/>
                  <a:t>Quando </a:t>
                </a:r>
                <a:r>
                  <a:rPr lang="pt-BR" dirty="0"/>
                  <a:t>o gradiente </a:t>
                </a:r>
                <a:r>
                  <a:rPr lang="pt-BR" dirty="0" smtClean="0"/>
                  <a:t>aponta </a:t>
                </a:r>
                <a:r>
                  <a:rPr lang="pt-BR" dirty="0"/>
                  <a:t>na mesma </a:t>
                </a:r>
                <a:r>
                  <a:rPr lang="pt-BR" dirty="0" smtClean="0"/>
                  <a:t>direção por várias iterações, o termo aumenta o </a:t>
                </a:r>
                <a:r>
                  <a:rPr lang="pt-BR" dirty="0"/>
                  <a:t>tamanho dos passos dados em direção ao mínimo</a:t>
                </a:r>
                <a:r>
                  <a:rPr lang="pt-BR" dirty="0" smtClean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Quando o gradiente </a:t>
                </a:r>
                <a:r>
                  <a:rPr lang="pt-BR" dirty="0" smtClean="0"/>
                  <a:t>muda de direção a cada nova iteração, </a:t>
                </a:r>
                <a:r>
                  <a:rPr lang="pt-BR" dirty="0"/>
                  <a:t>o </a:t>
                </a:r>
                <a:r>
                  <a:rPr lang="pt-BR" dirty="0" smtClean="0"/>
                  <a:t>termo momento </a:t>
                </a:r>
                <a:r>
                  <a:rPr lang="pt-BR" dirty="0"/>
                  <a:t>suaviza as variações</a:t>
                </a:r>
                <a:r>
                  <a:rPr lang="pt-BR" dirty="0" smtClean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Como resultado, temos convergência mais rápida e oscilação reduzida.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efeito do algoritmo do momentum no GDE é ilustrado na figura ao lado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5"/>
                <a:ext cx="8596088" cy="5032375"/>
              </a:xfrm>
              <a:blipFill rotWithShape="0">
                <a:blip r:embed="rId3"/>
                <a:stretch>
                  <a:fillRect l="-1205" t="-1937" r="-7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2"/>
          <a:stretch/>
        </p:blipFill>
        <p:spPr>
          <a:xfrm>
            <a:off x="9381069" y="2115909"/>
            <a:ext cx="2781903" cy="444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24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3527"/>
            <a:ext cx="11353801" cy="1325563"/>
          </a:xfrm>
        </p:spPr>
        <p:txBody>
          <a:bodyPr>
            <a:normAutofit/>
          </a:bodyPr>
          <a:lstStyle/>
          <a:p>
            <a:r>
              <a:rPr lang="pt-BR" dirty="0"/>
              <a:t>Variações dos algoritmos de otimização dos </a:t>
            </a:r>
            <a:r>
              <a:rPr lang="pt-BR" dirty="0" smtClean="0"/>
              <a:t>pesos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24492" cy="5032375"/>
              </a:xfrm>
            </p:spPr>
            <p:txBody>
              <a:bodyPr>
                <a:normAutofit fontScale="925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Momento de Nesterov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método do </a:t>
                </a:r>
                <a:r>
                  <a:rPr lang="pt-BR" b="1" i="1" dirty="0"/>
                  <a:t>momento de Nesterov </a:t>
                </a:r>
                <a:r>
                  <a:rPr lang="pt-BR" dirty="0"/>
                  <a:t>pode ser visto, essencialmente, como uma variação do </a:t>
                </a:r>
                <a:r>
                  <a:rPr lang="pt-BR" b="1" i="1" dirty="0"/>
                  <a:t>método do momento</a:t>
                </a:r>
                <a:r>
                  <a:rPr lang="pt-BR" dirty="0"/>
                  <a:t> em que o cálculo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não é feito sobre o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, mas sim sobre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Esse </a:t>
                </a:r>
                <a:r>
                  <a:rPr lang="pt-BR" dirty="0"/>
                  <a:t>termo adicional funciona como um fator de correção que pode </a:t>
                </a:r>
                <a:r>
                  <a:rPr lang="pt-BR" dirty="0" smtClean="0"/>
                  <a:t>aumentar, </a:t>
                </a:r>
                <a:r>
                  <a:rPr lang="pt-BR" dirty="0"/>
                  <a:t>em alguns casos, a velocidade de </a:t>
                </a:r>
                <a:r>
                  <a:rPr lang="pt-BR" dirty="0" smtClean="0"/>
                  <a:t>convergência do algoritmo.</a:t>
                </a:r>
                <a:endParaRPr lang="pt-BR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Modelos com Passo de Aprendizagem Adaptativo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</a:t>
                </a:r>
                <a:r>
                  <a:rPr lang="pt-BR" b="1" i="1" dirty="0"/>
                  <a:t>passo de aprendizagem </a:t>
                </a:r>
                <a:r>
                  <a:rPr lang="pt-BR" dirty="0"/>
                  <a:t>é um hiperparâmetro difícil de se ajustar otimamente e bastante relevante para o sucesso do treinamento de uma rede neural.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Isso </a:t>
                </a:r>
                <a:r>
                  <a:rPr lang="pt-BR" dirty="0"/>
                  <a:t>motivou o surgimento de um conjunto de métodos com mecanismos capazes de modificá-lo dinamicamente.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passo </a:t>
                </a:r>
                <a:r>
                  <a:rPr lang="pt-BR" dirty="0"/>
                  <a:t>é </a:t>
                </a:r>
                <a:r>
                  <a:rPr lang="pt-BR" dirty="0" smtClean="0"/>
                  <a:t>ajustado </a:t>
                </a:r>
                <a:r>
                  <a:rPr lang="pt-BR" dirty="0"/>
                  <a:t>de acordo com </a:t>
                </a:r>
                <a:r>
                  <a:rPr lang="pt-BR" dirty="0" smtClean="0"/>
                  <a:t>o desempenho da rede e</a:t>
                </a:r>
                <a:r>
                  <a:rPr lang="pt-BR" dirty="0"/>
                  <a:t>, além disso, </a:t>
                </a:r>
                <a:r>
                  <a:rPr lang="pt-BR" dirty="0" smtClean="0"/>
                  <a:t>pode-se ter </a:t>
                </a:r>
                <a:r>
                  <a:rPr lang="pt-BR" dirty="0"/>
                  <a:t>passos </a:t>
                </a:r>
                <a:r>
                  <a:rPr lang="pt-BR" dirty="0" smtClean="0"/>
                  <a:t>diferentes para </a:t>
                </a:r>
                <a:r>
                  <a:rPr lang="pt-BR" dirty="0"/>
                  <a:t>cada peso do modelo, os quais são atualizados de forma independente.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Dentre </a:t>
                </a:r>
                <a:r>
                  <a:rPr lang="pt-BR" dirty="0"/>
                  <a:t>as técnicas mais populares dessa classe estão </a:t>
                </a:r>
                <a:r>
                  <a:rPr lang="pt-BR" b="1" i="1" dirty="0" smtClean="0"/>
                  <a:t>AdaGrad</a:t>
                </a:r>
                <a:r>
                  <a:rPr lang="pt-BR" dirty="0" smtClean="0"/>
                  <a:t>, </a:t>
                </a:r>
                <a:r>
                  <a:rPr lang="pt-BR" b="1" i="1" dirty="0"/>
                  <a:t>RMSProp</a:t>
                </a:r>
                <a:r>
                  <a:rPr lang="pt-BR" dirty="0"/>
                  <a:t> e </a:t>
                </a:r>
                <a:r>
                  <a:rPr lang="pt-BR" b="1" i="1" dirty="0" smtClean="0"/>
                  <a:t>Adam.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24492" cy="5032375"/>
              </a:xfrm>
              <a:blipFill rotWithShape="0">
                <a:blip r:embed="rId3"/>
                <a:stretch>
                  <a:fillRect l="-814" t="-1816" r="-1194" b="-4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879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0600" cy="5032376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Uma vez que os métodos de treinamento de </a:t>
            </a:r>
            <a:r>
              <a:rPr lang="pt-BR" b="1" i="1" dirty="0"/>
              <a:t>redes neurais MLP </a:t>
            </a:r>
            <a:r>
              <a:rPr lang="pt-BR" dirty="0"/>
              <a:t>são iterativos, eles dependem de uma </a:t>
            </a:r>
            <a:r>
              <a:rPr lang="pt-BR" b="1" i="1" dirty="0"/>
              <a:t>inicialização dos pesos</a:t>
            </a:r>
            <a:r>
              <a:rPr lang="pt-BR" dirty="0"/>
              <a:t>. </a:t>
            </a:r>
          </a:p>
          <a:p>
            <a:r>
              <a:rPr lang="pt-BR" dirty="0"/>
              <a:t>Como os métodos são de </a:t>
            </a:r>
            <a:r>
              <a:rPr lang="pt-BR" b="1" i="1" dirty="0"/>
              <a:t>busca local</a:t>
            </a:r>
            <a:r>
              <a:rPr lang="pt-BR" dirty="0"/>
              <a:t>, a inicialização pode afetar drasticamente a qualidade da solução obtida.</a:t>
            </a:r>
          </a:p>
          <a:p>
            <a:r>
              <a:rPr lang="pt-BR" dirty="0"/>
              <a:t>O </a:t>
            </a:r>
            <a:r>
              <a:rPr lang="pt-BR" b="1" i="1" dirty="0"/>
              <a:t>ponto de inicialização </a:t>
            </a:r>
            <a:r>
              <a:rPr lang="pt-BR" dirty="0"/>
              <a:t>pode determinar se o algoritmo converge, sendo alguns pontos iniciais tão instáveis que o algoritmo encontra dificuldades </a:t>
            </a:r>
            <a:r>
              <a:rPr lang="pt-BR" dirty="0" smtClean="0"/>
              <a:t>numéricas (representações numéricas: </a:t>
            </a:r>
            <a:r>
              <a:rPr lang="pt-BR" b="1" i="1" dirty="0" smtClean="0"/>
              <a:t>underflow</a:t>
            </a:r>
            <a:r>
              <a:rPr lang="pt-BR" dirty="0" smtClean="0"/>
              <a:t> e </a:t>
            </a:r>
            <a:r>
              <a:rPr lang="pt-BR" b="1" i="1" dirty="0" smtClean="0"/>
              <a:t>overflow</a:t>
            </a:r>
            <a:r>
              <a:rPr lang="pt-BR" dirty="0" smtClean="0"/>
              <a:t>) </a:t>
            </a:r>
            <a:r>
              <a:rPr lang="pt-BR" dirty="0"/>
              <a:t>e falha completamente em </a:t>
            </a:r>
            <a:r>
              <a:rPr lang="pt-BR" dirty="0" smtClean="0"/>
              <a:t>convergir (e.g., desaparecimento e explosão dos gradientes).</a:t>
            </a:r>
            <a:endParaRPr lang="pt-BR" dirty="0"/>
          </a:p>
          <a:p>
            <a:r>
              <a:rPr lang="pt-BR" dirty="0"/>
              <a:t>Também pode haver variações expressivas na </a:t>
            </a:r>
            <a:r>
              <a:rPr lang="pt-BR" b="1" i="1" dirty="0"/>
              <a:t>velocidade de </a:t>
            </a:r>
            <a:r>
              <a:rPr lang="pt-BR" b="1" i="1" dirty="0" smtClean="0"/>
              <a:t>convergência</a:t>
            </a:r>
            <a:r>
              <a:rPr lang="pt-BR" dirty="0" smtClean="0"/>
              <a:t> (e.g., platôs, pontos de sela).</a:t>
            </a:r>
            <a:endParaRPr lang="pt-BR" dirty="0"/>
          </a:p>
          <a:p>
            <a:r>
              <a:rPr lang="pt-BR" dirty="0"/>
              <a:t>Um ponto importante da inicialização é “</a:t>
            </a:r>
            <a:r>
              <a:rPr lang="pt-BR" b="1" i="1" dirty="0"/>
              <a:t>quebrar a simetria</a:t>
            </a:r>
            <a:r>
              <a:rPr lang="pt-BR" dirty="0"/>
              <a:t>” entre os </a:t>
            </a:r>
            <a:r>
              <a:rPr lang="pt-BR" b="1" i="1" dirty="0"/>
              <a:t>nós</a:t>
            </a:r>
            <a:r>
              <a:rPr lang="pt-BR" dirty="0"/>
              <a:t>, ou seja, </a:t>
            </a:r>
            <a:r>
              <a:rPr lang="pt-BR" b="1" i="1" dirty="0" smtClean="0"/>
              <a:t>nós</a:t>
            </a:r>
            <a:r>
              <a:rPr lang="pt-BR" dirty="0" smtClean="0"/>
              <a:t> com </a:t>
            </a:r>
            <a:r>
              <a:rPr lang="pt-BR" dirty="0"/>
              <a:t>a mesma </a:t>
            </a:r>
            <a:r>
              <a:rPr lang="pt-BR" b="1" i="1" dirty="0"/>
              <a:t>função de ativação</a:t>
            </a:r>
            <a:r>
              <a:rPr lang="pt-BR" dirty="0"/>
              <a:t> </a:t>
            </a:r>
            <a:r>
              <a:rPr lang="pt-BR" dirty="0" smtClean="0"/>
              <a:t>e conectados </a:t>
            </a:r>
            <a:r>
              <a:rPr lang="pt-BR" dirty="0"/>
              <a:t>às mesmas entradas, </a:t>
            </a:r>
            <a:r>
              <a:rPr lang="pt-BR" dirty="0" smtClean="0"/>
              <a:t>devem ter pesos </a:t>
            </a:r>
            <a:r>
              <a:rPr lang="pt-BR" dirty="0"/>
              <a:t>iniciais diferentes. </a:t>
            </a:r>
            <a:endParaRPr lang="pt-BR" dirty="0" smtClean="0"/>
          </a:p>
          <a:p>
            <a:r>
              <a:rPr lang="pt-BR" dirty="0" smtClean="0"/>
              <a:t>Isso</a:t>
            </a:r>
            <a:r>
              <a:rPr lang="pt-BR" dirty="0"/>
              <a:t>, portanto, sugere uma </a:t>
            </a:r>
            <a:r>
              <a:rPr lang="pt-BR" b="1" i="1" dirty="0"/>
              <a:t>abordagem aleatória</a:t>
            </a:r>
            <a:r>
              <a:rPr lang="pt-BR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8197958" y="6550223"/>
            <a:ext cx="39940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hlinkClick r:id="rId3"/>
              </a:rPr>
              <a:t>https://www.deeplearning.ai/ai-notes/initialization/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992928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87546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Os pesos </a:t>
            </a:r>
            <a:r>
              <a:rPr lang="pt-BR" dirty="0" smtClean="0"/>
              <a:t>iniciais são </a:t>
            </a:r>
            <a:r>
              <a:rPr lang="pt-BR" dirty="0"/>
              <a:t>tipicamente obtidos </a:t>
            </a:r>
            <a:r>
              <a:rPr lang="pt-BR" dirty="0" smtClean="0"/>
              <a:t>a partir de </a:t>
            </a:r>
            <a:r>
              <a:rPr lang="pt-BR" b="1" i="1" dirty="0"/>
              <a:t>distribuições gaussianas </a:t>
            </a:r>
            <a:r>
              <a:rPr lang="pt-BR" dirty="0"/>
              <a:t>ou </a:t>
            </a:r>
            <a:r>
              <a:rPr lang="pt-BR" b="1" i="1" dirty="0"/>
              <a:t>uniformes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ordem de grandeza desses pesos levanta algumas discussões: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maior magnitude criam maior distinção entre </a:t>
            </a:r>
            <a:r>
              <a:rPr lang="pt-BR" b="1" i="1" dirty="0"/>
              <a:t>nós</a:t>
            </a:r>
            <a:r>
              <a:rPr lang="pt-BR" dirty="0"/>
              <a:t> (i.e., a </a:t>
            </a:r>
            <a:r>
              <a:rPr lang="pt-BR" b="1" i="1" dirty="0"/>
              <a:t>quebra de simetria</a:t>
            </a:r>
            <a:r>
              <a:rPr lang="pt-BR" dirty="0"/>
              <a:t>). Por outro lado, isso pode causar problemas de instabilidade.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maior magnitude favorecem a propagação de informação, porém, por outro lado, causam preocupações do ponto </a:t>
            </a:r>
            <a:r>
              <a:rPr lang="pt-BR" dirty="0" smtClean="0"/>
              <a:t>de vista de </a:t>
            </a:r>
            <a:r>
              <a:rPr lang="pt-BR" dirty="0"/>
              <a:t>regularização.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magnitude elevada podem levar os </a:t>
            </a:r>
            <a:r>
              <a:rPr lang="pt-BR" b="1" i="1" dirty="0"/>
              <a:t>nós</a:t>
            </a:r>
            <a:r>
              <a:rPr lang="pt-BR" dirty="0"/>
              <a:t> (no caso de </a:t>
            </a:r>
            <a:r>
              <a:rPr lang="pt-BR" b="1" i="1" dirty="0"/>
              <a:t>funções de ativação </a:t>
            </a:r>
            <a:r>
              <a:rPr lang="pt-BR" dirty="0"/>
              <a:t>do tipo sigmóide </a:t>
            </a:r>
            <a:r>
              <a:rPr lang="pt-BR" dirty="0" smtClean="0"/>
              <a:t>como </a:t>
            </a:r>
            <a:r>
              <a:rPr lang="pt-BR" dirty="0"/>
              <a:t>a tangente hiperbólica e a função logística) a operarem numa região de saturação, comprometendo a convergência do algoritmo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Por outro lado, pesos de magnitude muita reduzida podem reduzir drasticamente o aprendizado das redes neurais.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Portanto, </a:t>
            </a:r>
            <a:r>
              <a:rPr lang="pt-BR" dirty="0" smtClean="0"/>
              <a:t>na sequência listamos algumas </a:t>
            </a:r>
            <a:r>
              <a:rPr lang="pt-BR" b="1" i="1" dirty="0"/>
              <a:t>heurísticas</a:t>
            </a:r>
            <a:r>
              <a:rPr lang="pt-BR" dirty="0"/>
              <a:t> para </a:t>
            </a:r>
            <a:r>
              <a:rPr lang="pt-BR" dirty="0" smtClean="0"/>
              <a:t>inicialização dos </a:t>
            </a:r>
            <a:r>
              <a:rPr lang="pt-BR" dirty="0"/>
              <a:t>pesos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4868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36474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Considerando uma camada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 entradas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saídas, </a:t>
                </a:r>
                <a:r>
                  <a:rPr lang="pt-BR" dirty="0" smtClean="0"/>
                  <a:t>temos as seguintes heurísticas </a:t>
                </a:r>
                <a:r>
                  <a:rPr lang="pt-BR" dirty="0"/>
                  <a:t>para inicializar os </a:t>
                </a:r>
                <a:r>
                  <a:rPr lang="pt-BR" b="1" i="1" dirty="0" smtClean="0"/>
                  <a:t>pesos sinápticos</a:t>
                </a:r>
                <a:r>
                  <a:rPr lang="pt-BR" dirty="0" smtClean="0"/>
                  <a:t> de seus nós.</a:t>
                </a:r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  <a:p>
                <a:endParaRPr lang="pt-BR" dirty="0" smtClean="0"/>
              </a:p>
              <a:p>
                <a:endParaRPr lang="pt-BR" dirty="0"/>
              </a:p>
              <a:p>
                <a:endParaRPr lang="pt-BR" dirty="0" smtClean="0"/>
              </a:p>
              <a:p>
                <a:r>
                  <a:rPr lang="pt-BR" dirty="0"/>
                  <a:t>Uma heurística para a inicialização dos </a:t>
                </a:r>
                <a:r>
                  <a:rPr lang="pt-BR" b="1" i="1" dirty="0"/>
                  <a:t>termos de bias </a:t>
                </a:r>
                <a:r>
                  <a:rPr lang="pt-BR" dirty="0"/>
                  <a:t>é inicializá-los com </a:t>
                </a:r>
                <a:r>
                  <a:rPr lang="pt-BR" b="1" i="1" dirty="0"/>
                  <a:t>valores nulos</a:t>
                </a:r>
                <a:r>
                  <a:rPr lang="pt-BR" dirty="0"/>
                  <a:t>. Esta heurística se mostra bastante eficiente na maioria dos casos.</a:t>
                </a:r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36474" cy="5032375"/>
              </a:xfrm>
              <a:blipFill rotWithShape="0">
                <a:blip r:embed="rId3"/>
                <a:stretch>
                  <a:fillRect l="-884" t="-2421" b="-9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99690"/>
                  </p:ext>
                </p:extLst>
              </p:nvPr>
            </p:nvGraphicFramePr>
            <p:xfrm>
              <a:off x="838200" y="2579851"/>
              <a:ext cx="11036474" cy="307358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54751"/>
                    <a:gridCol w="3663486"/>
                    <a:gridCol w="3080660"/>
                    <a:gridCol w="2437577"/>
                  </a:tblGrid>
                  <a:tr h="3372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1" dirty="0" smtClean="0"/>
                            <a:t>Inicialização</a:t>
                          </a:r>
                          <a:endParaRPr lang="pt-BR" sz="1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1" dirty="0" smtClean="0"/>
                            <a:t>Funções de ativação</a:t>
                          </a:r>
                          <a:endParaRPr lang="pt-BR" sz="1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1" dirty="0" smtClean="0"/>
                            <a:t>Distribuição Uniforme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6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1" dirty="0" smtClean="0"/>
                            <a:t>Distribuição Normal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(0,</m:t>
                                </m:r>
                                <m:sSup>
                                  <m:sSupPr>
                                    <m:ctrlPr>
                                      <a:rPr lang="pt-B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6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831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/>
                            <a:t>Xavier/Glorot</a:t>
                          </a:r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/>
                            <a:t>Nenhuma, Tanh, Logística, Softmax</a:t>
                          </a:r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num>
                                      <m:den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831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/>
                            <a:t>He</a:t>
                          </a:r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/>
                            <a:t>ReLU</a:t>
                          </a:r>
                          <a:r>
                            <a:rPr lang="pt-BR" sz="1600" baseline="0" dirty="0" smtClean="0"/>
                            <a:t> e variantes</a:t>
                          </a:r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num>
                                      <m:den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831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/>
                            <a:t>LeCun</a:t>
                          </a:r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/>
                            <a:t>SELU</a:t>
                          </a:r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99690"/>
                  </p:ext>
                </p:extLst>
              </p:nvPr>
            </p:nvGraphicFramePr>
            <p:xfrm>
              <a:off x="838200" y="2579851"/>
              <a:ext cx="11036474" cy="307358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54751"/>
                    <a:gridCol w="3663486"/>
                    <a:gridCol w="3080660"/>
                    <a:gridCol w="2437577"/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1" dirty="0" smtClean="0"/>
                            <a:t>Inicialização</a:t>
                          </a:r>
                          <a:endParaRPr lang="pt-BR" sz="1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1" dirty="0" smtClean="0"/>
                            <a:t>Funções de ativação</a:t>
                          </a:r>
                          <a:endParaRPr lang="pt-BR" sz="1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3158" r="-79802" b="-43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3158" r="-750" b="-433684"/>
                          </a:stretch>
                        </a:blipFill>
                      </a:tcPr>
                    </a:tc>
                  </a:tr>
                  <a:tr h="831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/>
                            <a:t>Xavier/Glorot</a:t>
                          </a:r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/>
                            <a:t>Nenhuma, Tanh, Logística, Softmax</a:t>
                          </a:r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71533" r="-79802" b="-200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71533" r="-750" b="-200730"/>
                          </a:stretch>
                        </a:blipFill>
                      </a:tcPr>
                    </a:tc>
                  </a:tr>
                  <a:tr h="831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/>
                            <a:t>He</a:t>
                          </a:r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/>
                            <a:t>ReLU</a:t>
                          </a:r>
                          <a:r>
                            <a:rPr lang="pt-BR" sz="1600" baseline="0" dirty="0" smtClean="0"/>
                            <a:t> e variantes</a:t>
                          </a:r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172794" r="-79802" b="-1022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172794" r="-750" b="-102206"/>
                          </a:stretch>
                        </a:blipFill>
                      </a:tcPr>
                    </a:tc>
                  </a:tr>
                  <a:tr h="831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/>
                            <a:t>LeCun</a:t>
                          </a:r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/>
                            <a:t>SELU</a:t>
                          </a:r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270803" r="-79802" b="-1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270803" r="-750" b="-146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63213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2"/>
            <a:ext cx="10515600" cy="982412"/>
          </a:xfrm>
        </p:spPr>
        <p:txBody>
          <a:bodyPr/>
          <a:lstStyle/>
          <a:p>
            <a:r>
              <a:rPr lang="pt-BR" dirty="0"/>
              <a:t>Redes Neurais MLP com SciKit-Learn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62352"/>
            <a:ext cx="11193380" cy="529564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 biblioteca SciKit-Learn disponibiliza algumas classes para o treinamento de redes neurais multi-layer perceptron.</a:t>
            </a:r>
          </a:p>
          <a:p>
            <a:r>
              <a:rPr lang="pt-BR" dirty="0"/>
              <a:t>Entretanto, </a:t>
            </a:r>
            <a:r>
              <a:rPr lang="pt-BR" dirty="0" smtClean="0"/>
              <a:t>suas </a:t>
            </a:r>
            <a:r>
              <a:rPr lang="pt-BR" dirty="0"/>
              <a:t>implementações </a:t>
            </a:r>
            <a:r>
              <a:rPr lang="pt-BR" dirty="0" smtClean="0"/>
              <a:t>não </a:t>
            </a:r>
            <a:r>
              <a:rPr lang="pt-BR" dirty="0"/>
              <a:t>se destinam a aplicações de larga escala. </a:t>
            </a:r>
          </a:p>
          <a:p>
            <a:r>
              <a:rPr lang="pt-BR" dirty="0"/>
              <a:t>Em particular, a biblioteca </a:t>
            </a:r>
            <a:r>
              <a:rPr lang="pt-BR" dirty="0" smtClean="0"/>
              <a:t>SciKit-Learn </a:t>
            </a:r>
            <a:r>
              <a:rPr lang="pt-BR" dirty="0"/>
              <a:t>não oferece suporte a GPUs. </a:t>
            </a:r>
          </a:p>
          <a:p>
            <a:r>
              <a:rPr lang="pt-BR" dirty="0"/>
              <a:t>Para implementações muito mais rápidas, baseadas em </a:t>
            </a:r>
            <a:r>
              <a:rPr lang="pt-BR" dirty="0" smtClean="0"/>
              <a:t>GPU, escaláveis</a:t>
            </a:r>
            <a:r>
              <a:rPr lang="pt-BR" dirty="0"/>
              <a:t>, bem como estruturas que oferecem muito mais flexibilidade para criar arquiteturas de aprendizado profundo, por exemplo, devemos utilizar outras bibliotecas 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Tensorflow</a:t>
            </a:r>
            <a:r>
              <a:rPr lang="pt-BR" dirty="0"/>
              <a:t>: biblioteca para desenvolvimento de aplicações eficientes e escaláveis de machine learning.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keras</a:t>
            </a:r>
            <a:r>
              <a:rPr lang="pt-BR" dirty="0"/>
              <a:t>: </a:t>
            </a:r>
            <a:r>
              <a:rPr lang="pt-BR" dirty="0" smtClean="0"/>
              <a:t>biblioteca de alto-nível para </a:t>
            </a:r>
            <a:r>
              <a:rPr lang="pt-BR" dirty="0"/>
              <a:t>desenvolvimento de aplicações Deep </a:t>
            </a:r>
            <a:r>
              <a:rPr lang="pt-BR" dirty="0" smtClean="0"/>
              <a:t>Learning de forma simples. É capaz </a:t>
            </a:r>
            <a:r>
              <a:rPr lang="pt-BR" dirty="0"/>
              <a:t>de rodar </a:t>
            </a:r>
            <a:r>
              <a:rPr lang="pt-BR" dirty="0" smtClean="0"/>
              <a:t>sobre TensorFlow, Theano</a:t>
            </a:r>
            <a:r>
              <a:rPr lang="pt-BR" dirty="0"/>
              <a:t> </a:t>
            </a:r>
            <a:r>
              <a:rPr lang="pt-BR" dirty="0" smtClean="0"/>
              <a:t>ou </a:t>
            </a:r>
            <a:r>
              <a:rPr lang="pt-BR" dirty="0"/>
              <a:t>Apache MXNet</a:t>
            </a:r>
            <a:r>
              <a:rPr lang="pt-BR" dirty="0" smtClean="0"/>
              <a:t>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skorch</a:t>
            </a:r>
            <a:r>
              <a:rPr lang="pt-BR" dirty="0"/>
              <a:t>: </a:t>
            </a:r>
            <a:r>
              <a:rPr lang="pt-BR" dirty="0" smtClean="0"/>
              <a:t>biblioteca para a criação de redes neurais compatíveis </a:t>
            </a:r>
            <a:r>
              <a:rPr lang="pt-BR" dirty="0"/>
              <a:t>com o </a:t>
            </a:r>
            <a:r>
              <a:rPr lang="pt-BR" dirty="0" smtClean="0"/>
              <a:t>SciKit-Learn </a:t>
            </a:r>
            <a:r>
              <a:rPr lang="pt-BR" dirty="0"/>
              <a:t>que </a:t>
            </a:r>
            <a:r>
              <a:rPr lang="pt-BR" dirty="0" smtClean="0"/>
              <a:t>encapsula </a:t>
            </a:r>
            <a:r>
              <a:rPr lang="pt-BR" dirty="0"/>
              <a:t>a biblioteca PyTorch.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Entre outras: </a:t>
            </a:r>
            <a:r>
              <a:rPr lang="pt-BR" dirty="0">
                <a:hlinkClick r:id="rId3"/>
              </a:rPr>
              <a:t>https://scikit-learn.org/stable/related_projects.html#related-projects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9544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4879" cy="4854309"/>
          </a:xfrm>
        </p:spPr>
        <p:txBody>
          <a:bodyPr>
            <a:normAutofit/>
          </a:bodyPr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T320 - Quiz – Redes Neurais Artificiais </a:t>
            </a:r>
            <a:r>
              <a:rPr lang="pt-BR" i="1" dirty="0"/>
              <a:t>(Parte </a:t>
            </a:r>
            <a:r>
              <a:rPr lang="pt-BR" i="1" dirty="0" smtClean="0"/>
              <a:t>VII)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Projeto</a:t>
            </a:r>
            <a:r>
              <a:rPr lang="pt-BR" dirty="0" smtClean="0"/>
              <a:t>: </a:t>
            </a:r>
            <a:r>
              <a:rPr lang="pt-BR" dirty="0" smtClean="0">
                <a:hlinkClick r:id="rId3"/>
              </a:rPr>
              <a:t>Projeto #2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Pode </a:t>
            </a:r>
            <a:r>
              <a:rPr lang="pt-BR" dirty="0"/>
              <a:t>ser feito em </a:t>
            </a:r>
            <a:r>
              <a:rPr lang="pt-BR" dirty="0" smtClean="0"/>
              <a:t>grupos </a:t>
            </a:r>
            <a:r>
              <a:rPr lang="pt-BR" dirty="0"/>
              <a:t>de no máximo 3 alunos.</a:t>
            </a:r>
          </a:p>
          <a:p>
            <a:pPr lvl="1"/>
            <a:r>
              <a:rPr lang="pt-BR" b="1" dirty="0"/>
              <a:t>Entrega</a:t>
            </a:r>
            <a:r>
              <a:rPr lang="pt-BR" dirty="0"/>
              <a:t>: </a:t>
            </a:r>
            <a:r>
              <a:rPr lang="pt-BR" dirty="0" smtClean="0"/>
              <a:t>12/12/2021.</a:t>
            </a:r>
            <a:endParaRPr lang="pt-BR" dirty="0"/>
          </a:p>
          <a:p>
            <a:pPr lvl="1"/>
            <a:r>
              <a:rPr lang="pt-BR" dirty="0"/>
              <a:t>Vídeo com a explicação sobre o projeto se encontra na pasta “Projeto #2” em “Arquivos</a:t>
            </a:r>
            <a:r>
              <a:rPr lang="pt-BR" dirty="0" smtClean="0"/>
              <a:t>”.</a:t>
            </a:r>
            <a:endParaRPr lang="pt-BR" dirty="0"/>
          </a:p>
          <a:p>
            <a:pPr lvl="1"/>
            <a:r>
              <a:rPr lang="pt-BR" dirty="0" smtClean="0"/>
              <a:t>Leiam </a:t>
            </a:r>
            <a:r>
              <a:rPr lang="pt-BR" dirty="0"/>
              <a:t>os enunciados </a:t>
            </a:r>
            <a:r>
              <a:rPr lang="pt-BR" dirty="0" smtClean="0"/>
              <a:t>atentamente.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Não se esqueçam de colocar os nomes dos integrantes do grupo.</a:t>
            </a:r>
          </a:p>
          <a:p>
            <a:pPr lvl="1"/>
            <a:r>
              <a:rPr lang="pt-BR" dirty="0" smtClean="0"/>
              <a:t>Apenas um integrante do grupo precisa fazer a entrega.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Recapitulando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5032376"/>
          </a:xfrm>
        </p:spPr>
        <p:txBody>
          <a:bodyPr>
            <a:normAutofit/>
          </a:bodyPr>
          <a:lstStyle/>
          <a:p>
            <a:r>
              <a:rPr lang="pt-BR" dirty="0" smtClean="0"/>
              <a:t>Na última aula, aprendemos como as redes neurais aprendem.</a:t>
            </a:r>
          </a:p>
          <a:p>
            <a:r>
              <a:rPr lang="pt-BR" dirty="0" smtClean="0"/>
              <a:t>Vimos que isso é feito através da minimização de uma função de custo.</a:t>
            </a:r>
          </a:p>
          <a:p>
            <a:r>
              <a:rPr lang="pt-BR" dirty="0" smtClean="0"/>
              <a:t>Aprendemos que a minimização é realizada iterativamente com a retropropagação do erro.</a:t>
            </a:r>
          </a:p>
          <a:p>
            <a:r>
              <a:rPr lang="pt-BR" dirty="0" smtClean="0"/>
              <a:t>Analisamos como a </a:t>
            </a:r>
            <a:r>
              <a:rPr lang="pt-BR" dirty="0"/>
              <a:t>retropropagação </a:t>
            </a:r>
            <a:r>
              <a:rPr lang="pt-BR" dirty="0" smtClean="0"/>
              <a:t>funciona através de um exemplo.</a:t>
            </a:r>
          </a:p>
          <a:p>
            <a:r>
              <a:rPr lang="pt-BR" dirty="0"/>
              <a:t>Nesta </a:t>
            </a:r>
            <a:r>
              <a:rPr lang="pt-BR" dirty="0" smtClean="0"/>
              <a:t>aula</a:t>
            </a:r>
            <a:r>
              <a:rPr lang="pt-BR" dirty="0"/>
              <a:t>, </a:t>
            </a:r>
            <a:r>
              <a:rPr lang="pt-BR" dirty="0" smtClean="0"/>
              <a:t>iremos discutir algumas </a:t>
            </a:r>
            <a:r>
              <a:rPr lang="pt-BR" dirty="0"/>
              <a:t>visões práticas </a:t>
            </a:r>
            <a:r>
              <a:rPr lang="pt-BR" dirty="0" smtClean="0"/>
              <a:t>para o treinamento de redes neurais.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7318"/>
            <a:ext cx="11021704" cy="4680681"/>
          </a:xfrm>
        </p:spPr>
        <p:txBody>
          <a:bodyPr/>
          <a:lstStyle/>
          <a:p>
            <a:r>
              <a:rPr lang="pt-BR" dirty="0" smtClean="0"/>
              <a:t>Podemos </a:t>
            </a:r>
            <a:r>
              <a:rPr lang="pt-BR" dirty="0"/>
              <a:t>dizer que os </a:t>
            </a:r>
            <a:r>
              <a:rPr lang="pt-BR" b="1" i="1" dirty="0"/>
              <a:t>elementos básicos do </a:t>
            </a:r>
            <a:r>
              <a:rPr lang="pt-BR" b="1" i="1" dirty="0" smtClean="0"/>
              <a:t>aprendizado de máquina </a:t>
            </a:r>
            <a:r>
              <a:rPr lang="pt-BR" dirty="0"/>
              <a:t>através de </a:t>
            </a:r>
            <a:r>
              <a:rPr lang="pt-BR" b="1" i="1" dirty="0"/>
              <a:t>redes neurais </a:t>
            </a:r>
            <a:r>
              <a:rPr lang="pt-BR" dirty="0"/>
              <a:t>foram apresentados até aqui. </a:t>
            </a:r>
          </a:p>
          <a:p>
            <a:r>
              <a:rPr lang="pt-BR" dirty="0"/>
              <a:t>Porém, existem importantes aspectos práticos que devem ser comentados de modo que vocês fiquem mais familiarizados com as práticas atuais.</a:t>
            </a:r>
          </a:p>
          <a:p>
            <a:r>
              <a:rPr lang="pt-BR" dirty="0" smtClean="0"/>
              <a:t>Portanto, começamos relembrando sobre a </a:t>
            </a:r>
            <a:r>
              <a:rPr lang="pt-BR" dirty="0"/>
              <a:t>questão do cálculo do </a:t>
            </a:r>
            <a:r>
              <a:rPr lang="pt-BR" b="1" i="1" dirty="0"/>
              <a:t>vetor gradiente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192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8029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b="1" dirty="0" smtClean="0"/>
                  <a:t>Versões </a:t>
                </a:r>
                <a:r>
                  <a:rPr lang="pt-BR" b="1" dirty="0"/>
                  <a:t>Online, Batch e </a:t>
                </a:r>
                <a:r>
                  <a:rPr lang="pt-BR" b="1" dirty="0" smtClean="0"/>
                  <a:t>Minibatch</a:t>
                </a:r>
                <a:endParaRPr lang="pt-BR" dirty="0" smtClean="0"/>
              </a:p>
              <a:p>
                <a:r>
                  <a:rPr lang="pt-BR" dirty="0" smtClean="0"/>
                  <a:t>Conforme vimos anteriormente, </a:t>
                </a:r>
                <a:r>
                  <a:rPr lang="pt-BR" dirty="0"/>
                  <a:t>a base para o aprendizado em redes MLP é a obtenção do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e o estabelecimento de um processo iterativo de busca dos </a:t>
                </a:r>
                <a:r>
                  <a:rPr lang="pt-BR" b="1" i="1" dirty="0"/>
                  <a:t>pesos sinápticos </a:t>
                </a:r>
                <a:r>
                  <a:rPr lang="pt-BR" dirty="0"/>
                  <a:t>que </a:t>
                </a:r>
                <a:r>
                  <a:rPr lang="pt-BR" dirty="0" smtClean="0"/>
                  <a:t>minimizem </a:t>
                </a:r>
                <a:r>
                  <a:rPr lang="pt-BR" dirty="0"/>
                  <a:t>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Vimos que a obtenção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se dá através </a:t>
                </a:r>
                <a:r>
                  <a:rPr lang="pt-BR" dirty="0" smtClean="0"/>
                  <a:t>do </a:t>
                </a:r>
                <a:r>
                  <a:rPr lang="pt-BR" dirty="0"/>
                  <a:t>processo de </a:t>
                </a:r>
                <a:r>
                  <a:rPr lang="pt-BR" b="1" i="1" dirty="0"/>
                  <a:t>retropropagação </a:t>
                </a:r>
                <a:r>
                  <a:rPr lang="pt-BR" b="1" i="1" dirty="0" smtClean="0"/>
                  <a:t>do erro</a:t>
                </a:r>
                <a:r>
                  <a:rPr lang="pt-BR" dirty="0" smtClean="0"/>
                  <a:t>, o qual é dividido em duas etapas: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</a:t>
                </a:r>
                <a:r>
                  <a:rPr lang="pt-BR" dirty="0" smtClean="0"/>
                  <a:t>tapa direta </a:t>
                </a:r>
                <a:r>
                  <a:rPr lang="pt-BR" dirty="0"/>
                  <a:t>(</a:t>
                </a:r>
                <a:r>
                  <a:rPr lang="pt-BR" b="1" i="1" dirty="0"/>
                  <a:t>forward</a:t>
                </a:r>
                <a:r>
                  <a:rPr lang="pt-BR" dirty="0"/>
                  <a:t>) </a:t>
                </a:r>
                <a:r>
                  <a:rPr lang="pt-BR" dirty="0" smtClean="0"/>
                  <a:t>onde se apresenta </a:t>
                </a:r>
                <a:r>
                  <a:rPr lang="pt-BR" dirty="0"/>
                  <a:t>um exemplo </a:t>
                </a:r>
                <a:r>
                  <a:rPr lang="pt-BR" dirty="0" smtClean="0"/>
                  <a:t>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, e obtém-se a </a:t>
                </a:r>
                <a:r>
                  <a:rPr lang="pt-BR" dirty="0"/>
                  <a:t>resposta da </a:t>
                </a:r>
                <a:r>
                  <a:rPr lang="pt-BR" dirty="0" smtClean="0"/>
                  <a:t>rede, ou seja, o </a:t>
                </a:r>
                <a:r>
                  <a:rPr lang="pt-BR" b="1" i="1" dirty="0" smtClean="0"/>
                  <a:t>erro de saída</a:t>
                </a:r>
                <a:r>
                  <a:rPr lang="pt-BR" dirty="0"/>
                  <a:t>.</a:t>
                </a:r>
                <a:r>
                  <a:rPr lang="pt-BR" dirty="0" smtClean="0"/>
                  <a:t>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</a:t>
                </a:r>
                <a:r>
                  <a:rPr lang="pt-BR" dirty="0" smtClean="0"/>
                  <a:t>tapa reversa (</a:t>
                </a:r>
                <a:r>
                  <a:rPr lang="pt-BR" b="1" i="1" dirty="0" smtClean="0"/>
                  <a:t>retropropagação/backpropagation</a:t>
                </a:r>
                <a:r>
                  <a:rPr lang="pt-BR" dirty="0" smtClean="0"/>
                  <a:t>) </a:t>
                </a:r>
                <a:r>
                  <a:rPr lang="pt-BR" dirty="0"/>
                  <a:t>em que se calculam as derivadas parciais </a:t>
                </a:r>
                <a:r>
                  <a:rPr lang="pt-BR" dirty="0" smtClean="0"/>
                  <a:t>necessárias ao longo das camadas da rede.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8029" cy="5032375"/>
              </a:xfrm>
              <a:blipFill rotWithShape="0">
                <a:blip r:embed="rId2"/>
                <a:stretch>
                  <a:fillRect l="-1100" t="-1937" r="-16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14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b="1" dirty="0" smtClean="0"/>
                  <a:t>Versões Online</a:t>
                </a:r>
                <a:r>
                  <a:rPr lang="pt-BR" b="1" dirty="0"/>
                  <a:t>, Batch e Minibatch</a:t>
                </a:r>
                <a:endParaRPr lang="pt-BR" dirty="0" smtClean="0"/>
              </a:p>
              <a:p>
                <a:r>
                  <a:rPr lang="pt-BR" dirty="0" smtClean="0"/>
                  <a:t>Vimos </a:t>
                </a:r>
                <a:r>
                  <a:rPr lang="pt-BR" dirty="0"/>
                  <a:t>também que se calcula o gradiente associado a cada </a:t>
                </a:r>
                <a:r>
                  <a:rPr lang="pt-BR" dirty="0" smtClean="0"/>
                  <a:t>exemplo de </a:t>
                </a:r>
                <a:r>
                  <a:rPr lang="pt-BR" dirty="0"/>
                  <a:t>entrada </a:t>
                </a:r>
                <a:r>
                  <a:rPr lang="pt-BR" dirty="0" smtClean="0"/>
                  <a:t>e saída da rede e </a:t>
                </a:r>
                <a:r>
                  <a:rPr lang="pt-BR" dirty="0"/>
                  <a:t>que a combinação de todos esses </a:t>
                </a:r>
                <a:r>
                  <a:rPr lang="pt-BR" b="1" i="1" dirty="0"/>
                  <a:t>gradientes locais</a:t>
                </a:r>
                <a:r>
                  <a:rPr lang="pt-BR" dirty="0"/>
                  <a:t> leva ao gradiente estimado para o conjunto </a:t>
                </a:r>
                <a:r>
                  <a:rPr lang="pt-BR" dirty="0" smtClean="0"/>
                  <a:t>total de exemplos.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pt-BR" sz="2200" dirty="0"/>
              </a:p>
              <a:p>
                <a:r>
                  <a:rPr lang="pt-BR" dirty="0"/>
                  <a:t>No entanto, surge aqui um questionamento interessante: o que é melhor, usar o </a:t>
                </a:r>
                <a:r>
                  <a:rPr lang="pt-BR" b="1" i="1" dirty="0"/>
                  <a:t>gradiente local e já dar um passo de </a:t>
                </a:r>
                <a:r>
                  <a:rPr lang="pt-BR" b="1" i="1" dirty="0" smtClean="0"/>
                  <a:t>otimização</a:t>
                </a:r>
                <a:r>
                  <a:rPr lang="pt-BR" dirty="0" smtClean="0"/>
                  <a:t>, ou seja, atualizar os pesos, </a:t>
                </a:r>
                <a:r>
                  <a:rPr lang="pt-BR" dirty="0"/>
                  <a:t>ou </a:t>
                </a:r>
                <a:r>
                  <a:rPr lang="pt-BR" b="1" i="1" dirty="0"/>
                  <a:t>reunir o gradiente completo e então dar um passo único e mais </a:t>
                </a:r>
                <a:r>
                  <a:rPr lang="pt-BR" b="1" i="1" dirty="0" smtClean="0"/>
                  <a:t>preciso</a:t>
                </a:r>
                <a:r>
                  <a:rPr lang="pt-BR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  <a:blipFill rotWithShape="0">
                <a:blip r:embed="rId2"/>
                <a:stretch>
                  <a:fillRect l="-1146" t="-1937" r="-3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544250" y="3608853"/>
            <a:ext cx="1457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Gradiente local é calculado para cada exemplo e saída da rede neural.</a:t>
            </a:r>
            <a:endParaRPr lang="pt-BR" sz="1200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8845617" y="3946358"/>
            <a:ext cx="698633" cy="779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74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21571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</a:t>
            </a:r>
            <a:r>
              <a:rPr lang="pt-BR" dirty="0" smtClean="0"/>
              <a:t>aprendizado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17677" cy="23044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b="1" dirty="0"/>
              <a:t>Versões Online, Batch e </a:t>
            </a:r>
            <a:r>
              <a:rPr lang="pt-BR" b="1" dirty="0" smtClean="0"/>
              <a:t>Minibatch</a:t>
            </a:r>
            <a:endParaRPr lang="pt-BR" dirty="0" smtClean="0"/>
          </a:p>
          <a:p>
            <a:r>
              <a:rPr lang="pt-BR" dirty="0" smtClean="0"/>
              <a:t>Nesse </a:t>
            </a:r>
            <a:r>
              <a:rPr lang="pt-BR" dirty="0"/>
              <a:t>questionamento, existem duas abordagens </a:t>
            </a:r>
            <a:r>
              <a:rPr lang="pt-BR" dirty="0" smtClean="0"/>
              <a:t>opostas: </a:t>
            </a:r>
            <a:r>
              <a:rPr lang="pt-BR" dirty="0"/>
              <a:t>o cálculo </a:t>
            </a:r>
            <a:r>
              <a:rPr lang="pt-BR" b="1" i="1" dirty="0"/>
              <a:t>online</a:t>
            </a:r>
            <a:r>
              <a:rPr lang="pt-BR" dirty="0"/>
              <a:t> do gradiente </a:t>
            </a:r>
            <a:r>
              <a:rPr lang="pt-BR" dirty="0" smtClean="0"/>
              <a:t>(ou seja, exemplo-a-exemplo</a:t>
            </a:r>
            <a:r>
              <a:rPr lang="pt-BR" dirty="0"/>
              <a:t>) e o cálculo em batelada (</a:t>
            </a:r>
            <a:r>
              <a:rPr lang="pt-BR" b="1" i="1" dirty="0"/>
              <a:t>batch</a:t>
            </a:r>
            <a:r>
              <a:rPr lang="pt-BR" dirty="0"/>
              <a:t>) do gradiente. </a:t>
            </a:r>
          </a:p>
          <a:p>
            <a:r>
              <a:rPr lang="pt-BR" dirty="0"/>
              <a:t>Vejamos inicialmente a noção geral de </a:t>
            </a:r>
            <a:r>
              <a:rPr lang="pt-BR" b="1" i="1" dirty="0"/>
              <a:t>adaptação dos pesos sinápticos </a:t>
            </a:r>
            <a:r>
              <a:rPr lang="pt-BR" dirty="0"/>
              <a:t>com </a:t>
            </a:r>
            <a:r>
              <a:rPr lang="pt-BR" dirty="0" smtClean="0"/>
              <a:t>o cálculo </a:t>
            </a:r>
            <a:r>
              <a:rPr lang="pt-BR" b="1" i="1" dirty="0"/>
              <a:t>online </a:t>
            </a:r>
            <a:r>
              <a:rPr lang="pt-BR" dirty="0"/>
              <a:t>do gradiente, como expressa o </a:t>
            </a:r>
            <a:r>
              <a:rPr lang="pt-BR" dirty="0" smtClean="0"/>
              <a:t>algoritmo abaixo com </a:t>
            </a:r>
            <a:r>
              <a:rPr lang="pt-BR" dirty="0"/>
              <a:t>um método clássico de </a:t>
            </a:r>
            <a:r>
              <a:rPr lang="pt-BR" b="1" i="1" dirty="0"/>
              <a:t>primeira ordem</a:t>
            </a:r>
            <a:r>
              <a:rPr lang="pt-BR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60561" y="4130111"/>
                <a:ext cx="8670878" cy="26815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 smtClean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sz="1600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600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Faça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 smtClean="0"/>
                  <a:t> (épocas),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 smtClean="0"/>
                  <a:t> (iterações) </a:t>
                </a:r>
                <a:r>
                  <a:rPr lang="pt-BR" sz="1600" dirty="0"/>
                  <a:t>e calcule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Ordene aleatoriamente os exemplos de entrada/saída.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Para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1600" dirty="0"/>
                  <a:t> variando de 1 até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sz="1600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Apresente o exemplo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/>
                  <a:t>de entrada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 e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𝛼𝛻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;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561" y="4130111"/>
                <a:ext cx="8670878" cy="2681503"/>
              </a:xfrm>
              <a:prstGeom prst="rect">
                <a:avLst/>
              </a:prstGeom>
              <a:blipFill rotWithShape="0">
                <a:blip r:embed="rId2"/>
                <a:stretch>
                  <a:fillRect l="-211" t="-454" b="-1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866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4284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</a:t>
            </a:r>
            <a:r>
              <a:rPr lang="pt-BR" dirty="0" smtClean="0"/>
              <a:t>aprendizado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1158182" cy="23468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dirty="0"/>
              <a:t>Versões Online, Batch e </a:t>
            </a:r>
            <a:r>
              <a:rPr lang="pt-BR" b="1" dirty="0" smtClean="0"/>
              <a:t>Minibatch</a:t>
            </a:r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/>
              <a:t>outro extremo seria utilizar todo o conjunto de dados para estimar o gradiente antes </a:t>
            </a:r>
            <a:r>
              <a:rPr lang="pt-BR" dirty="0" smtClean="0"/>
              <a:t>de atualizar os pesos sinápticos. </a:t>
            </a:r>
            <a:endParaRPr lang="pt-BR" dirty="0"/>
          </a:p>
          <a:p>
            <a:r>
              <a:rPr lang="pt-BR" dirty="0"/>
              <a:t>Essa é a ideia por trás da abordagem em </a:t>
            </a:r>
            <a:r>
              <a:rPr lang="pt-BR" b="1" i="1" dirty="0"/>
              <a:t>batelada</a:t>
            </a:r>
            <a:r>
              <a:rPr lang="pt-BR" dirty="0"/>
              <a:t> (</a:t>
            </a:r>
            <a:r>
              <a:rPr lang="pt-BR" b="1" i="1" dirty="0"/>
              <a:t>batch</a:t>
            </a:r>
            <a:r>
              <a:rPr lang="pt-BR" dirty="0"/>
              <a:t>). O algoritmo abaixo ilustra a operação correspondente (novamente considerando </a:t>
            </a:r>
            <a:r>
              <a:rPr lang="pt-BR" dirty="0" smtClean="0"/>
              <a:t>um método de </a:t>
            </a:r>
            <a:r>
              <a:rPr lang="pt-BR" b="1" i="1" dirty="0"/>
              <a:t>primeira ordem</a:t>
            </a:r>
            <a:r>
              <a:rPr lang="pt-BR" dirty="0"/>
              <a:t>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24903" y="4298058"/>
                <a:ext cx="8670878" cy="24854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 smtClean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sz="1600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600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Faça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 smtClean="0"/>
                  <a:t> (épocas) </a:t>
                </a:r>
                <a:r>
                  <a:rPr lang="pt-BR" sz="1600" dirty="0"/>
                  <a:t>e calcule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Para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1600" dirty="0"/>
                  <a:t> variando de 1 até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sz="1600" dirty="0" smtClean="0"/>
                  <a:t>, </a:t>
                </a:r>
                <a:r>
                  <a:rPr lang="pt-BR" sz="1600" dirty="0"/>
                  <a:t>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Apresente o exemplo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/>
                  <a:t>de entrada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 e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d>
                              <m:dPr>
                                <m:ctrlPr>
                                  <a:rPr lang="pt-BR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1600" b="0" i="0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903" y="4298058"/>
                <a:ext cx="8670878" cy="2485489"/>
              </a:xfrm>
              <a:prstGeom prst="rect">
                <a:avLst/>
              </a:prstGeom>
              <a:blipFill rotWithShape="0">
                <a:blip r:embed="rId2"/>
                <a:stretch>
                  <a:fillRect l="-211" t="-488" b="-14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74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93685"/>
            <a:ext cx="10871579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</a:t>
            </a:r>
            <a:r>
              <a:rPr lang="pt-BR" dirty="0" smtClean="0"/>
              <a:t>aprendizado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25608"/>
            <a:ext cx="11089943" cy="260295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b="1" dirty="0"/>
              <a:t>Versões Online, Batch e </a:t>
            </a:r>
            <a:r>
              <a:rPr lang="pt-BR" b="1" dirty="0" smtClean="0"/>
              <a:t>Minibatch</a:t>
            </a:r>
            <a:endParaRPr lang="pt-BR" dirty="0" smtClean="0"/>
          </a:p>
          <a:p>
            <a:r>
              <a:rPr lang="pt-BR" dirty="0" smtClean="0"/>
              <a:t>Nas </a:t>
            </a:r>
            <a:r>
              <a:rPr lang="pt-BR" b="1" i="1" dirty="0" smtClean="0"/>
              <a:t>redes </a:t>
            </a:r>
            <a:r>
              <a:rPr lang="pt-BR" b="1" i="1" dirty="0"/>
              <a:t>neurais profundas </a:t>
            </a:r>
            <a:r>
              <a:rPr lang="pt-BR" dirty="0"/>
              <a:t>(ou </a:t>
            </a:r>
            <a:r>
              <a:rPr lang="pt-BR" b="1" i="1" dirty="0"/>
              <a:t>deep learning</a:t>
            </a:r>
            <a:r>
              <a:rPr lang="pt-BR" dirty="0"/>
              <a:t>), usadas com muita frequência em problemas com enormes conjuntos de dados, a regra é adotar o caminho do meio, usando a abordagem com </a:t>
            </a:r>
            <a:r>
              <a:rPr lang="pt-BR" b="1" i="1" dirty="0"/>
              <a:t>mini-batches</a:t>
            </a:r>
            <a:r>
              <a:rPr lang="pt-BR" dirty="0"/>
              <a:t>. </a:t>
            </a:r>
          </a:p>
          <a:p>
            <a:r>
              <a:rPr lang="pt-BR" dirty="0"/>
              <a:t>Nesse caso, a adaptação dos </a:t>
            </a:r>
            <a:r>
              <a:rPr lang="pt-BR" b="1" i="1" dirty="0"/>
              <a:t>pesos</a:t>
            </a:r>
            <a:r>
              <a:rPr lang="pt-BR" dirty="0"/>
              <a:t> é realizada com um gradiente calculado a partir de um meio-termo entre um exemplo e o número total de exemplos (em geral, este é um valor relativamente pequeno em métodos de </a:t>
            </a:r>
            <a:r>
              <a:rPr lang="pt-BR" b="1" i="1" dirty="0"/>
              <a:t>primeira ordem</a:t>
            </a:r>
            <a:r>
              <a:rPr lang="pt-BR" dirty="0"/>
              <a:t>). </a:t>
            </a:r>
          </a:p>
          <a:p>
            <a:r>
              <a:rPr lang="pt-BR" dirty="0"/>
              <a:t>As amostras que devem compor o </a:t>
            </a:r>
            <a:r>
              <a:rPr lang="pt-BR" b="1" i="1" dirty="0"/>
              <a:t>mini-batch</a:t>
            </a:r>
            <a:r>
              <a:rPr lang="pt-BR" dirty="0"/>
              <a:t> são </a:t>
            </a:r>
            <a:r>
              <a:rPr lang="pt-BR" b="1" i="1" dirty="0"/>
              <a:t>aleatoriamente</a:t>
            </a:r>
            <a:r>
              <a:rPr lang="pt-BR" dirty="0"/>
              <a:t> tomadas do conjunto de dados. O algoritmo abaixo ilustra isso.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52722" y="4301931"/>
                <a:ext cx="10775420" cy="24866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 smtClean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sz="1600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600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Faça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/>
                  <a:t> e calcule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Para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1600" dirty="0"/>
                  <a:t> variando de 1 até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600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Apresente o exemplo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/>
                  <a:t>de entrada, amostrado </a:t>
                </a:r>
                <a:r>
                  <a:rPr lang="pt-BR" sz="1600" dirty="0" smtClean="0"/>
                  <a:t>aleatóriamente sem reposição para </a:t>
                </a:r>
                <a:r>
                  <a:rPr lang="pt-BR" sz="1600" dirty="0"/>
                  <a:t>compor um </a:t>
                </a:r>
                <a:r>
                  <a:rPr lang="pt-BR" sz="1600" b="1" i="1" dirty="0"/>
                  <a:t>minibatch</a:t>
                </a:r>
                <a:r>
                  <a:rPr lang="pt-BR" sz="1600" dirty="0"/>
                  <a:t>,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 e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d>
                              <m:dPr>
                                <m:ctrlPr>
                                  <a:rPr lang="pt-BR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1600" b="0" i="0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22" y="4301931"/>
                <a:ext cx="10775420" cy="2486643"/>
              </a:xfrm>
              <a:prstGeom prst="rect">
                <a:avLst/>
              </a:prstGeom>
              <a:blipFill rotWithShape="0">
                <a:blip r:embed="rId2"/>
                <a:stretch>
                  <a:fillRect l="-169" t="-488" b="-14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902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</a:t>
            </a:r>
            <a:r>
              <a:rPr lang="pt-BR" dirty="0" smtClean="0"/>
              <a:t>pesos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8182" cy="5032375"/>
          </a:xfrm>
        </p:spPr>
        <p:txBody>
          <a:bodyPr>
            <a:normAutofit/>
          </a:bodyPr>
          <a:lstStyle/>
          <a:p>
            <a:r>
              <a:rPr lang="pt-BR" dirty="0"/>
              <a:t>Existem vários algoritmos baseados no </a:t>
            </a:r>
            <a:r>
              <a:rPr lang="pt-BR" b="1" i="1" dirty="0"/>
              <a:t>gradiente</a:t>
            </a:r>
            <a:r>
              <a:rPr lang="pt-BR" dirty="0"/>
              <a:t> que podem ser empregados para otimizar os </a:t>
            </a:r>
            <a:r>
              <a:rPr lang="pt-BR" b="1" i="1" dirty="0"/>
              <a:t>pesos sinápticos</a:t>
            </a:r>
            <a:r>
              <a:rPr lang="pt-BR" dirty="0"/>
              <a:t> de uma rede neural. </a:t>
            </a:r>
          </a:p>
          <a:p>
            <a:r>
              <a:rPr lang="pt-BR" dirty="0"/>
              <a:t>Aqui, vamos nos ater </a:t>
            </a:r>
            <a:r>
              <a:rPr lang="pt-BR" dirty="0" smtClean="0"/>
              <a:t>aos </a:t>
            </a:r>
            <a:r>
              <a:rPr lang="pt-BR" dirty="0"/>
              <a:t>métodos </a:t>
            </a:r>
            <a:r>
              <a:rPr lang="pt-BR" dirty="0" smtClean="0"/>
              <a:t>mais usuais </a:t>
            </a:r>
            <a:r>
              <a:rPr lang="pt-BR" dirty="0"/>
              <a:t>na literatura moderna, que se encontra bastante focada </a:t>
            </a:r>
            <a:r>
              <a:rPr lang="pt-BR" dirty="0" smtClean="0"/>
              <a:t>no </a:t>
            </a:r>
            <a:r>
              <a:rPr lang="pt-BR" b="1" i="1" dirty="0" smtClean="0"/>
              <a:t>apredizado </a:t>
            </a:r>
            <a:r>
              <a:rPr lang="pt-BR" b="1" i="1" dirty="0"/>
              <a:t>profundo</a:t>
            </a:r>
            <a:r>
              <a:rPr lang="pt-BR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b="1" dirty="0"/>
              <a:t>Método do Gradiente Estocástico (</a:t>
            </a:r>
            <a:r>
              <a:rPr lang="pt-BR" b="1" i="1" dirty="0"/>
              <a:t>Stochastic Gradient Descent</a:t>
            </a:r>
            <a:r>
              <a:rPr lang="pt-BR" b="1" dirty="0"/>
              <a:t>, SGD)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Nos slides anteriores, nós vimos que o método </a:t>
            </a:r>
            <a:r>
              <a:rPr lang="pt-BR" b="1" i="1" dirty="0"/>
              <a:t>online</a:t>
            </a:r>
            <a:r>
              <a:rPr lang="pt-BR" dirty="0"/>
              <a:t> utiliza um único exemplo </a:t>
            </a:r>
            <a:r>
              <a:rPr lang="pt-BR" dirty="0" smtClean="0"/>
              <a:t>(que deve ser tomado </a:t>
            </a:r>
            <a:r>
              <a:rPr lang="pt-BR" dirty="0"/>
              <a:t>aleatóriamente) para estimar o gradiente da </a:t>
            </a:r>
            <a:r>
              <a:rPr lang="pt-BR" b="1" i="1" dirty="0"/>
              <a:t>função custo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Este tipo de estimador é o que gera a noção de </a:t>
            </a:r>
            <a:r>
              <a:rPr lang="pt-BR" b="1" i="1" dirty="0"/>
              <a:t>gradiente estocástico</a:t>
            </a:r>
            <a:r>
              <a:rPr lang="pt-BR" dirty="0"/>
              <a:t>. Caso utilizemos </a:t>
            </a:r>
            <a:r>
              <a:rPr lang="pt-BR" b="1" i="1" dirty="0"/>
              <a:t>mini-batches</a:t>
            </a:r>
            <a:r>
              <a:rPr lang="pt-BR" dirty="0"/>
              <a:t>, também teremos uma estimativa do </a:t>
            </a:r>
            <a:r>
              <a:rPr lang="pt-BR" b="1" i="1" dirty="0"/>
              <a:t>gradiente</a:t>
            </a:r>
            <a:r>
              <a:rPr lang="pt-BR" dirty="0"/>
              <a:t>, o qual, a rigor, seria determinístico apenas se usássemos todos os dados (no caso do </a:t>
            </a:r>
            <a:r>
              <a:rPr lang="pt-BR" b="1" i="1" dirty="0"/>
              <a:t>batch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esse motivo, esses métodos de </a:t>
            </a:r>
            <a:r>
              <a:rPr lang="pt-BR" b="1" i="1" dirty="0"/>
              <a:t>primeira ordem</a:t>
            </a:r>
            <a:r>
              <a:rPr lang="pt-BR" dirty="0"/>
              <a:t>, </a:t>
            </a:r>
            <a:r>
              <a:rPr lang="pt-BR" dirty="0" smtClean="0"/>
              <a:t>como o </a:t>
            </a:r>
            <a:r>
              <a:rPr lang="pt-BR" b="1" i="1" dirty="0"/>
              <a:t>online</a:t>
            </a:r>
            <a:r>
              <a:rPr lang="pt-BR" dirty="0"/>
              <a:t>, são conhecidos como métodos de </a:t>
            </a:r>
            <a:r>
              <a:rPr lang="pt-BR" b="1" i="1" dirty="0" smtClean="0"/>
              <a:t>gradiente descendente estocástico</a:t>
            </a:r>
            <a:r>
              <a:rPr lang="pt-BR" dirty="0" smtClean="0"/>
              <a:t>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540193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17311</TotalTime>
  <Words>2411</Words>
  <Application>Microsoft Office PowerPoint</Application>
  <PresentationFormat>Widescreen</PresentationFormat>
  <Paragraphs>222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T320 - Introdução ao Aprendizado de Máquina II: Redes Neurais Artificiais (Parte IV)</vt:lpstr>
      <vt:lpstr>Recapitulando</vt:lpstr>
      <vt:lpstr>Algumas visões práticas de algoritmos de aprendizado</vt:lpstr>
      <vt:lpstr>Algumas visões práticas de algoritmos de aprendizado</vt:lpstr>
      <vt:lpstr>Algumas visões práticas de algoritmos de aprendizado</vt:lpstr>
      <vt:lpstr>Algumas visões práticas de algoritmos de aprendizado</vt:lpstr>
      <vt:lpstr>Algumas visões práticas de algoritmos de aprendizado</vt:lpstr>
      <vt:lpstr>Algumas visões práticas de algoritmos de aprendizado</vt:lpstr>
      <vt:lpstr>Variações dos algoritmos de otimização dos pesos</vt:lpstr>
      <vt:lpstr>Variações dos algoritmos de otimização dos pesos</vt:lpstr>
      <vt:lpstr>Variações dos algoritmos de otimização dos pesos</vt:lpstr>
      <vt:lpstr>Variações dos algoritmos de otimização dos pesos</vt:lpstr>
      <vt:lpstr>Variações dos algoritmos de otimização dos pesos</vt:lpstr>
      <vt:lpstr>Inicialização dos Pesos</vt:lpstr>
      <vt:lpstr>Inicialização dos Pesos</vt:lpstr>
      <vt:lpstr>Inicialização dos Pesos</vt:lpstr>
      <vt:lpstr>Redes Neurais MLP com SciKit-Learn</vt:lpstr>
      <vt:lpstr>Tarefas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1293</cp:revision>
  <dcterms:created xsi:type="dcterms:W3CDTF">2020-04-06T23:46:10Z</dcterms:created>
  <dcterms:modified xsi:type="dcterms:W3CDTF">2021-12-04T13:41:12Z</dcterms:modified>
</cp:coreProperties>
</file>