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00" r:id="rId2"/>
    <p:sldId id="292" r:id="rId3"/>
    <p:sldId id="372" r:id="rId4"/>
    <p:sldId id="374" r:id="rId5"/>
    <p:sldId id="375" r:id="rId6"/>
    <p:sldId id="377" r:id="rId7"/>
    <p:sldId id="379" r:id="rId8"/>
    <p:sldId id="380" r:id="rId9"/>
    <p:sldId id="381" r:id="rId10"/>
    <p:sldId id="376" r:id="rId11"/>
    <p:sldId id="373" r:id="rId12"/>
    <p:sldId id="382" r:id="rId13"/>
    <p:sldId id="384" r:id="rId14"/>
    <p:sldId id="383" r:id="rId15"/>
    <p:sldId id="386" r:id="rId16"/>
    <p:sldId id="385" r:id="rId17"/>
    <p:sldId id="310" r:id="rId18"/>
    <p:sldId id="356" r:id="rId19"/>
    <p:sldId id="358" r:id="rId20"/>
    <p:sldId id="359" r:id="rId21"/>
    <p:sldId id="367" r:id="rId22"/>
    <p:sldId id="311" r:id="rId23"/>
    <p:sldId id="371" r:id="rId24"/>
    <p:sldId id="360" r:id="rId25"/>
    <p:sldId id="313" r:id="rId26"/>
    <p:sldId id="314" r:id="rId27"/>
    <p:sldId id="315" r:id="rId28"/>
    <p:sldId id="316" r:id="rId29"/>
    <p:sldId id="364" r:id="rId30"/>
    <p:sldId id="363" r:id="rId31"/>
    <p:sldId id="269" r:id="rId32"/>
    <p:sldId id="303" r:id="rId33"/>
    <p:sldId id="271" r:id="rId34"/>
    <p:sldId id="365" r:id="rId35"/>
    <p:sldId id="369" r:id="rId36"/>
    <p:sldId id="370" r:id="rId37"/>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5961" autoAdjust="0"/>
  </p:normalViewPr>
  <p:slideViewPr>
    <p:cSldViewPr snapToGrid="0">
      <p:cViewPr varScale="1">
        <p:scale>
          <a:sx n="71" d="100"/>
          <a:sy n="71" d="100"/>
        </p:scale>
        <p:origin x="11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20/10/2023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a:t>
            </a:r>
            <a:r>
              <a:rPr lang="pt-BR" b="1" i="1" dirty="0" err="1"/>
              <a:t>retropropagação</a:t>
            </a:r>
            <a:r>
              <a:rPr lang="pt-BR" b="1" i="1" dirty="0"/>
              <a:t>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8923912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17581976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28</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29</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30</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35</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71262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2340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20/10/2023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20/10/2023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20/10/2023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20/10/2023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20/10/2023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20/10/2023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20/10/2023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20/10/2023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emf"/><Relationship Id="rId10" Type="http://schemas.openxmlformats.org/officeDocument/2006/relationships/image" Target="../media/image20.png"/><Relationship Id="rId4" Type="http://schemas.openxmlformats.org/officeDocument/2006/relationships/image" Target="../media/image14.emf"/><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2.png"/><Relationship Id="rId5" Type="http://schemas.openxmlformats.org/officeDocument/2006/relationships/image" Target="../media/image27.emf"/><Relationship Id="rId10" Type="http://schemas.openxmlformats.org/officeDocument/2006/relationships/image" Target="../media/image21.png"/><Relationship Id="rId4" Type="http://schemas.openxmlformats.org/officeDocument/2006/relationships/image" Target="../media/image26.emf"/><Relationship Id="rId9" Type="http://schemas.openxmlformats.org/officeDocument/2006/relationships/image" Target="../media/image3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10.png"/><Relationship Id="rId7" Type="http://schemas.openxmlformats.org/officeDocument/2006/relationships/image" Target="../media/image13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1.png"/><Relationship Id="rId5" Type="http://schemas.openxmlformats.org/officeDocument/2006/relationships/image" Target="../media/image27.emf"/><Relationship Id="rId10" Type="http://schemas.openxmlformats.org/officeDocument/2006/relationships/image" Target="../media/image222.png"/><Relationship Id="rId4" Type="http://schemas.openxmlformats.org/officeDocument/2006/relationships/image" Target="../media/image26.emf"/><Relationship Id="rId9" Type="http://schemas.openxmlformats.org/officeDocument/2006/relationships/image" Target="../media/image210.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7.png"/><Relationship Id="rId7" Type="http://schemas.openxmlformats.org/officeDocument/2006/relationships/image" Target="../media/image18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251.png"/><Relationship Id="rId10" Type="http://schemas.openxmlformats.org/officeDocument/2006/relationships/image" Target="../media/image15.emf"/><Relationship Id="rId4" Type="http://schemas.openxmlformats.org/officeDocument/2006/relationships/image" Target="../media/image242.png"/><Relationship Id="rId9" Type="http://schemas.openxmlformats.org/officeDocument/2006/relationships/image" Target="../media/image200.png"/></Relationships>
</file>

<file path=ppt/slides/_rels/slide22.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7.emf"/><Relationship Id="rId4" Type="http://schemas.openxmlformats.org/officeDocument/2006/relationships/image" Target="../media/image36.emf"/></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91.png"/><Relationship Id="rId4" Type="http://schemas.openxmlformats.org/officeDocument/2006/relationships/image" Target="../media/image28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47.png"/><Relationship Id="rId9"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1.jpeg"/><Relationship Id="rId7" Type="http://schemas.openxmlformats.org/officeDocument/2006/relationships/image" Target="../media/image55.jpeg"/><Relationship Id="rId2" Type="http://schemas.openxmlformats.org/officeDocument/2006/relationships/image" Target="../media/image50.jpe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jpeg"/><Relationship Id="rId4" Type="http://schemas.openxmlformats.org/officeDocument/2006/relationships/image" Target="../media/image52.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2" Type="http://schemas.openxmlformats.org/officeDocument/2006/relationships/image" Target="../media/image380.png"/><Relationship Id="rId16"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png"/></Relationships>
</file>

<file path=ppt/slides/_rels/slide35.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36.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mc:Choice xmlns:a14="http://schemas.microsoft.com/office/drawing/2010/main" Requires="a14">
          <p:sp>
            <p:nvSpPr>
              <p:cNvPr id="7" name="CaixaDeTexto 6">
                <a:extLst>
                  <a:ext uri="{FF2B5EF4-FFF2-40B4-BE49-F238E27FC236}">
                    <a16:creationId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𝑦</m:t>
                          </m:r>
                        </m:e>
                        <m:sub>
                          <m:r>
                            <a:rPr lang="pt-BR" sz="2400" b="0" i="1" smtClean="0">
                              <a:latin typeface="Cambria Math" panose="02040503050406030204" pitchFamily="18" charset="0"/>
                            </a:rPr>
                            <m:t>𝑗</m:t>
                          </m:r>
                        </m:sub>
                      </m:sSub>
                      <m:r>
                        <a:rPr lang="pt-BR" sz="2400" b="0" i="1" smtClean="0">
                          <a:latin typeface="Cambria Math" panose="02040503050406030204" pitchFamily="18" charset="0"/>
                        </a:rPr>
                        <m:t>=</m:t>
                      </m:r>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1+</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sup>
                          </m:sSup>
                        </m:den>
                      </m:f>
                      <m:r>
                        <a:rPr lang="pt-BR" sz="2400" b="0" i="1" smtClean="0">
                          <a:latin typeface="Cambria Math" panose="02040503050406030204" pitchFamily="18" charset="0"/>
                        </a:rPr>
                        <m:t>,</m:t>
                      </m:r>
                    </m:oMath>
                  </m:oMathPara>
                </a14:m>
                <a:endParaRPr lang="pt-BR" sz="2400"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smtClean="0">
                              <a:latin typeface="Cambria Math" panose="02040503050406030204" pitchFamily="18" charset="0"/>
                            </a:rPr>
                          </m:ctrlPr>
                        </m:fPr>
                        <m:num>
                          <m:r>
                            <a:rPr lang="pt-BR" sz="2400" i="1" smtClean="0">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smtClean="0">
                              <a:latin typeface="Cambria Math" panose="02040503050406030204" pitchFamily="18" charset="0"/>
                            </a:rPr>
                            <m:t>𝑑</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num>
                        <m:den>
                          <m:r>
                            <a:rPr lang="pt-BR" sz="2400" i="1">
                              <a:latin typeface="Cambria Math" panose="02040503050406030204" pitchFamily="18" charset="0"/>
                            </a:rPr>
                            <m:t>𝑑</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den>
                      </m:f>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d>
                        <m:dPr>
                          <m:ctrlPr>
                            <a:rPr lang="pt-BR" sz="2400" i="1" smtClean="0">
                              <a:latin typeface="Cambria Math" panose="02040503050406030204" pitchFamily="18" charset="0"/>
                            </a:rPr>
                          </m:ctrlPr>
                        </m:dPr>
                        <m:e>
                          <m:r>
                            <a:rPr lang="pt-BR" sz="2400" b="0" i="1" smtClean="0">
                              <a:latin typeface="Cambria Math" panose="02040503050406030204" pitchFamily="18" charset="0"/>
                            </a:rPr>
                            <m:t>1−</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a:p>
                <a:r>
                  <a:rPr lang="pt-BR" dirty="0"/>
                  <a:t>A derivada será importante durante o processo de aprendizado da rede neural.</a:t>
                </a:r>
              </a:p>
            </p:txBody>
          </p:sp>
        </mc:Choice>
        <mc:Fallback>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 e sua derivada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a:p>
                <a:r>
                  <a:rPr lang="pt-BR" dirty="0"/>
                  <a:t>Na sequência, veremos que isso causa um problema no aprendizado de redes com muitas camadas, i.e., redes profundas.</a:t>
                </a:r>
              </a:p>
            </p:txBody>
          </p:sp>
        </mc:Choice>
        <mc:Fallback>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b="-317"/>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id="{BC923F0E-8819-EE57-95F2-846E3ECBE2E8}"/>
              </a:ext>
            </a:extLst>
          </p:cNvPr>
          <p:cNvSpPr/>
          <p:nvPr/>
        </p:nvSpPr>
        <p:spPr>
          <a:xfrm>
            <a:off x="1406691" y="3678518"/>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id="{A8F6D200-7D08-0CCC-145F-94A173627C80}"/>
              </a:ext>
            </a:extLst>
          </p:cNvPr>
          <p:cNvSpPr/>
          <p:nvPr/>
        </p:nvSpPr>
        <p:spPr>
          <a:xfrm>
            <a:off x="7255350" y="3678518"/>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id="{EA300C27-0E90-22E9-E38E-ECCCCEC94B08}"/>
              </a:ext>
            </a:extLst>
          </p:cNvPr>
          <p:cNvPicPr>
            <a:picLocks noChangeAspect="1"/>
          </p:cNvPicPr>
          <p:nvPr/>
        </p:nvPicPr>
        <p:blipFill>
          <a:blip r:embed="rId4"/>
          <a:stretch>
            <a:fillRect/>
          </a:stretch>
        </p:blipFill>
        <p:spPr>
          <a:xfrm>
            <a:off x="1342550" y="3826235"/>
            <a:ext cx="3656650" cy="2742488"/>
          </a:xfrm>
          <a:prstGeom prst="rect">
            <a:avLst/>
          </a:prstGeom>
        </p:spPr>
      </p:pic>
      <p:pic>
        <p:nvPicPr>
          <p:cNvPr id="7" name="Imagem 6">
            <a:extLst>
              <a:ext uri="{FF2B5EF4-FFF2-40B4-BE49-F238E27FC236}">
                <a16:creationId xmlns:a16="http://schemas.microsoft.com/office/drawing/2014/main" id="{32B18529-41C0-AF0E-9EA4-ED64EE914AFE}"/>
              </a:ext>
            </a:extLst>
          </p:cNvPr>
          <p:cNvPicPr>
            <a:picLocks noChangeAspect="1"/>
          </p:cNvPicPr>
          <p:nvPr/>
        </p:nvPicPr>
        <p:blipFill>
          <a:blip r:embed="rId5"/>
          <a:stretch>
            <a:fillRect/>
          </a:stretch>
        </p:blipFill>
        <p:spPr>
          <a:xfrm>
            <a:off x="7205500" y="3826235"/>
            <a:ext cx="3606800" cy="2705101"/>
          </a:xfrm>
          <a:prstGeom prst="rect">
            <a:avLst/>
          </a:prstGeom>
        </p:spPr>
      </p:pic>
      <p:cxnSp>
        <p:nvCxnSpPr>
          <p:cNvPr id="8" name="Conector de Seta Reta 7">
            <a:extLst>
              <a:ext uri="{FF2B5EF4-FFF2-40B4-BE49-F238E27FC236}">
                <a16:creationId xmlns:a16="http://schemas.microsoft.com/office/drawing/2014/main" id="{38B7BFE0-05D3-F203-905C-B084F61D267C}"/>
              </a:ext>
            </a:extLst>
          </p:cNvPr>
          <p:cNvCxnSpPr>
            <a:cxnSpLocks/>
          </p:cNvCxnSpPr>
          <p:nvPr/>
        </p:nvCxnSpPr>
        <p:spPr>
          <a:xfrm flipH="1" flipV="1">
            <a:off x="4510951" y="4063040"/>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76B54081-8851-0347-521A-1948E2C24F2A}"/>
              </a:ext>
            </a:extLst>
          </p:cNvPr>
          <p:cNvCxnSpPr>
            <a:cxnSpLocks/>
            <a:stCxn id="14" idx="2"/>
          </p:cNvCxnSpPr>
          <p:nvPr/>
        </p:nvCxnSpPr>
        <p:spPr>
          <a:xfrm>
            <a:off x="779732" y="5858686"/>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id="{E6BDD2A2-D5FF-7F6F-0B16-B943852C934E}"/>
              </a:ext>
            </a:extLst>
          </p:cNvPr>
          <p:cNvCxnSpPr>
            <a:cxnSpLocks/>
          </p:cNvCxnSpPr>
          <p:nvPr/>
        </p:nvCxnSpPr>
        <p:spPr>
          <a:xfrm flipH="1">
            <a:off x="10382250" y="5766185"/>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1" name="CaixaDeTexto 10">
                <a:extLst>
                  <a:ext uri="{FF2B5EF4-FFF2-40B4-BE49-F238E27FC236}">
                    <a16:creationId xmlns:a16="http://schemas.microsoft.com/office/drawing/2014/main" id="{D5499C28-5EED-9F51-EB3B-1184209D29C6}"/>
                  </a:ext>
                </a:extLst>
              </p:cNvPr>
              <p:cNvSpPr txBox="1"/>
              <p:nvPr/>
            </p:nvSpPr>
            <p:spPr>
              <a:xfrm>
                <a:off x="4668601" y="4555086"/>
                <a:ext cx="1500099" cy="661207"/>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555086"/>
                <a:ext cx="1500099" cy="661207"/>
              </a:xfrm>
              <a:prstGeom prst="rect">
                <a:avLst/>
              </a:prstGeom>
              <a:blipFill>
                <a:blip r:embed="rId6"/>
                <a:stretch>
                  <a:fillRect r="-813" b="-6422"/>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2" name="CaixaDeTexto 11">
                <a:extLst>
                  <a:ext uri="{FF2B5EF4-FFF2-40B4-BE49-F238E27FC236}">
                    <a16:creationId xmlns:a16="http://schemas.microsoft.com/office/drawing/2014/main" id="{8FFE89FB-4A1E-3964-6934-E5043690AC22}"/>
                  </a:ext>
                </a:extLst>
              </p:cNvPr>
              <p:cNvSpPr txBox="1"/>
              <p:nvPr/>
            </p:nvSpPr>
            <p:spPr>
              <a:xfrm>
                <a:off x="10580651" y="5117616"/>
                <a:ext cx="1500099" cy="661207"/>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oMath>
                </a14:m>
                <a:r>
                  <a:rPr lang="en-US" sz="1200" dirty="0" err="1"/>
                  <a:t>tende</a:t>
                </a:r>
                <a:r>
                  <a:rPr lang="en-US" sz="1200" dirty="0"/>
                  <a:t> a 1, a </a:t>
                </a:r>
                <a:r>
                  <a:rPr lang="en-US" sz="1200" dirty="0" err="1"/>
                  <a:t>derivada</a:t>
                </a:r>
                <a:r>
                  <a:rPr lang="en-US" sz="1200" dirty="0"/>
                  <a:t> </a:t>
                </a:r>
                <a:r>
                  <a:rPr lang="en-US" sz="1200" dirty="0" err="1"/>
                  <a:t>tende</a:t>
                </a:r>
                <a:r>
                  <a:rPr lang="en-US" sz="1200" dirty="0"/>
                  <a:t> a 0.</a:t>
                </a:r>
              </a:p>
            </p:txBody>
          </p:sp>
        </mc:Choice>
        <mc:Fallback>
          <p:sp>
            <p:nvSpPr>
              <p:cNvPr id="12" name="CaixaDeTexto 11">
                <a:extLst>
                  <a:ext uri="{FF2B5EF4-FFF2-40B4-BE49-F238E27FC236}">
                    <a16:creationId xmlns:a16="http://schemas.microsoft.com/office/drawing/2014/main" id="{8FFE89FB-4A1E-3964-6934-E5043690AC22}"/>
                  </a:ext>
                </a:extLst>
              </p:cNvPr>
              <p:cNvSpPr txBox="1">
                <a:spLocks noRot="1" noChangeAspect="1" noMove="1" noResize="1" noEditPoints="1" noAdjustHandles="1" noChangeArrowheads="1" noChangeShapeType="1" noTextEdit="1"/>
              </p:cNvSpPr>
              <p:nvPr/>
            </p:nvSpPr>
            <p:spPr>
              <a:xfrm>
                <a:off x="10580651" y="5117616"/>
                <a:ext cx="1500099" cy="661207"/>
              </a:xfrm>
              <a:prstGeom prst="rect">
                <a:avLst/>
              </a:prstGeom>
              <a:blipFill>
                <a:blip r:embed="rId7"/>
                <a:stretch>
                  <a:fillRect t="-926" r="-1220" b="-740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3" name="CaixaDeTexto 12">
                <a:extLst>
                  <a:ext uri="{FF2B5EF4-FFF2-40B4-BE49-F238E27FC236}">
                    <a16:creationId xmlns:a16="http://schemas.microsoft.com/office/drawing/2014/main" id="{E90BAE08-8E8E-10A2-3253-C460DA207E2A}"/>
                  </a:ext>
                </a:extLst>
              </p:cNvPr>
              <p:cNvSpPr txBox="1"/>
              <p:nvPr/>
            </p:nvSpPr>
            <p:spPr>
              <a:xfrm>
                <a:off x="5705401" y="5269826"/>
                <a:ext cx="1500099" cy="661207"/>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oMath>
                </a14:m>
                <a:r>
                  <a:rPr lang="en-US" sz="1200" dirty="0" err="1"/>
                  <a:t>tende</a:t>
                </a:r>
                <a:r>
                  <a:rPr lang="en-US" sz="1200" dirty="0"/>
                  <a:t> a 0, a </a:t>
                </a:r>
                <a:r>
                  <a:rPr lang="en-US" sz="1200" dirty="0" err="1"/>
                  <a:t>derivada</a:t>
                </a:r>
                <a:r>
                  <a:rPr lang="en-US" sz="1200" dirty="0"/>
                  <a:t> </a:t>
                </a:r>
                <a:r>
                  <a:rPr lang="en-US" sz="1200" dirty="0" err="1"/>
                  <a:t>tende</a:t>
                </a:r>
                <a:r>
                  <a:rPr lang="en-US" sz="1200" dirty="0"/>
                  <a:t> a 0.</a:t>
                </a:r>
              </a:p>
            </p:txBody>
          </p:sp>
        </mc:Choice>
        <mc:Fallback>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705401" y="5269826"/>
                <a:ext cx="1500099" cy="661207"/>
              </a:xfrm>
              <a:prstGeom prst="rect">
                <a:avLst/>
              </a:prstGeom>
              <a:blipFill>
                <a:blip r:embed="rId8"/>
                <a:stretch>
                  <a:fillRect r="-1626" b="-6422"/>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4" name="CaixaDeTexto 13">
                <a:extLst>
                  <a:ext uri="{FF2B5EF4-FFF2-40B4-BE49-F238E27FC236}">
                    <a16:creationId xmlns:a16="http://schemas.microsoft.com/office/drawing/2014/main" id="{875D42C9-7DA1-272E-5557-3AC808AB69AE}"/>
                  </a:ext>
                </a:extLst>
              </p:cNvPr>
              <p:cNvSpPr txBox="1"/>
              <p:nvPr/>
            </p:nvSpPr>
            <p:spPr>
              <a:xfrm>
                <a:off x="29682" y="5197479"/>
                <a:ext cx="1500099" cy="661207"/>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oMath>
                </a14:m>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5197479"/>
                <a:ext cx="1500099" cy="661207"/>
              </a:xfrm>
              <a:prstGeom prst="rect">
                <a:avLst/>
              </a:prstGeom>
              <a:blipFill>
                <a:blip r:embed="rId9"/>
                <a:stretch>
                  <a:fillRect l="-407" t="-926" r="-2033" b="-7407"/>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id="{5D858F07-2270-3537-94B2-6E51F3490386}"/>
              </a:ext>
            </a:extLst>
          </p:cNvPr>
          <p:cNvCxnSpPr>
            <a:cxnSpLocks/>
            <a:stCxn id="13" idx="2"/>
          </p:cNvCxnSpPr>
          <p:nvPr/>
        </p:nvCxnSpPr>
        <p:spPr>
          <a:xfrm>
            <a:off x="6455451" y="5931033"/>
            <a:ext cx="1255675" cy="19326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CaixaDeTexto 15">
                <a:extLst>
                  <a:ext uri="{FF2B5EF4-FFF2-40B4-BE49-F238E27FC236}">
                    <a16:creationId xmlns:a16="http://schemas.microsoft.com/office/drawing/2014/main" id="{D6D6022D-D5E1-D202-B107-416C0CEBC001}"/>
                  </a:ext>
                </a:extLst>
              </p:cNvPr>
              <p:cNvSpPr txBox="1"/>
              <p:nvPr/>
            </p:nvSpPr>
            <p:spPr>
              <a:xfrm>
                <a:off x="2537462" y="641578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415789"/>
                <a:ext cx="1266826" cy="276999"/>
              </a:xfrm>
              <a:prstGeom prst="rect">
                <a:avLst/>
              </a:prstGeom>
              <a:blipFill>
                <a:blip r:embed="rId10"/>
                <a:stretch>
                  <a:fillRect b="-6522"/>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7" name="CaixaDeTexto 16">
                <a:extLst>
                  <a:ext uri="{FF2B5EF4-FFF2-40B4-BE49-F238E27FC236}">
                    <a16:creationId xmlns:a16="http://schemas.microsoft.com/office/drawing/2014/main" id="{3BE77691-7ED2-DCEC-8100-8AC23977A026}"/>
                  </a:ext>
                </a:extLst>
              </p:cNvPr>
              <p:cNvSpPr txBox="1"/>
              <p:nvPr/>
            </p:nvSpPr>
            <p:spPr>
              <a:xfrm>
                <a:off x="8387714" y="6430223"/>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387714" y="6430223"/>
                <a:ext cx="1266826" cy="276999"/>
              </a:xfrm>
              <a:prstGeom prst="rect">
                <a:avLst/>
              </a:prstGeom>
              <a:blipFill>
                <a:blip r:embed="rId11"/>
                <a:stretch>
                  <a:fillRect b="-888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9" name="CaixaDeTexto 18">
                <a:extLst>
                  <a:ext uri="{FF2B5EF4-FFF2-40B4-BE49-F238E27FC236}">
                    <a16:creationId xmlns:a16="http://schemas.microsoft.com/office/drawing/2014/main" id="{C26B6AF1-920A-A639-960F-D8A4BB8E3745}"/>
                  </a:ext>
                </a:extLst>
              </p:cNvPr>
              <p:cNvSpPr txBox="1"/>
              <p:nvPr/>
            </p:nvSpPr>
            <p:spPr>
              <a:xfrm rot="16200000">
                <a:off x="6783427" y="4811837"/>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811837"/>
                <a:ext cx="868679" cy="481094"/>
              </a:xfrm>
              <a:prstGeom prst="rect">
                <a:avLst/>
              </a:prstGeom>
              <a:blipFill>
                <a:blip r:embed="rId12"/>
                <a:stretch>
                  <a:fillRect r="-7692"/>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1" name="CaixaDeTexto 20">
                <a:extLst>
                  <a:ext uri="{FF2B5EF4-FFF2-40B4-BE49-F238E27FC236}">
                    <a16:creationId xmlns:a16="http://schemas.microsoft.com/office/drawing/2014/main" id="{BF8E592F-29AE-CA70-90D4-67583FD1B92D}"/>
                  </a:ext>
                </a:extLst>
              </p:cNvPr>
              <p:cNvSpPr txBox="1"/>
              <p:nvPr/>
            </p:nvSpPr>
            <p:spPr>
              <a:xfrm rot="16200000">
                <a:off x="1277835" y="5007894"/>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5007894"/>
                <a:ext cx="410628" cy="291875"/>
              </a:xfrm>
              <a:prstGeom prst="rect">
                <a:avLst/>
              </a:prstGeom>
              <a:blipFill>
                <a:blip r:embed="rId13"/>
                <a:stretch>
                  <a:fillRect r="-4167"/>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3" name="CaixaDeTexto 22">
                <a:extLst>
                  <a:ext uri="{FF2B5EF4-FFF2-40B4-BE49-F238E27FC236}">
                    <a16:creationId xmlns:a16="http://schemas.microsoft.com/office/drawing/2014/main" id="{FE22556A-BA0D-5631-CD95-91FAD6A8621A}"/>
                  </a:ext>
                </a:extLst>
              </p:cNvPr>
              <p:cNvSpPr txBox="1"/>
              <p:nvPr/>
            </p:nvSpPr>
            <p:spPr>
              <a:xfrm>
                <a:off x="2537461" y="641391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37461" y="6413916"/>
                <a:ext cx="1266826" cy="276999"/>
              </a:xfrm>
              <a:prstGeom prst="rect">
                <a:avLst/>
              </a:prstGeom>
              <a:blipFill>
                <a:blip r:embed="rId10"/>
                <a:stretch>
                  <a:fillRect b="-6522"/>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r>
                        <a:rPr lang="pt-BR" sz="2400" b="0" i="1" smtClean="0">
                          <a:latin typeface="Cambria Math" panose="02040503050406030204" pitchFamily="18" charset="0"/>
                        </a:rPr>
                        <m:t>=</m:t>
                      </m:r>
                      <m:func>
                        <m:funcPr>
                          <m:ctrlPr>
                            <a:rPr lang="pt-BR" sz="2400" b="0" i="1" smtClean="0">
                              <a:latin typeface="Cambria Math" panose="02040503050406030204" pitchFamily="18" charset="0"/>
                            </a:rPr>
                          </m:ctrlPr>
                        </m:funcPr>
                        <m:fName>
                          <m:r>
                            <m:rPr>
                              <m:sty m:val="p"/>
                            </m:rPr>
                            <a:rPr lang="pt-BR" sz="2400" b="0" i="0" smtClean="0">
                              <a:latin typeface="Cambria Math" panose="02040503050406030204" pitchFamily="18" charset="0"/>
                            </a:rPr>
                            <m:t>tanh</m:t>
                          </m:r>
                        </m:fName>
                        <m:e>
                          <m:d>
                            <m:dPr>
                              <m:ctrlPr>
                                <a:rPr lang="pt-BR" sz="2400" b="0" i="1" smtClean="0">
                                  <a:latin typeface="Cambria Math" panose="02040503050406030204" pitchFamily="18" charset="0"/>
                                </a:rPr>
                              </m:ctrlPr>
                            </m:dPr>
                            <m:e>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e>
                      </m:func>
                      <m:r>
                        <a:rPr lang="pt-BR" sz="2400" i="1">
                          <a:latin typeface="Cambria Math" panose="02040503050406030204" pitchFamily="18" charset="0"/>
                        </a:rPr>
                        <m:t>=</m:t>
                      </m:r>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sup>
                          </m:sSup>
                          <m:r>
                            <a:rPr lang="pt-BR" sz="2400" b="0" i="1" smtClean="0">
                              <a:latin typeface="Cambria Math" panose="02040503050406030204" pitchFamily="18" charset="0"/>
                            </a:rPr>
                            <m:t>−</m:t>
                          </m:r>
                          <m:sSup>
                            <m:sSupPr>
                              <m:ctrlPr>
                                <a:rPr lang="pt-BR" sz="2400" i="1" smtClean="0">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sup>
                          </m:sSup>
                        </m:num>
                        <m:den>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i="1">
                                  <a:latin typeface="Cambria Math" panose="02040503050406030204" pitchFamily="18" charset="0"/>
                                </a:rPr>
                                <m:t>−</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sup>
                          </m:sSup>
                        </m:den>
                      </m:f>
                      <m:r>
                        <m:rPr>
                          <m:nor/>
                        </m:rPr>
                        <a:rPr lang="pt-BR" sz="2400"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a:latin typeface="Cambria Math" panose="02040503050406030204" pitchFamily="18" charset="0"/>
                            </a:rPr>
                            <m:t>𝑑</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num>
                        <m:den>
                          <m:r>
                            <a:rPr lang="pt-BR" sz="2400" i="1">
                              <a:latin typeface="Cambria Math" panose="02040503050406030204" pitchFamily="18" charset="0"/>
                            </a:rPr>
                            <m:t>𝑑</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den>
                      </m:f>
                      <m:r>
                        <a:rPr lang="pt-BR" sz="2400" i="1">
                          <a:latin typeface="Cambria Math" panose="02040503050406030204" pitchFamily="18" charset="0"/>
                        </a:rPr>
                        <m:t>=1−</m:t>
                      </m:r>
                      <m:sSup>
                        <m:sSupPr>
                          <m:ctrlPr>
                            <a:rPr lang="pt-BR" sz="2400" i="1">
                              <a:latin typeface="Cambria Math" panose="02040503050406030204" pitchFamily="18" charset="0"/>
                            </a:rPr>
                          </m:ctrlPr>
                        </m:sSupPr>
                        <m:e>
                          <m:r>
                            <m:rPr>
                              <m:sty m:val="p"/>
                            </m:rPr>
                            <a:rPr lang="pt-BR" sz="2400">
                              <a:latin typeface="Cambria Math" panose="02040503050406030204" pitchFamily="18" charset="0"/>
                            </a:rPr>
                            <m:t>tanh</m:t>
                          </m:r>
                        </m:e>
                        <m:sup>
                          <m:r>
                            <a:rPr lang="pt-BR" sz="2400" i="1">
                              <a:latin typeface="Cambria Math" panose="02040503050406030204" pitchFamily="18" charset="0"/>
                            </a:rPr>
                            <m:t>2</m:t>
                          </m:r>
                        </m:sup>
                      </m:sSup>
                      <m:d>
                        <m:dPr>
                          <m:ctrlPr>
                            <a:rPr lang="pt-BR" sz="2400" i="1">
                              <a:latin typeface="Cambria Math" panose="02040503050406030204" pitchFamily="18" charset="0"/>
                            </a:rPr>
                          </m:ctrlPr>
                        </m:dPr>
                        <m:e>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r>
                        <a:rPr lang="pt-BR" sz="2400" i="1" smtClean="0">
                          <a:latin typeface="Cambria Math" panose="02040503050406030204" pitchFamily="18" charset="0"/>
                          <a:ea typeface="Cambria Math" panose="02040503050406030204" pitchFamily="18" charset="0"/>
                        </a:rPr>
                        <m:t>≥</m:t>
                      </m:r>
                      <m:r>
                        <a:rPr lang="pt-BR" sz="2400" i="1">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p:txBody>
          </p:sp>
        </mc:Choice>
        <mc:Fallback>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 e sua derivada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exatamente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38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id="{DE70E2C7-FF35-E904-6977-D68094F5E785}"/>
              </a:ext>
            </a:extLst>
          </p:cNvPr>
          <p:cNvPicPr>
            <a:picLocks noChangeAspect="1"/>
          </p:cNvPicPr>
          <p:nvPr/>
        </p:nvPicPr>
        <p:blipFill>
          <a:blip r:embed="rId5"/>
          <a:stretch>
            <a:fillRect/>
          </a:stretch>
        </p:blipFill>
        <p:spPr>
          <a:xfrm>
            <a:off x="7465750" y="3510129"/>
            <a:ext cx="3888050" cy="2916038"/>
          </a:xfrm>
          <a:prstGeom prst="rect">
            <a:avLst/>
          </a:prstGeom>
        </p:spPr>
      </p:pic>
      <p:sp>
        <p:nvSpPr>
          <p:cNvPr id="6" name="Rectangle 6">
            <a:extLst>
              <a:ext uri="{FF2B5EF4-FFF2-40B4-BE49-F238E27FC236}">
                <a16:creationId xmlns:a16="http://schemas.microsoft.com/office/drawing/2014/main" id="{929CF754-8B0C-C1A8-746C-F798A16138AE}"/>
              </a:ext>
            </a:extLst>
          </p:cNvPr>
          <p:cNvSpPr/>
          <p:nvPr/>
        </p:nvSpPr>
        <p:spPr>
          <a:xfrm>
            <a:off x="8008138" y="3379278"/>
            <a:ext cx="2935876" cy="307777"/>
          </a:xfrm>
          <a:prstGeom prst="rect">
            <a:avLst/>
          </a:prstGeom>
        </p:spPr>
        <p:txBody>
          <a:bodyPr wrap="square">
            <a:spAutoFit/>
          </a:bodyPr>
          <a:lstStyle/>
          <a:p>
            <a:pPr algn="ctr"/>
            <a:r>
              <a:rPr lang="pt-BR" sz="1400" dirty="0"/>
              <a:t>Derivada da Tangente Hiperbólica</a:t>
            </a:r>
          </a:p>
        </p:txBody>
      </p:sp>
      <p:sp>
        <p:nvSpPr>
          <p:cNvPr id="7" name="Rectangle 5">
            <a:extLst>
              <a:ext uri="{FF2B5EF4-FFF2-40B4-BE49-F238E27FC236}">
                <a16:creationId xmlns:a16="http://schemas.microsoft.com/office/drawing/2014/main" id="{CD34A3B8-8D0D-D5D1-6008-D7D997635E89}"/>
              </a:ext>
            </a:extLst>
          </p:cNvPr>
          <p:cNvSpPr/>
          <p:nvPr/>
        </p:nvSpPr>
        <p:spPr>
          <a:xfrm>
            <a:off x="1852819" y="3414310"/>
            <a:ext cx="3087933" cy="307777"/>
          </a:xfrm>
          <a:prstGeom prst="rect">
            <a:avLst/>
          </a:prstGeom>
        </p:spPr>
        <p:txBody>
          <a:bodyPr wrap="square">
            <a:spAutoFit/>
          </a:bodyPr>
          <a:lstStyle/>
          <a:p>
            <a:pPr algn="ctr"/>
            <a:r>
              <a:rPr lang="pt-BR" sz="1400" dirty="0"/>
              <a:t>Função Tangente Hiperbólica</a:t>
            </a:r>
          </a:p>
        </p:txBody>
      </p:sp>
      <p:cxnSp>
        <p:nvCxnSpPr>
          <p:cNvPr id="10" name="Conector de Seta Reta 9">
            <a:extLst>
              <a:ext uri="{FF2B5EF4-FFF2-40B4-BE49-F238E27FC236}">
                <a16:creationId xmlns:a16="http://schemas.microsoft.com/office/drawing/2014/main" id="{5F27E423-34CB-59E1-9BA6-F4439C5785A7}"/>
              </a:ext>
            </a:extLst>
          </p:cNvPr>
          <p:cNvCxnSpPr>
            <a:cxnSpLocks/>
          </p:cNvCxnSpPr>
          <p:nvPr/>
        </p:nvCxnSpPr>
        <p:spPr>
          <a:xfrm flipH="1" flipV="1">
            <a:off x="4406250" y="3832904"/>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273DC6B5-A875-B8E9-B338-D6233A735B01}"/>
              </a:ext>
            </a:extLst>
          </p:cNvPr>
          <p:cNvCxnSpPr>
            <a:cxnSpLocks/>
          </p:cNvCxnSpPr>
          <p:nvPr/>
        </p:nvCxnSpPr>
        <p:spPr>
          <a:xfrm>
            <a:off x="1203979" y="5495260"/>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 name="CaixaDeTexto 11">
                <a:extLst>
                  <a:ext uri="{FF2B5EF4-FFF2-40B4-BE49-F238E27FC236}">
                    <a16:creationId xmlns:a16="http://schemas.microsoft.com/office/drawing/2014/main" id="{B8A2BF19-EC88-F16E-27D7-9EAC1FC8B074}"/>
                  </a:ext>
                </a:extLst>
              </p:cNvPr>
              <p:cNvSpPr txBox="1"/>
              <p:nvPr/>
            </p:nvSpPr>
            <p:spPr>
              <a:xfrm>
                <a:off x="4981219" y="4190516"/>
                <a:ext cx="1500099" cy="661207"/>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p:sp>
            <p:nvSpPr>
              <p:cNvPr id="12" name="CaixaDeTexto 11">
                <a:extLst>
                  <a:ext uri="{FF2B5EF4-FFF2-40B4-BE49-F238E27FC236}">
                    <a16:creationId xmlns:a16="http://schemas.microsoft.com/office/drawing/2014/main" id="{B8A2BF19-EC88-F16E-27D7-9EAC1FC8B074}"/>
                  </a:ext>
                </a:extLst>
              </p:cNvPr>
              <p:cNvSpPr txBox="1">
                <a:spLocks noRot="1" noChangeAspect="1" noMove="1" noResize="1" noEditPoints="1" noAdjustHandles="1" noChangeArrowheads="1" noChangeShapeType="1" noTextEdit="1"/>
              </p:cNvSpPr>
              <p:nvPr/>
            </p:nvSpPr>
            <p:spPr>
              <a:xfrm>
                <a:off x="4981219" y="4190516"/>
                <a:ext cx="1500099" cy="661207"/>
              </a:xfrm>
              <a:prstGeom prst="rect">
                <a:avLst/>
              </a:prstGeom>
              <a:blipFill>
                <a:blip r:embed="rId6"/>
                <a:stretch>
                  <a:fillRect r="-1220" b="-6422"/>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3" name="CaixaDeTexto 12">
                <a:extLst>
                  <a:ext uri="{FF2B5EF4-FFF2-40B4-BE49-F238E27FC236}">
                    <a16:creationId xmlns:a16="http://schemas.microsoft.com/office/drawing/2014/main" id="{46DA9FCA-121B-327B-47B5-690081E51701}"/>
                  </a:ext>
                </a:extLst>
              </p:cNvPr>
              <p:cNvSpPr txBox="1"/>
              <p:nvPr/>
            </p:nvSpPr>
            <p:spPr>
              <a:xfrm>
                <a:off x="53788" y="4848929"/>
                <a:ext cx="1534461" cy="661207"/>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oMath>
                </a14:m>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p:sp>
            <p:nvSpPr>
              <p:cNvPr id="13" name="CaixaDeTexto 12">
                <a:extLst>
                  <a:ext uri="{FF2B5EF4-FFF2-40B4-BE49-F238E27FC236}">
                    <a16:creationId xmlns:a16="http://schemas.microsoft.com/office/drawing/2014/main" id="{46DA9FCA-121B-327B-47B5-690081E51701}"/>
                  </a:ext>
                </a:extLst>
              </p:cNvPr>
              <p:cNvSpPr txBox="1">
                <a:spLocks noRot="1" noChangeAspect="1" noMove="1" noResize="1" noEditPoints="1" noAdjustHandles="1" noChangeArrowheads="1" noChangeShapeType="1" noTextEdit="1"/>
              </p:cNvSpPr>
              <p:nvPr/>
            </p:nvSpPr>
            <p:spPr>
              <a:xfrm>
                <a:off x="53788" y="4848929"/>
                <a:ext cx="1534461" cy="661207"/>
              </a:xfrm>
              <a:prstGeom prst="rect">
                <a:avLst/>
              </a:prstGeom>
              <a:blipFill>
                <a:blip r:embed="rId7"/>
                <a:stretch>
                  <a:fillRect r="-1190" b="-6422"/>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4" name="CaixaDeTexto 13">
                <a:extLst>
                  <a:ext uri="{FF2B5EF4-FFF2-40B4-BE49-F238E27FC236}">
                    <a16:creationId xmlns:a16="http://schemas.microsoft.com/office/drawing/2014/main" id="{29A659BB-9CF9-DB66-D82B-4C90FC78D142}"/>
                  </a:ext>
                </a:extLst>
              </p:cNvPr>
              <p:cNvSpPr txBox="1"/>
              <p:nvPr/>
            </p:nvSpPr>
            <p:spPr>
              <a:xfrm>
                <a:off x="6415854" y="5263254"/>
                <a:ext cx="1218730" cy="646331"/>
              </a:xfrm>
              <a:prstGeom prst="rect">
                <a:avLst/>
              </a:prstGeom>
              <a:noFill/>
            </p:spPr>
            <p:txBody>
              <a:bodyPr wrap="square" rtlCol="0">
                <a:spAutoFit/>
              </a:bodyPr>
              <a:lstStyle/>
              <a:p>
                <a:pPr algn="ctr"/>
                <a:r>
                  <a:rPr lang="pt-BR" sz="1200" dirty="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a:t>. </a:t>
                </a:r>
              </a:p>
            </p:txBody>
          </p:sp>
        </mc:Choice>
        <mc:Fallback>
          <p:sp>
            <p:nvSpPr>
              <p:cNvPr id="14" name="CaixaDeTexto 13">
                <a:extLst>
                  <a:ext uri="{FF2B5EF4-FFF2-40B4-BE49-F238E27FC236}">
                    <a16:creationId xmlns:a16="http://schemas.microsoft.com/office/drawing/2014/main" id="{29A659BB-9CF9-DB66-D82B-4C90FC78D142}"/>
                  </a:ext>
                </a:extLst>
              </p:cNvPr>
              <p:cNvSpPr txBox="1">
                <a:spLocks noRot="1" noChangeAspect="1" noMove="1" noResize="1" noEditPoints="1" noAdjustHandles="1" noChangeArrowheads="1" noChangeShapeType="1" noTextEdit="1"/>
              </p:cNvSpPr>
              <p:nvPr/>
            </p:nvSpPr>
            <p:spPr>
              <a:xfrm>
                <a:off x="6415854" y="5263254"/>
                <a:ext cx="1218730" cy="646331"/>
              </a:xfrm>
              <a:prstGeom prst="rect">
                <a:avLst/>
              </a:prstGeom>
              <a:blipFill>
                <a:blip r:embed="rId8"/>
                <a:stretch>
                  <a:fillRect r="-2500" b="-6604"/>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5" name="CaixaDeTexto 14">
                <a:extLst>
                  <a:ext uri="{FF2B5EF4-FFF2-40B4-BE49-F238E27FC236}">
                    <a16:creationId xmlns:a16="http://schemas.microsoft.com/office/drawing/2014/main" id="{38643C06-754A-2144-68D5-80100329A72A}"/>
                  </a:ext>
                </a:extLst>
              </p:cNvPr>
              <p:cNvSpPr txBox="1"/>
              <p:nvPr/>
            </p:nvSpPr>
            <p:spPr>
              <a:xfrm>
                <a:off x="10944014" y="4940089"/>
                <a:ext cx="1261737" cy="646331"/>
              </a:xfrm>
              <a:prstGeom prst="rect">
                <a:avLst/>
              </a:prstGeom>
              <a:noFill/>
            </p:spPr>
            <p:txBody>
              <a:bodyPr wrap="square" rtlCol="0">
                <a:spAutoFit/>
              </a:bodyPr>
              <a:lstStyle/>
              <a:p>
                <a:pPr algn="ctr"/>
                <a:r>
                  <a:rPr lang="pt-BR" sz="1200" dirty="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a:t>. </a:t>
                </a:r>
              </a:p>
            </p:txBody>
          </p:sp>
        </mc:Choice>
        <mc:Fallback>
          <p:sp>
            <p:nvSpPr>
              <p:cNvPr id="15" name="CaixaDeTexto 14">
                <a:extLst>
                  <a:ext uri="{FF2B5EF4-FFF2-40B4-BE49-F238E27FC236}">
                    <a16:creationId xmlns:a16="http://schemas.microsoft.com/office/drawing/2014/main" id="{38643C06-754A-2144-68D5-80100329A72A}"/>
                  </a:ext>
                </a:extLst>
              </p:cNvPr>
              <p:cNvSpPr txBox="1">
                <a:spLocks noRot="1" noChangeAspect="1" noMove="1" noResize="1" noEditPoints="1" noAdjustHandles="1" noChangeArrowheads="1" noChangeShapeType="1" noTextEdit="1"/>
              </p:cNvSpPr>
              <p:nvPr/>
            </p:nvSpPr>
            <p:spPr>
              <a:xfrm>
                <a:off x="10944014" y="4940089"/>
                <a:ext cx="1261737" cy="646331"/>
              </a:xfrm>
              <a:prstGeom prst="rect">
                <a:avLst/>
              </a:prstGeom>
              <a:blipFill>
                <a:blip r:embed="rId9"/>
                <a:stretch>
                  <a:fillRect r="-966" b="-6604"/>
                </a:stretch>
              </a:blipFill>
            </p:spPr>
            <p:txBody>
              <a:bodyPr/>
              <a:lstStyle/>
              <a:p>
                <a:r>
                  <a:rPr lang="pt-BR">
                    <a:noFill/>
                  </a:rPr>
                  <a:t> </a:t>
                </a:r>
              </a:p>
            </p:txBody>
          </p:sp>
        </mc:Fallback>
      </mc:AlternateContent>
      <p:cxnSp>
        <p:nvCxnSpPr>
          <p:cNvPr id="16" name="Conector de seta reta 20">
            <a:extLst>
              <a:ext uri="{FF2B5EF4-FFF2-40B4-BE49-F238E27FC236}">
                <a16:creationId xmlns:a16="http://schemas.microsoft.com/office/drawing/2014/main" id="{5BB51C08-62F2-DF57-94D3-A3F78EB0BA63}"/>
              </a:ext>
            </a:extLst>
          </p:cNvPr>
          <p:cNvCxnSpPr/>
          <p:nvPr/>
        </p:nvCxnSpPr>
        <p:spPr>
          <a:xfrm flipH="1">
            <a:off x="11054927"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id="{FD72A4A6-8662-A81F-B186-73B3B14E26DC}"/>
              </a:ext>
            </a:extLst>
          </p:cNvPr>
          <p:cNvCxnSpPr/>
          <p:nvPr/>
        </p:nvCxnSpPr>
        <p:spPr>
          <a:xfrm>
            <a:off x="7102125"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CaixaDeTexto 17">
                <a:extLst>
                  <a:ext uri="{FF2B5EF4-FFF2-40B4-BE49-F238E27FC236}">
                    <a16:creationId xmlns:a16="http://schemas.microsoft.com/office/drawing/2014/main" id="{07E33EC5-27E7-767E-567B-A42BB7511A01}"/>
                  </a:ext>
                </a:extLst>
              </p:cNvPr>
              <p:cNvSpPr txBox="1"/>
              <p:nvPr/>
            </p:nvSpPr>
            <p:spPr>
              <a:xfrm>
                <a:off x="2763373"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63373" y="6306336"/>
                <a:ext cx="1266826" cy="276999"/>
              </a:xfrm>
              <a:prstGeom prst="rect">
                <a:avLst/>
              </a:prstGeom>
              <a:blipFill>
                <a:blip r:embed="rId10"/>
                <a:stretch>
                  <a:fillRect b="-888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19" name="CaixaDeTexto 18">
                <a:extLst>
                  <a:ext uri="{FF2B5EF4-FFF2-40B4-BE49-F238E27FC236}">
                    <a16:creationId xmlns:a16="http://schemas.microsoft.com/office/drawing/2014/main" id="{F81BECA3-A088-FB20-71BC-AC6EF874E5C4}"/>
                  </a:ext>
                </a:extLst>
              </p:cNvPr>
              <p:cNvSpPr txBox="1"/>
              <p:nvPr/>
            </p:nvSpPr>
            <p:spPr>
              <a:xfrm>
                <a:off x="8795214"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795214" y="6306336"/>
                <a:ext cx="1266826" cy="276999"/>
              </a:xfrm>
              <a:prstGeom prst="rect">
                <a:avLst/>
              </a:prstGeom>
              <a:blipFill>
                <a:blip r:embed="rId10"/>
                <a:stretch>
                  <a:fillRect b="-888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0" name="CaixaDeTexto 19">
                <a:extLst>
                  <a:ext uri="{FF2B5EF4-FFF2-40B4-BE49-F238E27FC236}">
                    <a16:creationId xmlns:a16="http://schemas.microsoft.com/office/drawing/2014/main" id="{3AAFB4D8-B7E4-32E1-59DE-441E76BDD81B}"/>
                  </a:ext>
                </a:extLst>
              </p:cNvPr>
              <p:cNvSpPr txBox="1"/>
              <p:nvPr/>
            </p:nvSpPr>
            <p:spPr>
              <a:xfrm rot="16200000">
                <a:off x="7092237"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7092237" y="4662399"/>
                <a:ext cx="868679" cy="481094"/>
              </a:xfrm>
              <a:prstGeom prst="rect">
                <a:avLst/>
              </a:prstGeom>
              <a:blipFill>
                <a:blip r:embed="rId11"/>
                <a:stretch>
                  <a:fillRect r="-632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1" name="CaixaDeTexto 20">
                <a:extLst>
                  <a:ext uri="{FF2B5EF4-FFF2-40B4-BE49-F238E27FC236}">
                    <a16:creationId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D43197-BBE9-056F-C154-40B13A49A3F0}"/>
              </a:ext>
            </a:extLst>
          </p:cNvPr>
          <p:cNvSpPr>
            <a:spLocks noGrp="1"/>
          </p:cNvSpPr>
          <p:nvPr>
            <p:ph type="title"/>
          </p:nvPr>
        </p:nvSpPr>
        <p:spPr/>
        <p:txBody>
          <a:bodyPr/>
          <a:lstStyle/>
          <a:p>
            <a:endParaRPr lang="pt-BR"/>
          </a:p>
        </p:txBody>
      </p:sp>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p:txBody>
          <a:bodyPr/>
          <a:lstStyle/>
          <a:p>
            <a:endParaRPr lang="pt-BR"/>
          </a:p>
        </p:txBody>
      </p:sp>
    </p:spTree>
    <p:extLst>
      <p:ext uri="{BB962C8B-B14F-4D97-AF65-F5344CB8AC3E}">
        <p14:creationId xmlns:p14="http://schemas.microsoft.com/office/powerpoint/2010/main" val="39552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700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r>
                        <a:rPr lang="pt-BR" sz="2400" b="0" i="1" smtClean="0">
                          <a:latin typeface="Cambria Math" panose="02040503050406030204" pitchFamily="18" charset="0"/>
                        </a:rPr>
                        <m:t>=</m:t>
                      </m:r>
                      <m:func>
                        <m:funcPr>
                          <m:ctrlPr>
                            <a:rPr lang="pt-BR" sz="2400" b="0" i="1" smtClean="0">
                              <a:latin typeface="Cambria Math" panose="02040503050406030204" pitchFamily="18" charset="0"/>
                            </a:rPr>
                          </m:ctrlPr>
                        </m:funcPr>
                        <m:fName>
                          <m:r>
                            <m:rPr>
                              <m:sty m:val="p"/>
                            </m:rPr>
                            <a:rPr lang="pt-BR" sz="2400" b="0" i="0" smtClean="0">
                              <a:latin typeface="Cambria Math" panose="02040503050406030204" pitchFamily="18" charset="0"/>
                            </a:rPr>
                            <m:t>tanh</m:t>
                          </m:r>
                        </m:fName>
                        <m:e>
                          <m:d>
                            <m:dPr>
                              <m:ctrlPr>
                                <a:rPr lang="pt-BR" sz="2400" b="0" i="1" smtClean="0">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e>
                      </m:func>
                      <m:r>
                        <a:rPr lang="pt-BR" sz="2400" i="1">
                          <a:latin typeface="Cambria Math" panose="02040503050406030204" pitchFamily="18" charset="0"/>
                        </a:rPr>
                        <m:t>=</m:t>
                      </m:r>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num>
                        <m:den>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den>
                      </m:f>
                      <m:r>
                        <m:rPr>
                          <m:nor/>
                        </m:rPr>
                        <a:rPr lang="pt-BR" sz="2400" dirty="0"/>
                        <m:t>.</m:t>
                      </m:r>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i="1">
                          <a:latin typeface="Cambria Math" panose="02040503050406030204" pitchFamily="18" charset="0"/>
                        </a:rPr>
                        <m:t>=1−</m:t>
                      </m:r>
                      <m:sSup>
                        <m:sSupPr>
                          <m:ctrlPr>
                            <a:rPr lang="pt-BR" sz="2400" i="1">
                              <a:latin typeface="Cambria Math" panose="02040503050406030204" pitchFamily="18" charset="0"/>
                            </a:rPr>
                          </m:ctrlPr>
                        </m:sSupPr>
                        <m:e>
                          <m:r>
                            <m:rPr>
                              <m:sty m:val="p"/>
                            </m:rPr>
                            <a:rPr lang="pt-BR" sz="2400">
                              <a:latin typeface="Cambria Math" panose="02040503050406030204" pitchFamily="18" charset="0"/>
                            </a:rPr>
                            <m:t>tanh</m:t>
                          </m:r>
                        </m:e>
                        <m:sup>
                          <m:r>
                            <a:rPr lang="pt-BR" sz="2400" i="1">
                              <a:latin typeface="Cambria Math" panose="02040503050406030204" pitchFamily="18" charset="0"/>
                            </a:rPr>
                            <m:t>2</m:t>
                          </m:r>
                        </m:sup>
                      </m:sSup>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r>
                        <a:rPr lang="pt-BR" sz="2400" i="1">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a:blip r:embed="rId3"/>
                <a:stretch>
                  <a:fillRect l="-601" t="-4513"/>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139065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738664"/>
          </a:xfrm>
          <a:prstGeom prst="rect">
            <a:avLst/>
          </a:prstGeom>
        </p:spPr>
        <p:txBody>
          <a:bodyPr wrap="square">
            <a:spAutoFit/>
          </a:bodyPr>
          <a:lstStyle/>
          <a:p>
            <a:pPr algn="ctr"/>
            <a:r>
              <a:rPr lang="pt-BR" sz="1400" dirty="0"/>
              <a:t>Derivada da Tangente Hiperbólica</a:t>
            </a:r>
          </a:p>
        </p:txBody>
      </p:sp>
      <p:sp>
        <p:nvSpPr>
          <p:cNvPr id="6" name="Rectangle 5"/>
          <p:cNvSpPr/>
          <p:nvPr/>
        </p:nvSpPr>
        <p:spPr>
          <a:xfrm>
            <a:off x="1841486" y="4203733"/>
            <a:ext cx="1718234" cy="523220"/>
          </a:xfrm>
          <a:prstGeom prst="rect">
            <a:avLst/>
          </a:prstGeom>
        </p:spPr>
        <p:txBody>
          <a:bodyPr wrap="square">
            <a:spAutoFit/>
          </a:bodyPr>
          <a:lstStyle/>
          <a:p>
            <a:pPr algn="ctr"/>
            <a:r>
              <a:rPr lang="pt-BR" sz="1400"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646331"/>
              </a:xfrm>
              <a:prstGeom prst="rect">
                <a:avLst/>
              </a:prstGeom>
              <a:noFill/>
            </p:spPr>
            <p:txBody>
              <a:bodyPr wrap="square" rtlCol="0">
                <a:spAutoFit/>
              </a:bodyPr>
              <a:lstStyle/>
              <a:p>
                <a:pPr algn="ctr"/>
                <a:r>
                  <a:rPr lang="pt-BR" sz="1200" dirty="0"/>
                  <a:t>A derivada é no máximo igual a 1 quando </a:t>
                </a:r>
                <a14:m>
                  <m:oMath xmlns:m="http://schemas.openxmlformats.org/officeDocument/2006/math">
                    <m:r>
                      <a:rPr lang="pt-BR" sz="1200" b="0" i="1" smtClean="0">
                        <a:latin typeface="Cambria Math" panose="02040503050406030204" pitchFamily="18" charset="0"/>
                      </a:rPr>
                      <m:t>𝑧</m:t>
                    </m:r>
                  </m:oMath>
                </a14:m>
                <a:r>
                  <a:rPr lang="pt-BR"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646331"/>
              </a:xfrm>
              <a:prstGeom prst="rect">
                <a:avLst/>
              </a:prstGeom>
              <a:blipFill rotWithShape="0">
                <a:blip r:embed="rId6"/>
                <a:stretch>
                  <a:fillRect r="-595" b="-560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508380"/>
            <a:ext cx="1232746" cy="5445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5C617E03-F638-4320-8FDA-A6A62315797C}"/>
              </a:ext>
            </a:extLst>
          </p:cNvPr>
          <p:cNvCxnSpPr>
            <a:cxnSpLocks/>
          </p:cNvCxnSpPr>
          <p:nvPr/>
        </p:nvCxnSpPr>
        <p:spPr>
          <a:xfrm flipH="1" flipV="1">
            <a:off x="440625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id="{9F0A5C87-8500-4308-83F7-0C62ED06739C}"/>
              </a:ext>
            </a:extLst>
          </p:cNvPr>
          <p:cNvCxnSpPr>
            <a:cxnSpLocks/>
          </p:cNvCxnSpPr>
          <p:nvPr/>
        </p:nvCxnSpPr>
        <p:spPr>
          <a:xfrm>
            <a:off x="1203979" y="5904055"/>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4CCEF927-B8CC-4C90-A772-24E6A0CFD474}"/>
                  </a:ext>
                </a:extLst>
              </p:cNvPr>
              <p:cNvSpPr txBox="1"/>
              <p:nvPr/>
            </p:nvSpPr>
            <p:spPr>
              <a:xfrm>
                <a:off x="4981219" y="4599311"/>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7" name="CaixaDeTexto 16">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981219" y="4599311"/>
                <a:ext cx="1500099" cy="646331"/>
              </a:xfrm>
              <a:prstGeom prst="rect">
                <a:avLst/>
              </a:prstGeom>
              <a:blipFill rotWithShape="0">
                <a:blip r:embed="rId7"/>
                <a:stretch>
                  <a:fillRect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4CCEF927-B8CC-4C90-A772-24E6A0CFD474}"/>
                  </a:ext>
                </a:extLst>
              </p:cNvPr>
              <p:cNvSpPr txBox="1"/>
              <p:nvPr/>
            </p:nvSpPr>
            <p:spPr>
              <a:xfrm>
                <a:off x="88150" y="525772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 xmlns:a16="http://schemas.microsoft.com/office/drawing/2014/main" xmlns:a14="http://schemas.microsoft.com/office/drawing/2010/main" id="{4CCEF927-B8CC-4C90-A772-24E6A0CFD474}"/>
                  </a:ext>
                </a:extLst>
              </p:cNvPr>
              <p:cNvSpPr txBox="1">
                <a:spLocks noRot="1" noChangeAspect="1" noMove="1" noResize="1" noEditPoints="1" noAdjustHandles="1" noChangeArrowheads="1" noChangeShapeType="1" noTextEdit="1"/>
              </p:cNvSpPr>
              <p:nvPr/>
            </p:nvSpPr>
            <p:spPr>
              <a:xfrm>
                <a:off x="88150" y="5257724"/>
                <a:ext cx="1500099" cy="646331"/>
              </a:xfrm>
              <a:prstGeom prst="rect">
                <a:avLst/>
              </a:prstGeom>
              <a:blipFill rotWithShape="0">
                <a:blip r:embed="rId8"/>
                <a:stretch>
                  <a:fillRect r="-2024"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6415854" y="5672049"/>
                <a:ext cx="1218730" cy="646331"/>
              </a:xfrm>
              <a:prstGeom prst="rect">
                <a:avLst/>
              </a:prstGeom>
              <a:noFill/>
            </p:spPr>
            <p:txBody>
              <a:bodyPr wrap="square" rtlCol="0">
                <a:spAutoFit/>
              </a:bodyPr>
              <a:lstStyle/>
              <a:p>
                <a:pPr algn="ctr"/>
                <a:r>
                  <a:rPr lang="pt-BR" sz="1200" dirty="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a:t>. </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6415854" y="5672049"/>
                <a:ext cx="1218730" cy="646331"/>
              </a:xfrm>
              <a:prstGeom prst="rect">
                <a:avLst/>
              </a:prstGeom>
              <a:blipFill rotWithShape="0">
                <a:blip r:embed="rId9"/>
                <a:stretch>
                  <a:fillRect r="-2500"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p:cNvSpPr txBox="1"/>
              <p:nvPr/>
            </p:nvSpPr>
            <p:spPr>
              <a:xfrm>
                <a:off x="10944014" y="5348884"/>
                <a:ext cx="1261737" cy="646331"/>
              </a:xfrm>
              <a:prstGeom prst="rect">
                <a:avLst/>
              </a:prstGeom>
              <a:noFill/>
            </p:spPr>
            <p:txBody>
              <a:bodyPr wrap="square" rtlCol="0">
                <a:spAutoFit/>
              </a:bodyPr>
              <a:lstStyle/>
              <a:p>
                <a:pPr algn="ctr"/>
                <a:r>
                  <a:rPr lang="pt-BR" sz="1200" dirty="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a:t>. </a:t>
                </a:r>
              </a:p>
            </p:txBody>
          </p:sp>
        </mc:Choice>
        <mc:Fallback xmlns="">
          <p:sp>
            <p:nvSpPr>
              <p:cNvPr id="20" name="CaixaDeTexto 19"/>
              <p:cNvSpPr txBox="1">
                <a:spLocks noRot="1" noChangeAspect="1" noMove="1" noResize="1" noEditPoints="1" noAdjustHandles="1" noChangeArrowheads="1" noChangeShapeType="1" noTextEdit="1"/>
              </p:cNvSpPr>
              <p:nvPr/>
            </p:nvSpPr>
            <p:spPr>
              <a:xfrm>
                <a:off x="10944014" y="5348884"/>
                <a:ext cx="1261737" cy="646331"/>
              </a:xfrm>
              <a:prstGeom prst="rect">
                <a:avLst/>
              </a:prstGeom>
              <a:blipFill rotWithShape="0">
                <a:blip r:embed="rId10"/>
                <a:stretch>
                  <a:fillRect r="-966" b="-6604"/>
                </a:stretch>
              </a:blipFill>
            </p:spPr>
            <p:txBody>
              <a:bodyPr/>
              <a:lstStyle/>
              <a:p>
                <a:r>
                  <a:rPr lang="pt-BR">
                    <a:noFill/>
                  </a:rPr>
                  <a:t> </a:t>
                </a:r>
              </a:p>
            </p:txBody>
          </p:sp>
        </mc:Fallback>
      </mc:AlternateContent>
      <p:cxnSp>
        <p:nvCxnSpPr>
          <p:cNvPr id="21" name="Conector de seta reta 20"/>
          <p:cNvCxnSpPr/>
          <p:nvPr/>
        </p:nvCxnSpPr>
        <p:spPr>
          <a:xfrm flipH="1">
            <a:off x="11054927" y="5995215"/>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a:off x="7102125" y="6257550"/>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60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832101"/>
          </a:xfrm>
        </p:spPr>
        <p:txBody>
          <a:bodyPr>
            <a:normAutofit fontScale="92500" lnSpcReduction="2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no 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a:t>
            </a:r>
            <a:r>
              <a:rPr lang="pt-BR" b="1" i="1" dirty="0" err="1"/>
              <a:t>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regra da cadeia.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525" y="4314826"/>
            <a:ext cx="7028586" cy="2476500"/>
          </a:xfrm>
          <a:prstGeom prst="rect">
            <a:avLst/>
          </a:prstGeom>
        </p:spPr>
      </p:pic>
      <p:sp>
        <p:nvSpPr>
          <p:cNvPr id="5" name="Rectangle 4">
            <a:extLst>
              <a:ext uri="{FF2B5EF4-FFF2-40B4-BE49-F238E27FC236}">
                <a16:creationId xmlns:a16="http://schemas.microsoft.com/office/drawing/2014/main" id="{D60F7D6F-21D3-AA68-FABB-24C527E63C2E}"/>
              </a:ext>
            </a:extLst>
          </p:cNvPr>
          <p:cNvSpPr/>
          <p:nvPr/>
        </p:nvSpPr>
        <p:spPr>
          <a:xfrm>
            <a:off x="10048352" y="4860578"/>
            <a:ext cx="1902348" cy="1384995"/>
          </a:xfrm>
          <a:prstGeom prst="rect">
            <a:avLst/>
          </a:prstGeom>
        </p:spPr>
        <p:txBody>
          <a:bodyPr wrap="square">
            <a:spAutoFit/>
          </a:bodyPr>
          <a:lstStyle/>
          <a:p>
            <a:pPr algn="ctr"/>
            <a:r>
              <a:rPr lang="pt-BR" sz="1200" dirty="0"/>
              <a:t>Em suma, o gradiente se torna cada vez menor nas camadas próximas à entrada, levando a uma atualização muito pequena ou até inexistente nos pesos destas camadas.</a:t>
            </a:r>
          </a:p>
        </p:txBody>
      </p:sp>
    </p:spTree>
    <p:extLst>
      <p:ext uri="{BB962C8B-B14F-4D97-AF65-F5344CB8AC3E}">
        <p14:creationId xmlns:p14="http://schemas.microsoft.com/office/powerpoint/2010/main" val="1638900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11182350" cy="5257799"/>
              </a:xfrm>
            </p:spPr>
            <p:txBody>
              <a:bodyPr>
                <a:normAutofit lnSpcReduction="10000"/>
              </a:bodyPr>
              <a:lstStyle/>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parciais 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dos pesos das camadas ocultas através do uso da </a:t>
                </a:r>
                <a:r>
                  <a:rPr lang="pt-BR" b="1" i="1" dirty="0"/>
                  <a:t>regra da cadeia</a:t>
                </a:r>
                <a:r>
                  <a:rPr lang="pt-BR" dirty="0"/>
                  <a:t> (exemplo abaixo).</a:t>
                </a:r>
              </a:p>
              <a:p>
                <a:pPr marL="0" indent="0">
                  <a:buNone/>
                </a:pPr>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𝑦</m:t>
                          </m:r>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r>
                            <a:rPr lang="pt-BR" sz="2400" i="1">
                              <a:latin typeface="Cambria Math" panose="02040503050406030204" pitchFamily="18" charset="0"/>
                            </a:rPr>
                            <m:t>)</m:t>
                          </m:r>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h</m:t>
                          </m:r>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r>
                            <a:rPr lang="pt-BR" sz="2400" i="1">
                              <a:latin typeface="Cambria Math" panose="02040503050406030204" pitchFamily="18" charset="0"/>
                            </a:rPr>
                            <m:t>)</m:t>
                          </m:r>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oMath>
                  </m:oMathPara>
                </a14:m>
                <a:endParaRPr lang="pt-BR" dirty="0"/>
              </a:p>
              <a:p>
                <a:r>
                  <a:rPr lang="pt-BR" dirty="0"/>
                  <a:t>Em outras palavras, devido à regra da cadeia, o gradiente para a atualização dos pesos de uma dada camada da rede neural inclui </a:t>
                </a:r>
                <a:r>
                  <a:rPr lang="pt-BR" b="1" i="1" dirty="0"/>
                  <a:t>o produto das derivadas das funções de ativação dos nós desde a camada de saída até a camada desejada</a:t>
                </a:r>
                <a:r>
                  <a:rPr lang="pt-BR"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11182350" cy="5257799"/>
              </a:xfrm>
              <a:blipFill rotWithShape="0">
                <a:blip r:embed="rId3"/>
                <a:stretch>
                  <a:fillRect l="-981" t="-2668" r="-55" b="-232"/>
                </a:stretch>
              </a:blipFill>
            </p:spPr>
            <p:txBody>
              <a:bodyPr/>
              <a:lstStyle/>
              <a:p>
                <a:r>
                  <a:rPr lang="pt-BR">
                    <a:noFill/>
                  </a:rPr>
                  <a:t> </a:t>
                </a:r>
              </a:p>
            </p:txBody>
          </p:sp>
        </mc:Fallback>
      </mc:AlternateContent>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425" y="3576774"/>
            <a:ext cx="5215788" cy="557074"/>
          </a:xfrm>
          <a:prstGeom prst="rect">
            <a:avLst/>
          </a:prstGeom>
        </p:spPr>
      </p:pic>
      <mc:AlternateContent xmlns:mc="http://schemas.openxmlformats.org/markup-compatibility/2006" xmlns:a14="http://schemas.microsoft.com/office/drawing/2010/main">
        <mc:Choice Requires="a14">
          <p:sp>
            <p:nvSpPr>
              <p:cNvPr id="5" name="CaixaDeTexto 4"/>
              <p:cNvSpPr txBox="1"/>
              <p:nvPr/>
            </p:nvSpPr>
            <p:spPr>
              <a:xfrm>
                <a:off x="9982986" y="4229099"/>
                <a:ext cx="2037564" cy="830997"/>
              </a:xfrm>
              <a:prstGeom prst="rect">
                <a:avLst/>
              </a:prstGeom>
              <a:noFill/>
            </p:spPr>
            <p:txBody>
              <a:bodyPr wrap="square" rtlCol="0">
                <a:spAutoFit/>
              </a:bodyPr>
              <a:lstStyle/>
              <a:p>
                <a:pPr algn="ctr"/>
                <a:r>
                  <a:rPr lang="pt-BR" sz="1200" b="1" dirty="0"/>
                  <a:t>OBS</a:t>
                </a:r>
                <a:r>
                  <a:rPr lang="pt-BR" sz="1200" dirty="0"/>
                  <a:t>.: As funções </a:t>
                </a:r>
                <a14:m>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m:t>
                        </m:r>
                      </m:e>
                    </m:d>
                    <m:r>
                      <a:rPr lang="pt-BR" sz="1200" b="0" i="1" smtClean="0">
                        <a:latin typeface="Cambria Math" panose="02040503050406030204" pitchFamily="18" charset="0"/>
                      </a:rPr>
                      <m:t>, </m:t>
                    </m:r>
                    <m:r>
                      <a:rPr lang="pt-BR" sz="1200" b="0" i="1" smtClean="0">
                        <a:latin typeface="Cambria Math" panose="02040503050406030204" pitchFamily="18" charset="0"/>
                      </a:rPr>
                      <m:t>𝑔</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m:t>
                        </m:r>
                      </m:e>
                    </m:d>
                    <m:r>
                      <a:rPr lang="pt-BR" sz="1200" b="0" i="1" smtClean="0">
                        <a:latin typeface="Cambria Math" panose="02040503050406030204" pitchFamily="18" charset="0"/>
                      </a:rPr>
                      <m:t>, </m:t>
                    </m:r>
                    <m:r>
                      <a:rPr lang="pt-BR" sz="1200" b="0" i="1" smtClean="0">
                        <a:latin typeface="Cambria Math" panose="02040503050406030204" pitchFamily="18" charset="0"/>
                      </a:rPr>
                      <m:t>𝑒</m:t>
                    </m:r>
                    <m:r>
                      <a:rPr lang="pt-BR" sz="1200" b="0" i="1" smtClean="0">
                        <a:latin typeface="Cambria Math" panose="02040503050406030204" pitchFamily="18" charset="0"/>
                      </a:rPr>
                      <m:t> </m:t>
                    </m:r>
                    <m:r>
                      <a:rPr lang="pt-BR" sz="1200" b="0" i="1" smtClean="0">
                        <a:latin typeface="Cambria Math" panose="02040503050406030204" pitchFamily="18" charset="0"/>
                      </a:rPr>
                      <m:t>h</m:t>
                    </m:r>
                    <m:r>
                      <a:rPr lang="pt-BR" sz="1200" b="0" i="1" smtClean="0">
                        <a:latin typeface="Cambria Math" panose="02040503050406030204" pitchFamily="18" charset="0"/>
                      </a:rPr>
                      <m:t>(.)</m:t>
                    </m:r>
                  </m:oMath>
                </a14:m>
                <a:r>
                  <a:rPr lang="pt-BR" sz="1200" dirty="0"/>
                  <a:t> podem ser interpretadas como sendo as funções de ativação dos nós.</a:t>
                </a:r>
              </a:p>
            </p:txBody>
          </p:sp>
        </mc:Choice>
        <mc:Fallback xmlns="">
          <p:sp>
            <p:nvSpPr>
              <p:cNvPr id="5" name="CaixaDeTexto 4"/>
              <p:cNvSpPr txBox="1">
                <a:spLocks noRot="1" noChangeAspect="1" noMove="1" noResize="1" noEditPoints="1" noAdjustHandles="1" noChangeArrowheads="1" noChangeShapeType="1" noTextEdit="1"/>
              </p:cNvSpPr>
              <p:nvPr/>
            </p:nvSpPr>
            <p:spPr>
              <a:xfrm>
                <a:off x="9982986" y="4229099"/>
                <a:ext cx="2037564" cy="830997"/>
              </a:xfrm>
              <a:prstGeom prst="rect">
                <a:avLst/>
              </a:prstGeom>
              <a:blipFill rotWithShape="0">
                <a:blip r:embed="rId5"/>
                <a:stretch>
                  <a:fillRect t="-735" r="-299" b="-5147"/>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470" cy="3022147"/>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gradientes das primeiras camadas.</a:t>
                </a:r>
              </a:p>
              <a:p>
                <a:r>
                  <a:rPr lang="pt-BR" dirty="0"/>
                  <a:t>O que significa que o </a:t>
                </a:r>
                <a:r>
                  <a:rPr lang="pt-BR" b="1" i="1" dirty="0"/>
                  <a:t>gradiente diminui exponencialmente </a:t>
                </a:r>
                <a:r>
                  <a:rPr lang="pt-BR" dirty="0"/>
                  <a:t>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a:t>
                </a:r>
                <a:r>
                  <a:rPr lang="pt-BR" b="1" i="1" dirty="0"/>
                  <a:t>nós das camadas iniciais aprendem muito mais lentamente do que os nós das camadas finais</a:t>
                </a:r>
                <a:r>
                  <a:rPr lang="pt-BR" dirty="0"/>
                  <a:t>, pois o valor do gradiente é muito pequeno, fazendo com que a </a:t>
                </a:r>
                <a:r>
                  <a:rPr lang="pt-BR" b="1" i="1" dirty="0"/>
                  <a:t>atualização dos pesos também seja pequena </a:t>
                </a:r>
                <a:r>
                  <a:rPr lang="pt-BR" dirty="0"/>
                  <a:t>(i.e., lenta).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a:blip r:embed="rId3"/>
                <a:stretch>
                  <a:fillRect l="-816" t="-4032" r="-1523" b="-100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1898618"/>
                <a:ext cx="11199725" cy="4959382"/>
              </a:xfrm>
            </p:spPr>
            <p:txBody>
              <a:bodyPr>
                <a:normAutofit fontScale="70000" lnSpcReduction="20000"/>
              </a:bodyPr>
              <a:lstStyle/>
              <a:p>
                <a:pPr marL="0" indent="0">
                  <a:buNone/>
                </a:pPr>
                <a:r>
                  <a:rPr lang="pt-BR" b="1" i="1" dirty="0"/>
                  <a:t>Considerações</a:t>
                </a:r>
                <a:r>
                  <a:rPr lang="pt-BR" dirty="0"/>
                  <a:t>: </a:t>
                </a:r>
              </a:p>
              <a:p>
                <a:pPr marL="285750" indent="-285750"/>
                <a:r>
                  <a:rPr lang="pt-BR" dirty="0"/>
                  <a:t>2 x Perceptrons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do segundo perceptron.</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perceptron.</a:t>
                </a:r>
              </a:p>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a:t>
                </a:r>
                <a:r>
                  <a:rPr lang="pt-BR" b="1" i="1" dirty="0"/>
                  <a:t>regra da cadeia</a:t>
                </a:r>
                <a:r>
                  <a:rPr lang="pt-BR" dirty="0"/>
                  <a:t>.</a:t>
                </a: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544" t="-2211"/>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DDA32F11-9374-4C54-ABCD-0438654B8E82}"/>
              </a:ext>
            </a:extLst>
          </p:cNvPr>
          <p:cNvGrpSpPr/>
          <p:nvPr/>
        </p:nvGrpSpPr>
        <p:grpSpPr>
          <a:xfrm>
            <a:off x="4902699" y="1219115"/>
            <a:ext cx="3070723" cy="538650"/>
            <a:chOff x="3470196" y="2338442"/>
            <a:chExt cx="3070723" cy="538650"/>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7" name="Conector de seta reta 10">
              <a:extLst>
                <a:ext uri="{FF2B5EF4-FFF2-40B4-BE49-F238E27FC236}">
                  <a16:creationId xmlns:a16="http://schemas.microsoft.com/office/drawing/2014/main"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id="{E4EBB7CB-9B70-401A-B744-8CD1F89E3BB9}"/>
              </a:ext>
            </a:extLst>
          </p:cNvPr>
          <p:cNvSpPr/>
          <p:nvPr/>
        </p:nvSpPr>
        <p:spPr>
          <a:xfrm>
            <a:off x="7823111" y="4466012"/>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a16="http://schemas.microsoft.com/office/drawing/2014/main" id="{938A7AF6-E11B-41A9-AA12-497491ADD98E}"/>
              </a:ext>
            </a:extLst>
          </p:cNvPr>
          <p:cNvCxnSpPr>
            <a:cxnSpLocks/>
          </p:cNvCxnSpPr>
          <p:nvPr/>
        </p:nvCxnSpPr>
        <p:spPr>
          <a:xfrm flipV="1">
            <a:off x="7600335" y="5156462"/>
            <a:ext cx="1972378" cy="238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5" idx="0"/>
          </p:cNvCxnSpPr>
          <p:nvPr/>
        </p:nvCxnSpPr>
        <p:spPr>
          <a:xfrm>
            <a:off x="8075111" y="4466012"/>
            <a:ext cx="1497602" cy="52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42" idx="0"/>
          </p:cNvCxnSpPr>
          <p:nvPr/>
        </p:nvCxnSpPr>
        <p:spPr>
          <a:xfrm flipV="1">
            <a:off x="8510905" y="5301438"/>
            <a:ext cx="1165505" cy="9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a:blip r:embed="rId10"/>
          <a:stretch>
            <a:fillRect/>
          </a:stretch>
        </p:blipFill>
        <p:spPr>
          <a:xfrm>
            <a:off x="9046004" y="2277755"/>
            <a:ext cx="2787860" cy="2090896"/>
          </a:xfrm>
          <a:prstGeom prst="rect">
            <a:avLst/>
          </a:prstGeom>
        </p:spPr>
      </p:pic>
      <p:sp>
        <p:nvSpPr>
          <p:cNvPr id="27" name="Seta: para Baixo 26">
            <a:extLst>
              <a:ext uri="{FF2B5EF4-FFF2-40B4-BE49-F238E27FC236}">
                <a16:creationId xmlns:a16="http://schemas.microsoft.com/office/drawing/2014/main"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id="{921DA05B-3836-445F-BC79-728E549B3546}"/>
              </a:ext>
            </a:extLst>
          </p:cNvPr>
          <p:cNvSpPr/>
          <p:nvPr/>
        </p:nvSpPr>
        <p:spPr>
          <a:xfrm>
            <a:off x="7352118"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id="{B941F51B-31BC-4A18-8D32-EC0300AE86DD}"/>
              </a:ext>
            </a:extLst>
          </p:cNvPr>
          <p:cNvSpPr/>
          <p:nvPr/>
        </p:nvSpPr>
        <p:spPr>
          <a:xfrm>
            <a:off x="8258905"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ixaDeTexto 15"/>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25" name="CaixaDeTexto 24"/>
          <p:cNvSpPr txBox="1"/>
          <p:nvPr/>
        </p:nvSpPr>
        <p:spPr>
          <a:xfrm>
            <a:off x="7017382" y="1016331"/>
            <a:ext cx="342900" cy="276999"/>
          </a:xfrm>
          <a:prstGeom prst="rect">
            <a:avLst/>
          </a:prstGeom>
          <a:noFill/>
        </p:spPr>
        <p:txBody>
          <a:bodyPr wrap="square" rtlCol="0">
            <a:spAutoFit/>
          </a:bodyPr>
          <a:lstStyle/>
          <a:p>
            <a:r>
              <a:rPr lang="pt-BR" sz="1200" dirty="0"/>
              <a:t>2</a:t>
            </a:r>
          </a:p>
        </p:txBody>
      </p:sp>
    </p:spTree>
    <p:extLst>
      <p:ext uri="{BB962C8B-B14F-4D97-AF65-F5344CB8AC3E}">
        <p14:creationId xmlns:p14="http://schemas.microsoft.com/office/powerpoint/2010/main" val="1594805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computacionais e numéricas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584775"/>
          </a:xfrm>
          <a:prstGeom prst="rect">
            <a:avLst/>
          </a:prstGeom>
        </p:spPr>
        <p:txBody>
          <a:bodyPr wrap="square">
            <a:spAutoFit/>
          </a:bodyPr>
          <a:lstStyle/>
          <a:p>
            <a:pPr algn="ctr"/>
            <a:r>
              <a:rPr lang="pt-BR" sz="1600"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830997"/>
          </a:xfrm>
          <a:prstGeom prst="rect">
            <a:avLst/>
          </a:prstGeom>
        </p:spPr>
        <p:txBody>
          <a:bodyPr wrap="square">
            <a:spAutoFit/>
          </a:bodyPr>
          <a:lstStyle/>
          <a:p>
            <a:pPr algn="ctr"/>
            <a:r>
              <a:rPr lang="pt-BR" sz="1600" dirty="0"/>
              <a:t>Derivada da Função Retificadora</a:t>
            </a:r>
          </a:p>
        </p:txBody>
      </p:sp>
      <p:sp>
        <p:nvSpPr>
          <p:cNvPr id="4" name="CaixaDeTexto 3"/>
          <p:cNvSpPr txBox="1"/>
          <p:nvPr/>
        </p:nvSpPr>
        <p:spPr>
          <a:xfrm>
            <a:off x="7013542" y="3862335"/>
            <a:ext cx="923925" cy="646331"/>
          </a:xfrm>
          <a:prstGeom prst="rect">
            <a:avLst/>
          </a:prstGeom>
          <a:noFill/>
        </p:spPr>
        <p:txBody>
          <a:bodyPr wrap="square" rtlCol="0">
            <a:spAutoFit/>
          </a:bodyPr>
          <a:lstStyle/>
          <a:p>
            <a:pPr algn="ctr"/>
            <a:r>
              <a:rPr lang="pt-BR" dirty="0">
                <a:solidFill>
                  <a:srgbClr val="00B0F0"/>
                </a:solidFill>
              </a:rPr>
              <a:t>Função degrau</a:t>
            </a:r>
          </a:p>
        </p:txBody>
      </p:sp>
      <p:cxnSp>
        <p:nvCxnSpPr>
          <p:cNvPr id="10" name="Conector de seta reta 9"/>
          <p:cNvCxnSpPr>
            <a:endCxn id="4" idx="1"/>
          </p:cNvCxnSpPr>
          <p:nvPr/>
        </p:nvCxnSpPr>
        <p:spPr>
          <a:xfrm flipV="1">
            <a:off x="6570482" y="4185501"/>
            <a:ext cx="443060" cy="91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72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18198"/>
          </a:xfrm>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9" y="1559170"/>
                <a:ext cx="11213123" cy="5298830"/>
              </a:xfrm>
            </p:spPr>
            <p:txBody>
              <a:bodyPr>
                <a:normAutofit fontScale="92500" lnSpcReduction="10000"/>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logística e tangente hiperbólica.</a:t>
                </a:r>
              </a:p>
              <a:p>
                <a:pPr lvl="1">
                  <a:buFont typeface="Wingdings" panose="05000000000000000000" pitchFamily="2" charset="2"/>
                  <a:buChar char="§"/>
                </a:pPr>
                <a:r>
                  <a:rPr lang="pt-BR" dirty="0"/>
                  <a:t>Sofre menos com o </a:t>
                </a:r>
                <a:r>
                  <a:rPr lang="pt-BR" b="1" i="1" dirty="0"/>
                  <a:t>problema da dissipação do gradiente</a:t>
                </a:r>
                <a:r>
                  <a:rPr lang="pt-BR" dirty="0"/>
                  <a:t>,</a:t>
                </a:r>
                <a:r>
                  <a:rPr lang="pt-BR" b="1" i="1" dirty="0"/>
                  <a:t> </a:t>
                </a:r>
                <a:r>
                  <a:rPr lang="pt-BR" dirty="0"/>
                  <a:t>pois sua derivada é igual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 O produto da derivada da função de ativação </a:t>
                </a:r>
                <a:r>
                  <a:rPr lang="pt-BR" dirty="0" err="1"/>
                  <a:t>ReLU</a:t>
                </a:r>
                <a:r>
                  <a:rPr lang="pt-BR" dirty="0"/>
                  <a:t> dos nós de várias camadas sempre será igual a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a:t>
                </a:r>
              </a:p>
              <a:p>
                <a:r>
                  <a:rPr lang="pt-BR" dirty="0"/>
                  <a:t>Desvantagem</a:t>
                </a:r>
              </a:p>
              <a:p>
                <a:pPr lvl="1">
                  <a:buFont typeface="Wingdings" panose="05000000000000000000" pitchFamily="2" charset="2"/>
                  <a:buChar char="§"/>
                </a:pPr>
                <a:r>
                  <a:rPr lang="pt-BR" dirty="0"/>
                  <a:t>Entretanto, 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r>
                      <a:rPr lang="pt-BR">
                        <a:latin typeface="Cambria Math" panose="02040503050406030204" pitchFamily="18" charset="0"/>
                      </a:rPr>
                      <m:t>, </m:t>
                    </m:r>
                  </m:oMath>
                </a14:m>
                <a:r>
                  <a:rPr lang="pt-BR" dirty="0"/>
                  <a:t>o nó é considerado </a:t>
                </a:r>
                <a:r>
                  <a:rPr lang="pt-BR" b="1" i="1" dirty="0"/>
                  <a:t>morto</a:t>
                </a:r>
                <a:r>
                  <a:rPr lang="pt-BR" dirty="0"/>
                  <a:t>, pois a derivada será igual a 0, fazendo com que os pesos permanecem inalterados (i.e., não há atualização).</a:t>
                </a:r>
              </a:p>
              <a:p>
                <a:r>
                  <a:rPr lang="pt-BR" dirty="0"/>
                  <a:t>Outras funções de ativação são:</a:t>
                </a:r>
              </a:p>
              <a:p>
                <a:pPr lvl="1">
                  <a:buFont typeface="Wingdings" panose="05000000000000000000" pitchFamily="2" charset="2"/>
                  <a:buChar char="§"/>
                </a:pPr>
                <a:r>
                  <a:rPr lang="en-US" dirty="0"/>
                  <a:t>Parametric rectified linear unit (</a:t>
                </a:r>
                <a:r>
                  <a:rPr lang="en-US" dirty="0" err="1"/>
                  <a:t>PReLU</a:t>
                </a:r>
                <a:r>
                  <a:rPr lang="en-US" dirty="0"/>
                  <a:t>).</a:t>
                </a:r>
                <a:endParaRPr lang="en-US" baseline="30000" dirty="0"/>
              </a:p>
              <a:p>
                <a:pPr lvl="1">
                  <a:buFont typeface="Wingdings" panose="05000000000000000000" pitchFamily="2" charset="2"/>
                  <a:buChar char="§"/>
                </a:pPr>
                <a:r>
                  <a:rPr lang="en-US" dirty="0"/>
                  <a:t>Leaky rectified linear unit (Leaky </a:t>
                </a:r>
                <a:r>
                  <a:rPr lang="en-US" dirty="0" err="1"/>
                  <a:t>ReLU</a:t>
                </a:r>
                <a:r>
                  <a:rPr lang="en-US" dirty="0"/>
                  <a:t>).</a:t>
                </a:r>
              </a:p>
              <a:p>
                <a:pPr lvl="1">
                  <a:buFont typeface="Wingdings" panose="05000000000000000000" pitchFamily="2" charset="2"/>
                  <a:buChar char="§"/>
                </a:pPr>
                <a:r>
                  <a:rPr lang="pt-BR" dirty="0">
                    <a:hlinkClick r:id="rId3"/>
                  </a:rPr>
                  <a:t>https://en.wikipedia.org/wiki/Activation_function#Table_of_activation_functions</a:t>
                </a:r>
                <a:endParaRPr lang="pt-BR" dirty="0"/>
              </a:p>
              <a:p>
                <a:r>
                  <a:rPr lang="pt-BR" dirty="0"/>
                  <a:t>Outras técnicas mais avançadas para evitar a dissipação do gradiente são a normalização de batch e o </a:t>
                </a:r>
                <a:r>
                  <a:rPr lang="pt-BR" i="1" dirty="0" err="1"/>
                  <a:t>dropout</a:t>
                </a:r>
                <a:r>
                  <a:rPr lang="pt-BR" dirty="0"/>
                  <a:t>.</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9" y="1559170"/>
                <a:ext cx="11213123" cy="5298830"/>
              </a:xfrm>
              <a:blipFill rotWithShape="0">
                <a:blip r:embed="rId4"/>
                <a:stretch>
                  <a:fillRect l="-815" t="-2301" b="-10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tângulo 3"/>
              <p:cNvSpPr/>
              <p:nvPr/>
            </p:nvSpPr>
            <p:spPr>
              <a:xfrm>
                <a:off x="6556010" y="5039952"/>
                <a:ext cx="4962705" cy="391646"/>
              </a:xfrm>
              <a:prstGeom prst="rect">
                <a:avLst/>
              </a:prstGeom>
            </p:spPr>
            <p:txBody>
              <a:bodyPr wrap="none">
                <a:spAutoFit/>
              </a:bodyPr>
              <a:lstStyle/>
              <a:p>
                <a:r>
                  <a:rPr lang="pt-BR" dirty="0"/>
                  <a:t>Ambas têm derivada diferente 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b="0" i="1" smtClean="0">
                        <a:latin typeface="Cambria Math" panose="02040503050406030204" pitchFamily="18" charset="0"/>
                      </a:rPr>
                      <m:t>&lt;0</m:t>
                    </m:r>
                  </m:oMath>
                </a14:m>
                <a:r>
                  <a:rPr lang="pt-BR" dirty="0"/>
                  <a:t>.</a:t>
                </a:r>
              </a:p>
            </p:txBody>
          </p:sp>
        </mc:Choice>
        <mc:Fallback xmlns="">
          <p:sp>
            <p:nvSpPr>
              <p:cNvPr id="4" name="Retângulo 3"/>
              <p:cNvSpPr>
                <a:spLocks noRot="1" noChangeAspect="1" noMove="1" noResize="1" noEditPoints="1" noAdjustHandles="1" noChangeArrowheads="1" noChangeShapeType="1" noTextEdit="1"/>
              </p:cNvSpPr>
              <p:nvPr/>
            </p:nvSpPr>
            <p:spPr>
              <a:xfrm>
                <a:off x="6556010" y="5039952"/>
                <a:ext cx="4962705" cy="391646"/>
              </a:xfrm>
              <a:prstGeom prst="rect">
                <a:avLst/>
              </a:prstGeom>
              <a:blipFill rotWithShape="0">
                <a:blip r:embed="rId5"/>
                <a:stretch>
                  <a:fillRect l="-982" t="-7813" r="-123" b="-20313"/>
                </a:stretch>
              </a:blipFill>
            </p:spPr>
            <p:txBody>
              <a:bodyPr/>
              <a:lstStyle/>
              <a:p>
                <a:r>
                  <a:rPr lang="pt-BR">
                    <a:noFill/>
                  </a:rPr>
                  <a:t> </a:t>
                </a:r>
              </a:p>
            </p:txBody>
          </p:sp>
        </mc:Fallback>
      </mc:AlternateContent>
      <p:sp>
        <p:nvSpPr>
          <p:cNvPr id="5" name="Chave direita 4"/>
          <p:cNvSpPr/>
          <p:nvPr/>
        </p:nvSpPr>
        <p:spPr>
          <a:xfrm>
            <a:off x="6187833" y="4828317"/>
            <a:ext cx="256927" cy="814916"/>
          </a:xfrm>
          <a:prstGeom prst="rightBrace">
            <a:avLst>
              <a:gd name="adj1" fmla="val 8333"/>
              <a:gd name="adj2" fmla="val 4665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653779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2184018"/>
            <a:ext cx="11163300" cy="4673982"/>
          </a:xfrm>
        </p:spPr>
        <p:txBody>
          <a:bodyPr>
            <a:normAutofit fontScale="85000" lnSpcReduction="10000"/>
          </a:bodyPr>
          <a:lstStyle/>
          <a:p>
            <a:r>
              <a:rPr lang="pt-BR" dirty="0"/>
              <a:t>Na figura acima,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solidFill>
                  <a:srgbClr val="00B050"/>
                </a:solidFill>
              </a:rPr>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solidFill>
                  <a:srgbClr val="00B050"/>
                </a:solidFill>
              </a:rPr>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saídas anteriores.</a:t>
            </a:r>
          </a:p>
          <a:p>
            <a:r>
              <a:rPr lang="pt-BR" dirty="0"/>
              <a:t>Portanto, </a:t>
            </a:r>
            <a:r>
              <a:rPr lang="pt-BR" b="1" i="1" dirty="0"/>
              <a:t>redes recorrentes </a:t>
            </a:r>
            <a:r>
              <a:rPr lang="pt-BR" dirty="0"/>
              <a:t>possuem </a:t>
            </a:r>
            <a:r>
              <a:rPr lang="pt-BR" b="1" i="1" dirty="0">
                <a:solidFill>
                  <a:srgbClr val="00B050"/>
                </a:solidFill>
              </a:rPr>
              <a:t>memória</a:t>
            </a:r>
            <a:r>
              <a:rPr lang="pt-BR" dirty="0"/>
              <a:t>.</a:t>
            </a:r>
          </a:p>
          <a:p>
            <a:r>
              <a:rPr lang="pt-BR" dirty="0"/>
              <a:t>Essas redes são úteis para o </a:t>
            </a:r>
            <a:r>
              <a:rPr lang="pt-BR" b="1" i="1" dirty="0">
                <a:solidFill>
                  <a:srgbClr val="00B050"/>
                </a:solidFill>
              </a:rPr>
              <a:t>processamento de dados sequenciais</a:t>
            </a:r>
            <a:r>
              <a:rPr lang="pt-BR" dirty="0"/>
              <a:t>, como som, dados de séries temporais (preços de ações, padrões cerebrais, etc.) ou linguagem natural (escrita e fala).</a:t>
            </a:r>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7591235" y="47626"/>
            <a:ext cx="3236783" cy="2222118"/>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(i.e., aproximar)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a:t>
                </a:r>
                <a:r>
                  <a:rPr lang="pt-BR" b="1" i="1" dirty="0">
                    <a:solidFill>
                      <a:srgbClr val="00B050"/>
                    </a:solidFill>
                  </a:rPr>
                  <a:t>uma única camada oculta suficientemente grande, é possível representar qualquer </a:t>
                </a:r>
                <a:r>
                  <a:rPr lang="pt-BR" b="1" i="1" dirty="0">
                    <a:solidFill>
                      <a:srgbClr val="00B0F0"/>
                    </a:solidFill>
                  </a:rPr>
                  <a:t>função contínua </a:t>
                </a:r>
                <a:r>
                  <a:rPr lang="pt-BR" b="1" i="1" dirty="0">
                    <a:solidFill>
                      <a:srgbClr val="00B050"/>
                    </a:solidFill>
                  </a:rPr>
                  <a:t>das entradas</a:t>
                </a:r>
                <a:r>
                  <a:rPr lang="pt-BR" dirty="0"/>
                  <a:t> com uma precisão arbitrária (depende da topologia).</a:t>
                </a:r>
              </a:p>
              <a:p>
                <a:r>
                  <a:rPr lang="pt-BR" dirty="0"/>
                  <a:t>Com </a:t>
                </a:r>
                <a:r>
                  <a:rPr lang="pt-BR" b="1" i="1" dirty="0">
                    <a:solidFill>
                      <a:srgbClr val="00B050"/>
                    </a:solidFill>
                  </a:rPr>
                  <a:t>duas camadas ocultas, até </a:t>
                </a:r>
                <a:r>
                  <a:rPr lang="pt-BR" b="1" i="1" dirty="0">
                    <a:solidFill>
                      <a:srgbClr val="00B0F0"/>
                    </a:solidFill>
                  </a:rPr>
                  <a:t>funções descontínuas</a:t>
                </a:r>
                <a:r>
                  <a:rPr lang="pt-BR" b="1" i="1" dirty="0">
                    <a:solidFill>
                      <a:srgbClr val="00B050"/>
                    </a:solidFill>
                  </a:rPr>
                  <a:t> podem ser representadas</a:t>
                </a:r>
                <a:r>
                  <a:rPr lang="pt-BR" dirty="0"/>
                  <a:t>.</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86749" y="71438"/>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973308" cy="1325563"/>
          </a:xfrm>
        </p:spPr>
        <p:txBody>
          <a:bodyPr/>
          <a:lstStyle/>
          <a:p>
            <a:r>
              <a:rPr lang="pt-BR" dirty="0"/>
              <a:t>Aproximação universal de funções: Classificação</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8185085" y="1365376"/>
            <a:ext cx="3727559" cy="307777"/>
          </a:xfrm>
          <a:prstGeom prst="rect">
            <a:avLst/>
          </a:prstGeom>
        </p:spPr>
        <p:txBody>
          <a:bodyPr wrap="none">
            <a:spAutoFit/>
          </a:bodyPr>
          <a:lstStyle/>
          <a:p>
            <a:pPr lvl="0">
              <a:defRPr/>
            </a:pPr>
            <a:r>
              <a:rPr lang="pt-BR" sz="1400" dirty="0">
                <a:solidFill>
                  <a:srgbClr val="00B0F0"/>
                </a:solidFill>
                <a:hlinkClick r:id="rId9"/>
              </a:rPr>
              <a:t>Exemplo: FunctionApproximationWithMLP.ipynb</a:t>
            </a:r>
            <a:endParaRPr lang="pt-BR" sz="14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 Regressão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838200" y="6380443"/>
            <a:ext cx="3115661" cy="307777"/>
          </a:xfrm>
          <a:prstGeom prst="rect">
            <a:avLst/>
          </a:prstGeom>
        </p:spPr>
        <p:txBody>
          <a:bodyPr wrap="none">
            <a:spAutoFit/>
          </a:bodyPr>
          <a:lstStyle/>
          <a:p>
            <a:pPr lvl="0">
              <a:defRPr/>
            </a:pPr>
            <a:r>
              <a:rPr lang="pt-BR" sz="1400" dirty="0">
                <a:solidFill>
                  <a:srgbClr val="00B0F0"/>
                </a:solidFill>
                <a:hlinkClick r:id="rId8"/>
              </a:rPr>
              <a:t>Exemplo: function_approximation.ipynb</a:t>
            </a:r>
            <a:endParaRPr lang="pt-BR" sz="1400"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lnSpcReduction="10000"/>
          </a:bodyPr>
          <a:lstStyle/>
          <a:p>
            <a:r>
              <a:rPr lang="pt-BR" dirty="0"/>
              <a:t>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B050"/>
                </a:solidFill>
              </a:rPr>
              <a:t>Cada ligação </a:t>
            </a:r>
            <a:r>
              <a:rPr lang="pt-BR" dirty="0"/>
              <a:t>entre nós </a:t>
            </a:r>
            <a:r>
              <a:rPr lang="pt-BR" b="1" i="1" dirty="0">
                <a:solidFill>
                  <a:srgbClr val="00B050"/>
                </a:solidFill>
              </a:rPr>
              <a:t>possui um peso (sináptico) associado</a:t>
            </a:r>
            <a:r>
              <a:rPr lang="pt-BR" dirty="0"/>
              <a:t>.</a:t>
            </a:r>
          </a:p>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5897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a:t>
            </a:r>
            <a:r>
              <a:rPr lang="pt-BR" b="1" i="1" dirty="0" err="1"/>
              <a:t>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err="1"/>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lnSpcReduction="10000"/>
          </a:bodyPr>
          <a:lstStyle/>
          <a:p>
            <a:r>
              <a:rPr lang="pt-BR" dirty="0"/>
              <a:t>A rede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se conecta a todos os nós da camada seguinte através de pesos sinápticos.</a:t>
            </a:r>
          </a:p>
          <a:p>
            <a:pPr lvl="1">
              <a:buFont typeface="Wingdings" panose="05000000000000000000" pitchFamily="2" charset="2"/>
              <a:buChar char="§"/>
            </a:pPr>
            <a:r>
              <a:rPr lang="pt-BR" dirty="0"/>
              <a:t>Os dados fluem através da rede em uma única direção, da camada de entrada para a camada de saída, sem ciclos ou </a:t>
            </a:r>
            <a:r>
              <a:rPr lang="pt-BR" i="1" dirty="0"/>
              <a:t>loops</a:t>
            </a:r>
            <a:r>
              <a:rPr lang="pt-BR" dirty="0"/>
              <a:t> de retroalimentação.</a:t>
            </a:r>
          </a:p>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a:t>
            </a:r>
            <a:r>
              <a:rPr lang="pt-BR" dirty="0"/>
              <a:t> (do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998865" y="1825624"/>
            <a:ext cx="6029011"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muitas camadas ocultas.</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aprendem separadores lineares que são combinados para obter a separação não linear resultante.</a:t>
            </a:r>
          </a:p>
        </p:txBody>
      </p:sp>
      <p:pic>
        <p:nvPicPr>
          <p:cNvPr id="6" name="Imagem 5">
            <a:extLst>
              <a:ext uri="{FF2B5EF4-FFF2-40B4-BE49-F238E27FC236}">
                <a16:creationId xmlns:a16="http://schemas.microsoft.com/office/drawing/2014/main" id="{3231D813-872C-944C-AE49-5D2E7109D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512" y="1976349"/>
            <a:ext cx="4148735" cy="1892266"/>
          </a:xfrm>
          <a:prstGeom prst="rect">
            <a:avLst/>
          </a:prstGeom>
        </p:spPr>
      </p:pic>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6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998865" y="1825624"/>
                <a:ext cx="6029011" cy="5032375"/>
              </a:xfrm>
            </p:spPr>
            <p:txBody>
              <a:bodyPr>
                <a:normAutofit lnSpcReduction="10000"/>
              </a:bodyPr>
              <a:lstStyle/>
              <a:p>
                <a:r>
                  <a:rPr lang="pt-BR" dirty="0"/>
                  <a:t>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 o </a:t>
                </a:r>
                <a:r>
                  <a:rPr lang="pt-BR" b="1" i="1" dirty="0">
                    <a:solidFill>
                      <a:srgbClr val="00B050"/>
                    </a:solidFill>
                  </a:rPr>
                  <a:t>sinal de ativação</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r>
                  <a:rPr lang="pt-BR" dirty="0"/>
                  <a:t>O </a:t>
                </a:r>
                <a:r>
                  <a:rPr lang="pt-BR" b="1" i="1" dirty="0"/>
                  <a:t>sinal de ativação </a:t>
                </a:r>
                <a:r>
                  <a:rPr lang="pt-BR" dirty="0"/>
                  <a:t>é a saída do </a:t>
                </a:r>
                <a14:m>
                  <m:oMath xmlns:m="http://schemas.openxmlformats.org/officeDocument/2006/math">
                    <m:r>
                      <a:rPr lang="pt-BR" i="1">
                        <a:latin typeface="Cambria Math" panose="02040503050406030204" pitchFamily="18" charset="0"/>
                      </a:rPr>
                      <m:t>𝑖</m:t>
                    </m:r>
                  </m:oMath>
                </a14:m>
                <a:r>
                  <a:rPr lang="pt-BR" dirty="0"/>
                  <a:t>-ésimo nó e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998865" y="1825624"/>
                <a:ext cx="6029011" cy="5032375"/>
              </a:xfrm>
              <a:blipFill>
                <a:blip r:embed="rId3"/>
                <a:stretch>
                  <a:fillRect l="-1820" t="-2663" r="-2326"/>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1589"/>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16295</TotalTime>
  <Words>6258</Words>
  <Application>Microsoft Office PowerPoint</Application>
  <PresentationFormat>Widescreen</PresentationFormat>
  <Paragraphs>428</Paragraphs>
  <Slides>36</Slides>
  <Notes>29</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36</vt:i4>
      </vt:variant>
    </vt:vector>
  </HeadingPairs>
  <TitlesOfParts>
    <vt:vector size="42"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Função logística</vt:lpstr>
      <vt:lpstr>Função logística e sua derivada</vt:lpstr>
      <vt:lpstr>Função tangente hiperbólica</vt:lpstr>
      <vt:lpstr>Função tangente hiperbólica e sua derivada</vt:lpstr>
      <vt:lpstr>Apresentação do PowerPoint</vt:lpstr>
      <vt:lpstr>Funções de ativação</vt:lpstr>
      <vt:lpstr>O Problema da Dissipação do Gradiente</vt:lpstr>
      <vt:lpstr>O Problema da Dissipação do Gradiente</vt:lpstr>
      <vt:lpstr>O Problema da Dissipação do Gradiente</vt:lpstr>
      <vt:lpstr>Exemplo: Dissipação do Gradiente </vt:lpstr>
      <vt:lpstr>Função de ativação retificadora</vt:lpstr>
      <vt:lpstr>Função de ativação retificadora</vt:lpstr>
      <vt:lpstr>Tarefa</vt:lpstr>
      <vt:lpstr>Conectando Neurônios</vt:lpstr>
      <vt:lpstr>Conectando Neurônios</vt:lpstr>
      <vt:lpstr>Regressão Não-Linear</vt:lpstr>
      <vt:lpstr>Aproximação universal de funções: Classificação</vt:lpstr>
      <vt:lpstr>Aproximação universal de funções: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1413</cp:revision>
  <dcterms:created xsi:type="dcterms:W3CDTF">2020-04-06T23:46:10Z</dcterms:created>
  <dcterms:modified xsi:type="dcterms:W3CDTF">2023-10-20T23:34:25Z</dcterms:modified>
</cp:coreProperties>
</file>