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4" r:id="rId3"/>
    <p:sldId id="257" r:id="rId4"/>
    <p:sldId id="282" r:id="rId5"/>
    <p:sldId id="263" r:id="rId6"/>
    <p:sldId id="298" r:id="rId7"/>
    <p:sldId id="328" r:id="rId8"/>
    <p:sldId id="329" r:id="rId9"/>
    <p:sldId id="338" r:id="rId10"/>
    <p:sldId id="331" r:id="rId11"/>
    <p:sldId id="332" r:id="rId12"/>
    <p:sldId id="333" r:id="rId13"/>
    <p:sldId id="340" r:id="rId14"/>
    <p:sldId id="335" r:id="rId15"/>
    <p:sldId id="336" r:id="rId16"/>
    <p:sldId id="337" r:id="rId17"/>
    <p:sldId id="324" r:id="rId18"/>
    <p:sldId id="306" r:id="rId19"/>
    <p:sldId id="339" r:id="rId20"/>
    <p:sldId id="341" r:id="rId21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82944" autoAdjust="0"/>
  </p:normalViewPr>
  <p:slideViewPr>
    <p:cSldViewPr snapToGrid="0">
      <p:cViewPr varScale="1">
        <p:scale>
          <a:sx n="62" d="100"/>
          <a:sy n="62" d="100"/>
        </p:scale>
        <p:origin x="1050" y="6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26/07/2021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Motivacão:</a:t>
            </a:r>
            <a:r>
              <a:rPr lang="pt-BR" baseline="0" dirty="0" smtClean="0"/>
              <a:t> classificacão de e-mails, detecção de símbolos, classificação de modulações</a:t>
            </a:r>
            <a:r>
              <a:rPr lang="pt-BR" baseline="0" smtClean="0"/>
              <a:t>, etc.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60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2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/>
              <a:t>Exemplo</a:t>
            </a:r>
            <a:r>
              <a:rPr lang="pt-BR" sz="1200" dirty="0" smtClean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Binder: https://</a:t>
            </a:r>
            <a:r>
              <a:rPr lang="pt-BR" sz="1200" b="0" i="0" dirty="0" smtClean="0"/>
              <a:t>mybinder.org/v2/gh/zz4fap/t320_aprendizado_de_maquina/main?filepath=notebooks%2Fclassificação%2F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 smtClean="0"/>
              <a:t>https://colab.research.google.com/github/zz4fap/t320_aprendizado_de_maquina/blob/main/notebooks/</a:t>
            </a:r>
            <a:r>
              <a:rPr lang="pt-BR" sz="1200" b="0" i="0" dirty="0" smtClean="0"/>
              <a:t>classificação</a:t>
            </a:r>
            <a:r>
              <a:rPr lang="pt-BR" sz="1200" dirty="0" smtClean="0"/>
              <a:t>/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1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4fap/t320_aprendizado_de_maquina/blob/main/docs/Resolu%C3%A7%C3%A3o%20e%20entrega%20dos%20laborat%C3%B3rios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IyIIMu1w6POBhrVnw11yqXXy6BjC439j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4859" cy="470068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vocês devem ter percebido, classificadores são algoritmos com </a:t>
                </a:r>
                <a:r>
                  <a:rPr lang="pt-BR" b="1" i="1" dirty="0"/>
                  <a:t>treinamento supervisionado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saída desejada para </a:t>
                </a:r>
                <a:r>
                  <a:rPr lang="pt-BR" dirty="0" smtClean="0"/>
                  <a:t>um dado </a:t>
                </a:r>
                <a:r>
                  <a:rPr lang="pt-BR" b="1" i="1" dirty="0" smtClean="0"/>
                  <a:t>exemplo de entrada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deve ser </a:t>
                </a:r>
                <a:r>
                  <a:rPr lang="pt-BR" dirty="0"/>
                  <a:t>o </a:t>
                </a:r>
                <a:r>
                  <a:rPr lang="pt-BR" b="1" i="1" dirty="0" smtClean="0"/>
                  <a:t>rótulo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da classe à qual </a:t>
                </a:r>
                <a:r>
                  <a:rPr lang="pt-BR" dirty="0" smtClean="0"/>
                  <a:t>ele pertence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 saída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é </a:t>
                </a:r>
                <a:r>
                  <a:rPr lang="pt-BR" dirty="0"/>
                  <a:t>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Portanto, </a:t>
                </a:r>
                <a:r>
                  <a:rPr lang="pt-BR" dirty="0"/>
                  <a:t>para </a:t>
                </a:r>
                <a:r>
                  <a:rPr lang="pt-BR" dirty="0" smtClean="0"/>
                  <a:t>realizarmos </a:t>
                </a:r>
                <a:r>
                  <a:rPr lang="pt-BR" dirty="0"/>
                  <a:t>o treinamento do modelo, é </a:t>
                </a:r>
                <a:r>
                  <a:rPr lang="pt-BR" dirty="0" smtClean="0"/>
                  <a:t>necessário escolher </a:t>
                </a:r>
                <a:r>
                  <a:rPr lang="pt-BR" dirty="0"/>
                  <a:t>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 saída </a:t>
                </a:r>
                <a:r>
                  <a:rPr lang="pt-BR" dirty="0" smtClean="0"/>
                  <a:t>desejada,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Assim, como veremos a seguir, duas </a:t>
                </a:r>
                <a:r>
                  <a:rPr lang="pt-BR" dirty="0"/>
                  <a:t>opções podem ser </a:t>
                </a:r>
                <a:r>
                  <a:rPr lang="pt-BR" dirty="0" smtClean="0"/>
                  <a:t>adotadas, dependendo </a:t>
                </a:r>
                <a:r>
                  <a:rPr lang="pt-BR" dirty="0"/>
                  <a:t>do tipo de classificação a ser </a:t>
                </a:r>
                <a:r>
                  <a:rPr lang="pt-BR" dirty="0" smtClean="0"/>
                  <a:t>feita.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4859" cy="4700681"/>
              </a:xfrm>
              <a:blipFill rotWithShape="0">
                <a:blip r:embed="rId2"/>
                <a:stretch>
                  <a:fillRect l="-935" t="-2073" r="-1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4651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Classificação binária</a:t>
                </a:r>
                <a:r>
                  <a:rPr lang="pt-BR" dirty="0" smtClean="0"/>
                  <a:t>: existem apenas duas </a:t>
                </a:r>
                <a:r>
                  <a:rPr lang="pt-BR" dirty="0"/>
                  <a:t>classes possíveis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 Portanto, neste caso, podemos utilizar </a:t>
                </a:r>
                <a:r>
                  <a:rPr lang="pt-BR" b="1" i="1" dirty="0"/>
                  <a:t>uma única </a:t>
                </a:r>
                <a:r>
                  <a:rPr lang="pt-BR" b="1" i="1" dirty="0" smtClean="0"/>
                  <a:t>saída escalar binária </a:t>
                </a:r>
                <a:r>
                  <a:rPr lang="pt-BR" dirty="0" smtClean="0"/>
                  <a:t>para </a:t>
                </a:r>
                <a:r>
                  <a:rPr lang="pt-BR" dirty="0"/>
                  <a:t>indicar a classe correspondente ao </a:t>
                </a:r>
                <a:r>
                  <a:rPr lang="pt-BR" dirty="0" smtClean="0"/>
                  <a:t>exemplo de entrada: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 smtClean="0"/>
              </a:p>
              <a:p>
                <a:r>
                  <a:rPr lang="pt-BR" dirty="0" smtClean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pt-BR" dirty="0" smtClean="0"/>
              </a:p>
              <a:p>
                <a:r>
                  <a:rPr lang="pt-BR" dirty="0" smtClean="0"/>
                  <a:t>Também </a:t>
                </a:r>
                <a:r>
                  <a:rPr lang="pt-BR" dirty="0"/>
                  <a:t>é possível </a:t>
                </a:r>
                <a:r>
                  <a:rPr lang="pt-BR" dirty="0" smtClean="0"/>
                  <a:t>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 smtClean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4651375"/>
              </a:xfrm>
              <a:blipFill rotWithShape="0">
                <a:blip r:embed="rId2"/>
                <a:stretch>
                  <a:fillRect l="-990" t="-209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2128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1744"/>
                <a:ext cx="11192435" cy="54438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 smtClean="0"/>
                  <a:t>Classificação multi-classes</a:t>
                </a:r>
                <a:r>
                  <a:rPr lang="pt-BR" dirty="0" smtClean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</a:t>
                </a:r>
                <a:r>
                  <a:rPr lang="pt-BR" dirty="0" smtClean="0"/>
                  <a:t>utilizada para representar estas classes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one-hot </a:t>
                </a:r>
                <a:r>
                  <a:rPr lang="pt-BR" b="1" i="1" dirty="0" smtClean="0"/>
                  <a:t>encoding</a:t>
                </a:r>
                <a:r>
                  <a:rPr lang="pt-BR" dirty="0" smtClean="0"/>
                  <a:t>. </a:t>
                </a:r>
              </a:p>
              <a:p>
                <a:r>
                  <a:rPr lang="pt-BR" b="1" i="1" dirty="0"/>
                  <a:t>O</a:t>
                </a:r>
                <a:r>
                  <a:rPr lang="pt-BR" b="1" i="1" dirty="0" smtClean="0"/>
                  <a:t>ne-hot encoding</a:t>
                </a:r>
                <a:r>
                  <a:rPr lang="pt-BR" dirty="0" smtClean="0"/>
                  <a:t>: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utiliza uma </a:t>
                </a:r>
                <a:r>
                  <a:rPr lang="pt-BR" dirty="0"/>
                  <a:t>representação binária para </a:t>
                </a:r>
                <a:r>
                  <a:rPr lang="pt-BR" dirty="0" smtClean="0"/>
                  <a:t>cada uma das variáveis </a:t>
                </a:r>
                <a:r>
                  <a:rPr lang="pt-BR" dirty="0"/>
                  <a:t>categóricas.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Neste </a:t>
                </a:r>
                <a:r>
                  <a:rPr lang="pt-BR" dirty="0"/>
                  <a:t>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produz múltiplas saídas, cada </a:t>
                </a:r>
                <a:r>
                  <a:rPr lang="pt-BR" dirty="0" smtClean="0"/>
                  <a:t>uma representando </a:t>
                </a:r>
                <a:r>
                  <a:rPr lang="pt-BR" dirty="0"/>
                  <a:t>a </a:t>
                </a:r>
                <a:r>
                  <a:rPr lang="pt-BR" b="1" i="1" dirty="0"/>
                  <a:t>possibilidade</a:t>
                </a:r>
                <a:r>
                  <a:rPr lang="pt-BR" dirty="0"/>
                  <a:t> </a:t>
                </a:r>
                <a:r>
                  <a:rPr lang="pt-BR" dirty="0" smtClean="0"/>
                  <a:t>como veremos mais tarde, a probabilidade) do exemplo de entrada pertencer </a:t>
                </a:r>
                <a:r>
                  <a:rPr lang="pt-BR" dirty="0"/>
                  <a:t>a uma classe específica.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 smtClean="0"/>
                  <a:t>imaginemos um classificador de notícias com quatro </a:t>
                </a:r>
                <a:r>
                  <a:rPr lang="pt-BR" dirty="0"/>
                  <a:t>classes </a:t>
                </a:r>
                <a:r>
                  <a:rPr lang="pt-BR" dirty="0" smtClean="0"/>
                  <a:t>possíveis: </a:t>
                </a:r>
                <a:r>
                  <a:rPr lang="pt-BR" i="1" dirty="0" smtClean="0"/>
                  <a:t>esportes</a:t>
                </a:r>
                <a:r>
                  <a:rPr lang="pt-BR" dirty="0" smtClean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 smtClean="0"/>
                  <a:t>. Como vocês as representariam com o </a:t>
                </a:r>
                <a:r>
                  <a:rPr lang="pt-BR" b="1" i="1" dirty="0"/>
                  <a:t>one-hot encoding</a:t>
                </a:r>
                <a:r>
                  <a:rPr lang="pt-BR" dirty="0" smtClean="0"/>
                  <a:t>?</a:t>
                </a:r>
                <a:endParaRPr lang="pt-BR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1744"/>
                <a:ext cx="11192435" cy="5443856"/>
              </a:xfrm>
              <a:blipFill rotWithShape="0">
                <a:blip r:embed="rId2"/>
                <a:stretch>
                  <a:fillRect l="-980" t="-2576" r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65159" y="5097562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 smtClean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2000" dirty="0" smtClean="0"/>
                  <a:t>.</a:t>
                </a:r>
                <a:endParaRPr lang="pt-BR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159" y="5097562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5" t="-2395" b="-10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094"/>
            <a:ext cx="10515600" cy="1031874"/>
          </a:xfrm>
        </p:spPr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57310"/>
                <a:ext cx="11177589" cy="391478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Antes, usávamos funções para aproximar um modelo gerador, agora, as usaremos para separar classes.</a:t>
                </a:r>
              </a:p>
              <a:p>
                <a:r>
                  <a:rPr lang="pt-BR" dirty="0"/>
                  <a:t>O espaço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dimensional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pt-BR" dirty="0"/>
                  <a:t>) criado pelos </a:t>
                </a:r>
                <a:r>
                  <a:rPr lang="pt-BR" b="1" i="1" dirty="0"/>
                  <a:t>atributos </a:t>
                </a:r>
                <a:r>
                  <a:rPr lang="pt-BR" dirty="0" smtClean="0"/>
                  <a:t>é </a:t>
                </a:r>
                <a:r>
                  <a:rPr lang="pt-BR" dirty="0"/>
                  <a:t>dividido em </a:t>
                </a:r>
                <a:r>
                  <a:rPr lang="pt-BR" b="1" i="1" dirty="0"/>
                  <a:t>regiões 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pt-BR" dirty="0"/>
                  <a:t>, as quais </a:t>
                </a:r>
                <a:r>
                  <a:rPr lang="pt-BR" dirty="0" smtClean="0"/>
                  <a:t>são separadas </a:t>
                </a:r>
                <a:r>
                  <a:rPr lang="pt-BR" dirty="0"/>
                  <a:t>pelas </a:t>
                </a:r>
                <a:r>
                  <a:rPr lang="pt-BR" b="1" i="1" dirty="0"/>
                  <a:t>fonteiras de </a:t>
                </a:r>
                <a:r>
                  <a:rPr lang="pt-BR" b="1" i="1" dirty="0" smtClean="0"/>
                  <a:t>decisão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r>
                  <a:rPr lang="pt-BR" b="1" i="1" dirty="0" smtClean="0"/>
                  <a:t>Fonteiras </a:t>
                </a:r>
                <a:r>
                  <a:rPr lang="pt-BR" b="1" i="1" dirty="0"/>
                  <a:t>de decisão </a:t>
                </a:r>
                <a:r>
                  <a:rPr lang="pt-BR" dirty="0" smtClean="0"/>
                  <a:t>correspondem </a:t>
                </a:r>
                <a:r>
                  <a:rPr lang="pt-BR" dirty="0"/>
                  <a:t>a </a:t>
                </a:r>
                <a:r>
                  <a:rPr lang="pt-BR" b="1" i="1" dirty="0" smtClean="0"/>
                  <a:t>superfícies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atributos </a:t>
                </a:r>
                <a:r>
                  <a:rPr lang="pt-BR" dirty="0"/>
                  <a:t>onde ocorre uma indeterminação, </a:t>
                </a:r>
                <a:r>
                  <a:rPr lang="pt-BR" dirty="0" smtClean="0"/>
                  <a:t>ou</a:t>
                </a:r>
                <a:r>
                  <a:rPr lang="pt-BR" dirty="0"/>
                  <a:t> </a:t>
                </a:r>
                <a:r>
                  <a:rPr lang="pt-BR" dirty="0" smtClean="0"/>
                  <a:t>seja, </a:t>
                </a:r>
                <a:r>
                  <a:rPr lang="pt-BR" dirty="0"/>
                  <a:t>um empate entre diferentes classes possíveis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As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 </a:t>
                </a:r>
                <a:r>
                  <a:rPr lang="pt-BR" dirty="0" smtClean="0"/>
                  <a:t>podem </a:t>
                </a:r>
                <a:r>
                  <a:rPr lang="pt-BR" dirty="0"/>
                  <a:t>ser </a:t>
                </a:r>
                <a:r>
                  <a:rPr lang="pt-BR" b="1" i="1" dirty="0"/>
                  <a:t>lineares</a:t>
                </a:r>
                <a:r>
                  <a:rPr lang="pt-BR" dirty="0"/>
                  <a:t> (e.g., retas e planos) ou </a:t>
                </a:r>
                <a:r>
                  <a:rPr lang="pt-BR" b="1" i="1" dirty="0"/>
                  <a:t>não-lineares</a:t>
                </a:r>
                <a:r>
                  <a:rPr lang="pt-BR" dirty="0"/>
                  <a:t> (e.g., </a:t>
                </a:r>
                <a:r>
                  <a:rPr lang="pt-BR" dirty="0" smtClean="0"/>
                  <a:t>círculos).</a:t>
                </a:r>
              </a:p>
              <a:p>
                <a:r>
                  <a:rPr lang="pt-BR" dirty="0" smtClean="0"/>
                  <a:t>As </a:t>
                </a:r>
                <a:r>
                  <a:rPr lang="pt-BR" b="1" i="1" dirty="0"/>
                  <a:t>fronteiras de decisão </a:t>
                </a:r>
                <a:r>
                  <a:rPr lang="pt-BR" dirty="0"/>
                  <a:t>são definidas por </a:t>
                </a:r>
                <a:r>
                  <a:rPr lang="pt-BR" b="1" i="1" dirty="0"/>
                  <a:t>funções</a:t>
                </a:r>
                <a:r>
                  <a:rPr lang="pt-BR" dirty="0"/>
                  <a:t> (lineares ou não) que separam </a:t>
                </a:r>
                <a:r>
                  <a:rPr lang="pt-BR" dirty="0" smtClean="0"/>
                  <a:t>as </a:t>
                </a:r>
                <a:r>
                  <a:rPr lang="pt-BR" dirty="0"/>
                  <a:t>classes. </a:t>
                </a:r>
                <a:endParaRPr lang="pt-BR" dirty="0" smtClean="0"/>
              </a:p>
              <a:p>
                <a:r>
                  <a:rPr lang="pt-BR" dirty="0" smtClean="0"/>
                  <a:t>Essas </a:t>
                </a:r>
                <a:r>
                  <a:rPr lang="pt-BR" dirty="0"/>
                  <a:t>funções são normalmente chamadas de </a:t>
                </a:r>
                <a:r>
                  <a:rPr lang="pt-BR" b="1" i="1" dirty="0"/>
                  <a:t>funções discriminates</a:t>
                </a:r>
                <a:r>
                  <a:rPr lang="pt-BR" dirty="0"/>
                  <a:t>, pois </a:t>
                </a:r>
                <a:r>
                  <a:rPr lang="pt-BR" dirty="0" smtClean="0"/>
                  <a:t>separam </a:t>
                </a:r>
                <a:r>
                  <a:rPr lang="pt-BR" dirty="0"/>
                  <a:t>as classes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Figuras mostram </a:t>
                </a:r>
                <a:r>
                  <a:rPr lang="pt-BR" b="1" i="1" dirty="0" smtClean="0"/>
                  <a:t>regiões </a:t>
                </a:r>
                <a:r>
                  <a:rPr lang="pt-BR" b="1" i="1" dirty="0"/>
                  <a:t>de decisão </a:t>
                </a:r>
                <a:r>
                  <a:rPr lang="pt-BR" dirty="0"/>
                  <a:t>em problemas de classificação </a:t>
                </a:r>
                <a:r>
                  <a:rPr lang="pt-BR" b="1" i="1" dirty="0"/>
                  <a:t>binária</a:t>
                </a:r>
                <a:r>
                  <a:rPr lang="pt-BR" dirty="0"/>
                  <a:t> e </a:t>
                </a:r>
                <a:r>
                  <a:rPr lang="pt-BR" b="1" i="1" dirty="0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57310"/>
                <a:ext cx="11177589" cy="3914782"/>
              </a:xfrm>
              <a:blipFill rotWithShape="0">
                <a:blip r:embed="rId3"/>
                <a:stretch>
                  <a:fillRect l="-600" t="-3271" r="-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" t="4113" r="7518" b="1380"/>
          <a:stretch/>
        </p:blipFill>
        <p:spPr>
          <a:xfrm>
            <a:off x="5211215" y="4836904"/>
            <a:ext cx="2595215" cy="1987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4"/>
            <a:ext cx="10515600" cy="960232"/>
          </a:xfrm>
        </p:spPr>
        <p:txBody>
          <a:bodyPr/>
          <a:lstStyle/>
          <a:p>
            <a:r>
              <a:rPr lang="pt-BR" dirty="0" smtClean="0"/>
              <a:t>Funções discriminates lineares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419215"/>
                <a:ext cx="8647386" cy="543878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</a:t>
                </a:r>
                <a:r>
                  <a:rPr lang="pt-BR" dirty="0" smtClean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q</a:t>
                </a:r>
                <a:r>
                  <a:rPr lang="pt-BR" dirty="0" smtClean="0"/>
                  <a:t>ue nada mais é do uma combinação linear dos pesos, assim como nós vimos na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também pode ser visto como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separa as classes.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pode ser 1 ponto em 1D, uma reta em 2D e um plano em 3D.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os restante dos pesos determinam a orientação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ideia aqui é encontrar os pesos da </a:t>
                </a:r>
                <a:r>
                  <a:rPr lang="pt-BR" b="1" i="1" dirty="0" smtClean="0"/>
                  <a:t>função discriminate </a:t>
                </a:r>
                <a:r>
                  <a:rPr lang="pt-BR" dirty="0" smtClean="0"/>
                  <a:t>de tal forma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OBS.: Como vimos anteriormente, podemos ter também </a:t>
                </a:r>
                <a:r>
                  <a:rPr lang="pt-BR" b="1" i="1" dirty="0" smtClean="0"/>
                  <a:t>funções discriminates não-lineares</a:t>
                </a:r>
                <a:r>
                  <a:rPr lang="pt-BR" dirty="0" smtClean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(eq. de um círculo).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419215"/>
                <a:ext cx="8647386" cy="5438785"/>
              </a:xfrm>
              <a:blipFill rotWithShape="0">
                <a:blip r:embed="rId3"/>
                <a:stretch>
                  <a:fillRect l="-846" t="-2354" r="-1480" b="-12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4" t="2535" r="7819" b="1054"/>
          <a:stretch/>
        </p:blipFill>
        <p:spPr>
          <a:xfrm>
            <a:off x="9485583" y="2650331"/>
            <a:ext cx="2658793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Encontrar 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22519"/>
                <a:ext cx="10515600" cy="1254443"/>
              </a:xfrm>
            </p:spPr>
            <p:txBody>
              <a:bodyPr/>
              <a:lstStyle/>
              <a:p>
                <a:r>
                  <a:rPr lang="pt-BR" dirty="0" smtClean="0"/>
                  <a:t>Dada a seguinte função discriminante: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r>
                  <a:rPr lang="pt-BR" dirty="0" smtClean="0"/>
                  <a:t>Encontre os pesos e as regiões de decisão.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22519"/>
                <a:ext cx="10515600" cy="1254443"/>
              </a:xfrm>
              <a:blipFill rotWithShape="0">
                <a:blip r:embed="rId3"/>
                <a:stretch>
                  <a:fillRect l="-1043" t="-77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5398404" y="2900909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Isosceles Triangle 6"/>
          <p:cNvSpPr/>
          <p:nvPr/>
        </p:nvSpPr>
        <p:spPr>
          <a:xfrm>
            <a:off x="6475659" y="2759416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5305099" y="2554242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5689347" y="2651964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5535745" y="2230041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6417468" y="2134232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5325581" y="3170236"/>
            <a:ext cx="193774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5970773" y="2307694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Isosceles Triangle 14"/>
          <p:cNvSpPr/>
          <p:nvPr/>
        </p:nvSpPr>
        <p:spPr>
          <a:xfrm>
            <a:off x="6659487" y="3873434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Isosceles Triangle 15"/>
          <p:cNvSpPr/>
          <p:nvPr/>
        </p:nvSpPr>
        <p:spPr>
          <a:xfrm>
            <a:off x="6268346" y="3547330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Isosceles Triangle 16"/>
          <p:cNvSpPr/>
          <p:nvPr/>
        </p:nvSpPr>
        <p:spPr>
          <a:xfrm>
            <a:off x="5738153" y="3894891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/>
          <p:cNvSpPr/>
          <p:nvPr/>
        </p:nvSpPr>
        <p:spPr>
          <a:xfrm>
            <a:off x="5865128" y="3390838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Isosceles Triangle 18"/>
          <p:cNvSpPr/>
          <p:nvPr/>
        </p:nvSpPr>
        <p:spPr>
          <a:xfrm>
            <a:off x="6088948" y="3035955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Isosceles Triangle 19"/>
          <p:cNvSpPr/>
          <p:nvPr/>
        </p:nvSpPr>
        <p:spPr>
          <a:xfrm>
            <a:off x="6088892" y="3760762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Isosceles Triangle 20"/>
          <p:cNvSpPr/>
          <p:nvPr/>
        </p:nvSpPr>
        <p:spPr>
          <a:xfrm>
            <a:off x="6920054" y="2244819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850107" y="3195866"/>
                <a:ext cx="662657" cy="505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07" y="3195866"/>
                <a:ext cx="662657" cy="5059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720241" y="1527875"/>
                <a:ext cx="655076" cy="505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41" y="1527875"/>
                <a:ext cx="655076" cy="5059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60168" y="4019497"/>
                <a:ext cx="1001167" cy="467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168" y="4019497"/>
                <a:ext cx="1001167" cy="4670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254594" y="3212581"/>
                <a:ext cx="1300774" cy="467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?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94" y="3212581"/>
                <a:ext cx="1300774" cy="4670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140461" y="1526710"/>
                <a:ext cx="1300774" cy="467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?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461" y="1526710"/>
                <a:ext cx="1300774" cy="46707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 rot="5400000">
            <a:off x="5250191" y="3686716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252394" y="4227065"/>
            <a:ext cx="24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252394" y="1827380"/>
            <a:ext cx="0" cy="241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781484" y="1471556"/>
                <a:ext cx="1001167" cy="467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84" y="1471556"/>
                <a:ext cx="1001167" cy="46707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 flipV="1">
            <a:off x="5251694" y="2065591"/>
            <a:ext cx="1627631" cy="1621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74370" y="4180493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</a:t>
            </a:r>
            <a:endParaRPr lang="pt-BR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024915" y="3544589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024915" y="3009222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24915" y="2469685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25998" y="1946408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</a:t>
            </a:r>
            <a:endParaRPr lang="pt-BR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663911" y="4194402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204000" y="4193465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</a:t>
            </a:r>
            <a:endParaRPr lang="pt-BR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54934" y="4193807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77932" y="4193465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</a:t>
            </a:r>
            <a:endParaRPr lang="pt-BR" sz="1200" dirty="0"/>
          </a:p>
        </p:txBody>
      </p:sp>
      <p:sp>
        <p:nvSpPr>
          <p:cNvPr id="46" name="Rectangle 45"/>
          <p:cNvSpPr/>
          <p:nvPr/>
        </p:nvSpPr>
        <p:spPr>
          <a:xfrm rot="5400000">
            <a:off x="5794458" y="3690349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ctangle 57"/>
          <p:cNvSpPr/>
          <p:nvPr/>
        </p:nvSpPr>
        <p:spPr>
          <a:xfrm rot="5400000">
            <a:off x="6337913" y="3690349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 rot="5400000">
            <a:off x="6879325" y="3690349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ctangle 59"/>
          <p:cNvSpPr/>
          <p:nvPr/>
        </p:nvSpPr>
        <p:spPr>
          <a:xfrm rot="5400000">
            <a:off x="5253990" y="3147473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ctangle 60"/>
          <p:cNvSpPr/>
          <p:nvPr/>
        </p:nvSpPr>
        <p:spPr>
          <a:xfrm rot="5400000">
            <a:off x="5795508" y="3147473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ctangle 61"/>
          <p:cNvSpPr/>
          <p:nvPr/>
        </p:nvSpPr>
        <p:spPr>
          <a:xfrm rot="5400000">
            <a:off x="6337913" y="3147473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ctangle 62"/>
          <p:cNvSpPr/>
          <p:nvPr/>
        </p:nvSpPr>
        <p:spPr>
          <a:xfrm rot="5400000">
            <a:off x="6879325" y="3145780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ctangle 63"/>
          <p:cNvSpPr/>
          <p:nvPr/>
        </p:nvSpPr>
        <p:spPr>
          <a:xfrm rot="5400000">
            <a:off x="5252850" y="2605657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 rot="5400000">
            <a:off x="5794739" y="2605571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 rot="5400000">
            <a:off x="6337913" y="2605213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 rot="5400000">
            <a:off x="6876584" y="2606810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ctangle 67"/>
          <p:cNvSpPr/>
          <p:nvPr/>
        </p:nvSpPr>
        <p:spPr>
          <a:xfrm rot="5400000">
            <a:off x="5255448" y="2066200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ctangle 68"/>
          <p:cNvSpPr/>
          <p:nvPr/>
        </p:nvSpPr>
        <p:spPr>
          <a:xfrm rot="5400000">
            <a:off x="5797975" y="2067041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ctangle 69"/>
          <p:cNvSpPr/>
          <p:nvPr/>
        </p:nvSpPr>
        <p:spPr>
          <a:xfrm rot="5400000">
            <a:off x="6336382" y="2067619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ctangle 70"/>
          <p:cNvSpPr/>
          <p:nvPr/>
        </p:nvSpPr>
        <p:spPr>
          <a:xfrm rot="5400000">
            <a:off x="6877913" y="2066200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Isosceles Triangle 73"/>
          <p:cNvSpPr/>
          <p:nvPr/>
        </p:nvSpPr>
        <p:spPr>
          <a:xfrm>
            <a:off x="5518764" y="3476007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Isosceles Triangle 74"/>
          <p:cNvSpPr/>
          <p:nvPr/>
        </p:nvSpPr>
        <p:spPr>
          <a:xfrm>
            <a:off x="6594489" y="3181056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Isosceles Triangle 75"/>
          <p:cNvSpPr/>
          <p:nvPr/>
        </p:nvSpPr>
        <p:spPr>
          <a:xfrm>
            <a:off x="6993083" y="2692118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Isosceles Triangle 76"/>
          <p:cNvSpPr/>
          <p:nvPr/>
        </p:nvSpPr>
        <p:spPr>
          <a:xfrm>
            <a:off x="5376898" y="3856497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Isosceles Triangle 77"/>
          <p:cNvSpPr/>
          <p:nvPr/>
        </p:nvSpPr>
        <p:spPr>
          <a:xfrm>
            <a:off x="6680555" y="2380414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8"/>
                <a:ext cx="11353800" cy="892166"/>
              </a:xfrm>
            </p:spPr>
            <p:txBody>
              <a:bodyPr/>
              <a:lstStyle/>
              <a:p>
                <a:r>
                  <a:rPr lang="pt-BR" dirty="0" smtClean="0"/>
                  <a:t>Exemplo: Encontrar 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8"/>
                <a:ext cx="11353800" cy="892166"/>
              </a:xfrm>
              <a:blipFill rotWithShape="0">
                <a:blip r:embed="rId3"/>
                <a:stretch>
                  <a:fillRect l="-2202" t="-10274" b="-21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96431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/2</a:t>
                </a:r>
              </a:p>
              <a:p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96431"/>
                <a:ext cx="10970053" cy="2481955"/>
              </a:xfrm>
              <a:blipFill rotWithShape="0">
                <a:blip r:embed="rId4"/>
                <a:stretch>
                  <a:fillRect l="-944" t="-53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781484" y="1128647"/>
            <a:ext cx="4231175" cy="3073148"/>
            <a:chOff x="4781484" y="1389911"/>
            <a:chExt cx="4231175" cy="3073148"/>
          </a:xfrm>
        </p:grpSpPr>
        <p:sp>
          <p:nvSpPr>
            <p:cNvPr id="6" name="Oval 5"/>
            <p:cNvSpPr/>
            <p:nvPr/>
          </p:nvSpPr>
          <p:spPr>
            <a:xfrm>
              <a:off x="5398404" y="28192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67777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472597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57031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148396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417468" y="2052587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25581" y="3088591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22604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79178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46568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1324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09193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295431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67911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16317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7471322" y="2264787"/>
                  <a:ext cx="5884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1322" y="2264787"/>
                  <a:ext cx="588494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446230"/>
                  <a:ext cx="52642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pt-BR" sz="2000" dirty="0" smtClean="0"/>
                    <a:t>:</a:t>
                  </a:r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446230"/>
                  <a:ext cx="526426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7576" r="-10345" b="-2575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3937852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3937852"/>
                  <a:ext cx="1001167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875809" y="2281502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809" y="2281502"/>
                  <a:ext cx="113685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445065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445065"/>
                  <a:ext cx="113685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050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145420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745735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389911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389911"/>
                  <a:ext cx="1001167" cy="46707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1983946"/>
              <a:ext cx="1627631" cy="16218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09884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462944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292757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388040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86476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1275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11820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1216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11820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08704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08704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08704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065828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065828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065828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064135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524012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52392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523568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525165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1984555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198539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1985974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1984555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3943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09941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10473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77485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29876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579234" y="1517320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234" y="1517320"/>
                  <a:ext cx="113685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Freeform 3"/>
            <p:cNvSpPr/>
            <p:nvPr/>
          </p:nvSpPr>
          <p:spPr>
            <a:xfrm>
              <a:off x="6906986" y="1714498"/>
              <a:ext cx="751114" cy="212271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ctangle 7"/>
          <p:cNvSpPr/>
          <p:nvPr/>
        </p:nvSpPr>
        <p:spPr>
          <a:xfrm>
            <a:off x="7416584" y="6452761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 smtClean="0">
                <a:hlinkClick r:id="rId12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</a:t>
            </a:r>
            <a:r>
              <a:rPr lang="pt-BR" i="1" dirty="0" smtClean="0"/>
              <a:t>– xxxx 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#1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896938" y="1859869"/>
              <a:ext cx="18696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não-linear</a:t>
              </a:r>
              <a:endParaRPr lang="pt-BR" sz="1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5212" cy="4646893"/>
          </a:xfrm>
        </p:spPr>
        <p:txBody>
          <a:bodyPr>
            <a:normAutofit/>
          </a:bodyPr>
          <a:lstStyle/>
          <a:p>
            <a:r>
              <a:rPr lang="pt-BR" dirty="0" smtClean="0"/>
              <a:t>Continuação de </a:t>
            </a:r>
            <a:r>
              <a:rPr lang="pt-BR" b="1" i="1" dirty="0" smtClean="0"/>
              <a:t>T319 </a:t>
            </a:r>
            <a:r>
              <a:rPr lang="pt-BR" b="1" i="1" dirty="0"/>
              <a:t>- Introdução ao Aprendizado de Máquina </a:t>
            </a:r>
            <a:r>
              <a:rPr lang="pt-BR" b="1" i="1" dirty="0" smtClean="0"/>
              <a:t>I</a:t>
            </a:r>
            <a:r>
              <a:rPr lang="pt-BR" dirty="0" smtClean="0"/>
              <a:t>.</a:t>
            </a:r>
          </a:p>
          <a:p>
            <a:r>
              <a:rPr lang="pt-BR" dirty="0" smtClean="0"/>
              <a:t>Curso introdutório onde veremos os conceitos básicos de funcionamento dos seguintes algoritmos de </a:t>
            </a:r>
            <a:r>
              <a:rPr lang="pt-BR" b="1" i="1" dirty="0" smtClean="0"/>
              <a:t>machine </a:t>
            </a:r>
            <a:r>
              <a:rPr lang="pt-BR" b="1" i="1" dirty="0"/>
              <a:t>learning</a:t>
            </a:r>
            <a:r>
              <a:rPr lang="pt-BR" dirty="0"/>
              <a:t> </a:t>
            </a:r>
            <a:r>
              <a:rPr lang="pt-BR" dirty="0" smtClean="0"/>
              <a:t>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Clustering</a:t>
            </a:r>
          </a:p>
          <a:p>
            <a:r>
              <a:rPr lang="pt-BR" dirty="0" smtClean="0"/>
              <a:t>O curso será o mais prático possível, com vários exercícios envolvendo o uso dos algoritmos discutidos.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f</a:t>
                  </a:r>
                  <a:r>
                    <a:rPr lang="pt-BR" b="0" dirty="0" smtClean="0"/>
                    <a:t>ronteira 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4867785"/>
          </a:xfrm>
        </p:spPr>
        <p:txBody>
          <a:bodyPr>
            <a:normAutofit/>
          </a:bodyPr>
          <a:lstStyle/>
          <a:p>
            <a:r>
              <a:rPr lang="pt-BR" dirty="0" smtClean="0"/>
              <a:t>O objetivo principal do curso é apresentar à vocês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conceitos fundamentais 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conjunto de </a:t>
            </a:r>
            <a:r>
              <a:rPr lang="pt-BR" dirty="0" smtClean="0"/>
              <a:t>ferramentas (ou seja, algoritmos) de </a:t>
            </a:r>
            <a:r>
              <a:rPr lang="pt-BR" dirty="0"/>
              <a:t>aprendizado de máquina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Ao </a:t>
            </a:r>
            <a:r>
              <a:rPr lang="pt-BR" dirty="0"/>
              <a:t>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</a:t>
            </a:r>
            <a:r>
              <a:rPr lang="pt-BR" dirty="0" smtClean="0"/>
              <a:t>de </a:t>
            </a:r>
            <a:r>
              <a:rPr lang="pt-BR" dirty="0"/>
              <a:t>ML para a resolução de </a:t>
            </a:r>
            <a:r>
              <a:rPr lang="pt-BR" dirty="0" smtClean="0"/>
              <a:t>problemas.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Analisar e entender novos algoritmos </a:t>
            </a:r>
            <a:r>
              <a:rPr lang="pt-BR" dirty="0" smtClean="0"/>
              <a:t>de </a:t>
            </a:r>
            <a:r>
              <a:rPr lang="pt-BR" dirty="0"/>
              <a:t>ML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Criar seus próprios projetos.</a:t>
            </a:r>
            <a:endParaRPr lang="pt-BR" dirty="0"/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xmlns="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do curso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4006"/>
            <a:ext cx="10974049" cy="5096343"/>
          </a:xfrm>
        </p:spPr>
        <p:txBody>
          <a:bodyPr/>
          <a:lstStyle/>
          <a:p>
            <a:r>
              <a:rPr lang="pt-BR" dirty="0" smtClean="0"/>
              <a:t>Avaliações</a:t>
            </a:r>
          </a:p>
          <a:p>
            <a:pPr lvl="1"/>
            <a:r>
              <a:rPr lang="pt-BR" dirty="0" smtClean="0"/>
              <a:t>Dois (2) trabalhos valendo 85% da nota.</a:t>
            </a:r>
          </a:p>
          <a:p>
            <a:pPr lvl="1"/>
            <a:r>
              <a:rPr lang="pt-BR" dirty="0" smtClean="0"/>
              <a:t>Envolvendo questões teóricas e/ou práticas.</a:t>
            </a:r>
          </a:p>
          <a:p>
            <a:r>
              <a:rPr lang="pt-BR" dirty="0" smtClean="0"/>
              <a:t>Atividades</a:t>
            </a:r>
          </a:p>
          <a:p>
            <a:pPr lvl="1"/>
            <a:r>
              <a:rPr lang="pt-BR" dirty="0" smtClean="0"/>
              <a:t>Exercícios </a:t>
            </a:r>
            <a:r>
              <a:rPr lang="pt-BR" dirty="0"/>
              <a:t>e quizzes </a:t>
            </a:r>
            <a:r>
              <a:rPr lang="pt-BR" dirty="0" smtClean="0"/>
              <a:t>valendo 15% da nota.</a:t>
            </a:r>
          </a:p>
          <a:p>
            <a:pPr lvl="1"/>
            <a:r>
              <a:rPr lang="pt-BR" dirty="0" smtClean="0"/>
              <a:t>Ao longo das aulas e para casa.</a:t>
            </a:r>
          </a:p>
          <a:p>
            <a:pPr lvl="1"/>
            <a:r>
              <a:rPr lang="pt-BR" dirty="0" smtClean="0">
                <a:hlinkClick r:id="rId3"/>
              </a:rPr>
              <a:t>Entregues no MS Teams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0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624" y="2428407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624" y="5010150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5223" y="437583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019020" cy="515661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1</a:t>
            </a:r>
            <a:r>
              <a:rPr lang="pt-BR" dirty="0" smtClean="0"/>
              <a:t>] </a:t>
            </a:r>
            <a:r>
              <a:rPr lang="pt-BR" dirty="0"/>
              <a:t>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 smtClean="0"/>
              <a:t>[2] </a:t>
            </a:r>
            <a:r>
              <a:rPr lang="pt-BR" dirty="0"/>
              <a:t>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[3] </a:t>
            </a:r>
            <a:r>
              <a:rPr lang="pt-BR" dirty="0"/>
              <a:t>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(https://github.com/josephmisiti/awesome-machine-learning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[4] </a:t>
            </a:r>
            <a:r>
              <a:rPr lang="pt-BR" dirty="0"/>
              <a:t>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 smtClean="0"/>
              <a:t>[5] </a:t>
            </a:r>
            <a:r>
              <a:rPr lang="pt-BR" dirty="0"/>
              <a:t>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 smtClean="0"/>
              <a:t>[6] </a:t>
            </a:r>
            <a:r>
              <a:rPr lang="pt-BR" dirty="0"/>
              <a:t>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7</a:t>
            </a:r>
            <a:r>
              <a:rPr lang="pt-BR" dirty="0" smtClean="0"/>
              <a:t>] Coleção de livros,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drive.google.com/drive/folders/1IyIIMu1w6POBhrVnw11yqXXy6BjC439j?usp=sharing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74049" cy="4785037"/>
          </a:xfrm>
        </p:spPr>
        <p:txBody>
          <a:bodyPr/>
          <a:lstStyle/>
          <a:p>
            <a:r>
              <a:rPr lang="en-US" dirty="0" err="1" smtClean="0"/>
              <a:t>Entregas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 (</a:t>
            </a:r>
            <a:r>
              <a:rPr lang="en-US" dirty="0" err="1" smtClean="0"/>
              <a:t>laboratórios</a:t>
            </a:r>
            <a:r>
              <a:rPr lang="en-US" dirty="0" smtClean="0"/>
              <a:t> e quizzes)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no MS Teams.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datas</a:t>
            </a:r>
            <a:r>
              <a:rPr lang="en-US" dirty="0" smtClean="0"/>
              <a:t>/</a:t>
            </a:r>
            <a:r>
              <a:rPr lang="en-US" dirty="0" err="1" smtClean="0"/>
              <a:t>horários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entrega</a:t>
            </a:r>
            <a:r>
              <a:rPr lang="en-US" dirty="0"/>
              <a:t> no </a:t>
            </a:r>
            <a:r>
              <a:rPr lang="en-US" dirty="0" smtClean="0"/>
              <a:t>MS Teams.</a:t>
            </a:r>
          </a:p>
          <a:p>
            <a:r>
              <a:rPr lang="pt-BR" dirty="0" smtClean="0"/>
              <a:t>Todo material do curso será disponibilizado no MS Teams e no GitHub: </a:t>
            </a:r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github.com/zz4fap/t320_aprendizado_de_maquina</a:t>
            </a:r>
            <a:endParaRPr lang="pt-BR" dirty="0" smtClean="0"/>
          </a:p>
          <a:p>
            <a:r>
              <a:rPr lang="pt-BR" dirty="0" smtClean="0"/>
              <a:t>Horários de Atendimento</a:t>
            </a:r>
          </a:p>
          <a:p>
            <a:pPr lvl="1"/>
            <a:r>
              <a:rPr lang="pt-BR" dirty="0" smtClean="0"/>
              <a:t>Professor: Segundas-feiras das 18:30 às 19:30 e Quartas-feiras das 15:30 às 16:30 via MS Teams.</a:t>
            </a:r>
          </a:p>
          <a:p>
            <a:pPr lvl="1"/>
            <a:r>
              <a:rPr lang="pt-BR" dirty="0" smtClean="0"/>
              <a:t>Monitora (Bruna de Souza: </a:t>
            </a:r>
            <a:r>
              <a:rPr lang="pt-BR" b="1" i="1" dirty="0"/>
              <a:t>bruna.br@gea.inatel.br</a:t>
            </a:r>
            <a:r>
              <a:rPr lang="pt-BR" dirty="0"/>
              <a:t>): </a:t>
            </a:r>
            <a:r>
              <a:rPr lang="pt-BR" dirty="0" smtClean="0"/>
              <a:t>Todas as Segundas-feiras das 17:30 às 18:30.</a:t>
            </a:r>
          </a:p>
        </p:txBody>
      </p:sp>
    </p:spTree>
    <p:extLst>
      <p:ext uri="{BB962C8B-B14F-4D97-AF65-F5344CB8AC3E}">
        <p14:creationId xmlns:p14="http://schemas.microsoft.com/office/powerpoint/2010/main" val="849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100" y="5306096"/>
            <a:ext cx="10515600" cy="1295869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Classificação de emails entre SPAM e pessoal (HAM).</a:t>
            </a:r>
          </a:p>
          <a:p>
            <a:r>
              <a:rPr lang="pt-BR" dirty="0" smtClean="0"/>
              <a:t>Detecção de símbolos (classificação de símbolos).</a:t>
            </a:r>
          </a:p>
          <a:p>
            <a:r>
              <a:rPr lang="pt-BR" dirty="0" smtClean="0"/>
              <a:t>Classificação de modulações (QPSK, AM, FM, etc.)</a:t>
            </a:r>
            <a:endParaRPr lang="pt-BR" dirty="0"/>
          </a:p>
        </p:txBody>
      </p:sp>
      <p:pic>
        <p:nvPicPr>
          <p:cNvPr id="6" name="Picture 5" descr="Image result for supervised learning">
            <a:extLst>
              <a:ext uri="{FF2B5EF4-FFF2-40B4-BE49-F238E27FC236}">
                <a16:creationId xmlns:a16="http://schemas.microsoft.com/office/drawing/2014/main" xmlns="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6899"/>
            <a:ext cx="5810835" cy="185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7039378" y="1173598"/>
            <a:ext cx="4314422" cy="401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39510"/>
            <a:ext cx="10515600" cy="138988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Reconhecimento de dígitos escritos </a:t>
            </a:r>
            <a:r>
              <a:rPr lang="nl-BE" dirty="0" smtClean="0"/>
              <a:t>à</a:t>
            </a:r>
            <a:r>
              <a:rPr lang="pt-BR" dirty="0" smtClean="0"/>
              <a:t> mão.</a:t>
            </a:r>
          </a:p>
          <a:p>
            <a:r>
              <a:rPr lang="pt-BR" dirty="0" smtClean="0"/>
              <a:t>Classifica</a:t>
            </a:r>
            <a:r>
              <a:rPr lang="pt-BR" dirty="0"/>
              <a:t>ç</a:t>
            </a:r>
            <a:r>
              <a:rPr lang="pt-BR" dirty="0" smtClean="0"/>
              <a:t>ão de texto.</a:t>
            </a:r>
          </a:p>
          <a:p>
            <a:r>
              <a:rPr lang="pt-BR" dirty="0" smtClean="0"/>
              <a:t>Classificação de sentimentos.</a:t>
            </a:r>
            <a:endParaRPr lang="pt-BR" dirty="0"/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0" y="1992086"/>
            <a:ext cx="3577893" cy="2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4211992" y="1992086"/>
            <a:ext cx="4139112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3" y="1992086"/>
            <a:ext cx="3337341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2788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atribuir a cada </a:t>
                </a:r>
                <a:r>
                  <a:rPr lang="pt-BR" b="1" i="1" dirty="0"/>
                  <a:t>exemplo de entrada </a:t>
                </a:r>
                <a:r>
                  <a:rPr lang="pt-BR" dirty="0"/>
                  <a:t>o </a:t>
                </a:r>
                <a:r>
                  <a:rPr lang="pt-BR" b="1" i="1" dirty="0"/>
                  <a:t>rótulo</a:t>
                </a:r>
                <a:r>
                  <a:rPr lang="pt-BR" dirty="0"/>
                  <a:t> correspondente 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existentes,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à qual o exemplo pertence.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classes podem ser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Spam e not spam (ham).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modulção específica.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cachorro, gato, etc.)</a:t>
                </a:r>
              </a:p>
              <a:p>
                <a:r>
                  <a:rPr lang="pt-BR" dirty="0"/>
                  <a:t>Semelhante ao problema da regressão linear, existe um conjunto de treinamento com exemplos e rótulos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exemplo de entrada, o qual é caraterizado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 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2788" cy="5032375"/>
              </a:xfrm>
              <a:blipFill rotWithShape="0">
                <a:blip r:embed="rId2"/>
                <a:stretch>
                  <a:fillRect l="-879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4950</TotalTime>
  <Words>1020</Words>
  <Application>Microsoft Office PowerPoint</Application>
  <PresentationFormat>Widescreen</PresentationFormat>
  <Paragraphs>194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Avaliação do curso</vt:lpstr>
      <vt:lpstr>Referências</vt:lpstr>
      <vt:lpstr>Avisos</vt:lpstr>
      <vt:lpstr>Motivação</vt:lpstr>
      <vt:lpstr>Motivação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Funções discriminates lineares</vt:lpstr>
      <vt:lpstr>Exemplo: Encontrar a função discriminante, g(x)</vt:lpstr>
      <vt:lpstr>Exemplo: Encontrar a função discriminante, g(x)</vt:lpstr>
      <vt:lpstr>Tarefas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1528</cp:revision>
  <dcterms:created xsi:type="dcterms:W3CDTF">2020-01-20T13:50:05Z</dcterms:created>
  <dcterms:modified xsi:type="dcterms:W3CDTF">2021-07-26T18:03:09Z</dcterms:modified>
</cp:coreProperties>
</file>