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63" r:id="rId3"/>
    <p:sldId id="350" r:id="rId4"/>
    <p:sldId id="351" r:id="rId5"/>
    <p:sldId id="352" r:id="rId6"/>
    <p:sldId id="353" r:id="rId7"/>
    <p:sldId id="364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9408" autoAdjust="0"/>
  </p:normalViewPr>
  <p:slideViewPr>
    <p:cSldViewPr snapToGrid="0">
      <p:cViewPr varScale="1">
        <p:scale>
          <a:sx n="66" d="100"/>
          <a:sy n="66" d="100"/>
        </p:scale>
        <p:origin x="114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31/07/2021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um método para classificação binária. Ela classifica </a:t>
            </a:r>
            <a:r>
              <a:rPr lang="pt-BR" baseline="0" dirty="0" smtClean="0"/>
              <a:t>os</a:t>
            </a:r>
            <a:r>
              <a:rPr lang="pt-BR" dirty="0" smtClean="0"/>
              <a:t> pontos de um conjunto de dados em duas classes ou categorias distintas.</a:t>
            </a:r>
          </a:p>
          <a:p>
            <a:endParaRPr lang="pt-BR" dirty="0" smtClean="0"/>
          </a:p>
          <a:p>
            <a:r>
              <a:rPr lang="pt-BR" dirty="0" smtClean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 smtClean="0"/>
          </a:p>
          <a:p>
            <a:r>
              <a:rPr lang="pt-BR" dirty="0" smtClean="0"/>
              <a:t>A regressão logística é ótima para situações em que você precisa classificar entre duas categorias/classes.</a:t>
            </a:r>
          </a:p>
          <a:p>
            <a:endParaRPr lang="pt-BR" dirty="0" smtClean="0"/>
          </a:p>
          <a:p>
            <a:r>
              <a:rPr lang="pt-BR" dirty="0" smtClean="0"/>
              <a:t>A regressão logística funciona usando uma combinação linear de</a:t>
            </a:r>
            <a:r>
              <a:rPr lang="pt-BR" baseline="0" dirty="0" smtClean="0"/>
              <a:t> atributos</a:t>
            </a:r>
            <a:r>
              <a:rPr lang="pt-BR" dirty="0" smtClean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 smtClean="0"/>
          </a:p>
          <a:p>
            <a:r>
              <a:rPr lang="pt-BR" dirty="0" smtClean="0"/>
              <a:t>Mesmo sendo uma técnica simples, a regressão logística é muito utilizada em aplicações</a:t>
            </a:r>
            <a:r>
              <a:rPr lang="pt-BR" baseline="0" dirty="0" smtClean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→1, o erro tende a infinito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A função de erro para todo o conjunto de treinamento é simplesmente o erro médio para todos</a:t>
            </a:r>
            <a:r>
              <a:rPr lang="pt-BR" sz="1200" baseline="0" dirty="0" smtClean="0"/>
              <a:t> os exemplos </a:t>
            </a:r>
            <a:r>
              <a:rPr lang="pt-BR" sz="1200" dirty="0" smtClean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Ela pode ser escrita em uma única expressão</a:t>
            </a:r>
            <a:r>
              <a:rPr lang="pt-BR" sz="1200" baseline="0" dirty="0" smtClean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https://colab.research.google.com/github/zz4fap/t320_aprendizado_de_maquina/blob/main/notebooks/classificação/logistic_regression_with_gradient_descent.ipynb</a:t>
            </a: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 smtClean="0"/>
          </a:p>
          <a:p>
            <a:endParaRPr lang="pt-BR" b="1" dirty="0" smtClean="0"/>
          </a:p>
          <a:p>
            <a:r>
              <a:rPr lang="pt-BR" b="1" dirty="0" smtClean="0"/>
              <a:t>Referência</a:t>
            </a:r>
            <a:r>
              <a:rPr lang="pt-BR" dirty="0" smtClean="0"/>
              <a:t>:</a:t>
            </a:r>
          </a:p>
          <a:p>
            <a:r>
              <a:rPr lang="pt-BR" dirty="0" smtClean="0">
                <a:hlinkClick r:id="rId3"/>
              </a:rPr>
              <a:t>https://math.stackexchange.com/questions/477207/derivative-of-cost-function-for-logistic-regression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#3</a:t>
            </a:r>
            <a:r>
              <a:rPr lang="pt-BR" sz="1200" dirty="0" smtClean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SPAMClassificationLogisticRegressionSciKit.ipynb</a:t>
            </a:r>
          </a:p>
          <a:p>
            <a:endParaRPr lang="pt-BR" dirty="0" smtClean="0"/>
          </a:p>
          <a:p>
            <a:r>
              <a:rPr lang="pt-BR" b="1" i="0" dirty="0" smtClean="0"/>
              <a:t>OBS</a:t>
            </a:r>
            <a:r>
              <a:rPr lang="pt-BR" dirty="0" smtClean="0"/>
              <a:t>.: Assim como os outros modelos lineares, os modelos de Regressão Logística podem ser regularizados usando penalidades de L1 ou L2. O Scitkit-Learn adiciona uma penalidade L2 por padrão.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31/07/2021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3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.emf"/><Relationship Id="rId9" Type="http://schemas.openxmlformats.org/officeDocument/2006/relationships/image" Target="../media/image19.png"/><Relationship Id="rId4" Type="http://schemas.openxmlformats.org/officeDocument/2006/relationships/image" Target="../media/image6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Nós podemos </a:t>
                </a:r>
                <a:r>
                  <a:rPr lang="pt-BR" dirty="0"/>
                  <a:t>reduzir a definição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 para cada exemplo a </a:t>
                </a:r>
                <a:r>
                  <a:rPr lang="pt-BR" dirty="0"/>
                  <a:t>uma expressão </a:t>
                </a:r>
                <a:r>
                  <a:rPr lang="pt-BR" dirty="0" smtClean="0"/>
                  <a:t>única,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i="1">
                        <a:latin typeface="Cambria Math" panose="02040503050406030204" pitchFamily="18" charset="0"/>
                      </a:rPr>
                      <m:t>𝐸𝑟𝑟𝑜</m:t>
                    </m:r>
                    <m:d>
                      <m:dPr>
                        <m:ctrlPr>
                          <a:rPr lang="pt-B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func>
                              <m:funcPr>
                                <m:ctrlP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pt-BR" sz="2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6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pt-BR" sz="26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groupChr>
                      </m:e>
                      <m:lim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ó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exerce</m:t>
                        </m:r>
                        <m:r>
                          <a:rPr lang="pt-BR" sz="2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 b="0" i="0" smtClean="0">
                            <a:latin typeface="Cambria Math" panose="02040503050406030204" pitchFamily="18" charset="0"/>
                          </a:rPr>
                          <m:t>influ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ncia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60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26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sz="2600" i="1">
                            <a:latin typeface="Cambria Math" panose="02040503050406030204" pitchFamily="18" charset="0"/>
                          </a:rPr>
                          <m:t>=0</m:t>
                        </m:r>
                      </m:lim>
                    </m:limLow>
                  </m:oMath>
                </a14:m>
                <a:r>
                  <a:rPr lang="pt-BR" sz="2600" dirty="0" smtClean="0"/>
                  <a:t>.</a:t>
                </a:r>
              </a:p>
              <a:p>
                <a:r>
                  <a:rPr lang="pt-BR" dirty="0" smtClean="0"/>
                  <a:t>Com isto, podemos definir a seguinte </a:t>
                </a:r>
                <a:r>
                  <a:rPr lang="pt-BR" b="1" i="1" dirty="0" smtClean="0"/>
                  <a:t>função de erro médio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sz="240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3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3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3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sz="23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sz="23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300" b="0" i="1" smtClean="0">
                                      <a:latin typeface="Cambria Math" panose="02040503050406030204" pitchFamily="18" charset="0"/>
                                    </a:rPr>
                                    <m:t>);</m:t>
                                  </m:r>
                                  <m:r>
                                    <a:rPr lang="pt-BR" sz="23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endChr m:val="|"/>
                                  <m:ctrlP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3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pt-BR" sz="23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3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pt-BR" sz="23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b="0" i="1" smtClean="0">
                                  <a:latin typeface="Cambria Math" panose="02040503050406030204" pitchFamily="18" charset="0"/>
                                </a:rPr>
                                <m:t>);</m:t>
                              </m:r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má </a:t>
                </a:r>
                <a:r>
                  <a:rPr lang="pt-BR" dirty="0" smtClean="0"/>
                  <a:t>notícia é </a:t>
                </a:r>
                <a:r>
                  <a:rPr lang="pt-BR" dirty="0"/>
                  <a:t>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 smtClean="0"/>
                  <a:t>para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(ou seja, não </a:t>
                </a:r>
                <a:r>
                  <a:rPr lang="pt-BR" dirty="0"/>
                  <a:t>há </a:t>
                </a:r>
                <a:r>
                  <a:rPr lang="pt-BR" dirty="0" smtClean="0"/>
                  <a:t>um equivalente </a:t>
                </a:r>
                <a:r>
                  <a:rPr lang="pt-BR" dirty="0"/>
                  <a:t>da </a:t>
                </a:r>
                <a:r>
                  <a:rPr lang="pt-BR" b="1" i="1" dirty="0"/>
                  <a:t>e</a:t>
                </a:r>
                <a:r>
                  <a:rPr lang="pt-BR" b="1" i="1" dirty="0" smtClean="0"/>
                  <a:t>quação </a:t>
                </a:r>
                <a:r>
                  <a:rPr lang="pt-BR" b="1" i="1" dirty="0"/>
                  <a:t>n</a:t>
                </a:r>
                <a:r>
                  <a:rPr lang="pt-BR" b="1" i="1" dirty="0" smtClean="0"/>
                  <a:t>ormal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boa notícia é que essa </a:t>
                </a:r>
                <a:r>
                  <a:rPr lang="pt-BR" b="1" i="1" dirty="0"/>
                  <a:t>função de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convexa</a:t>
                </a:r>
                <a:r>
                  <a:rPr lang="pt-BR" dirty="0"/>
                  <a:t> </a:t>
                </a:r>
                <a:r>
                  <a:rPr lang="pt-BR" dirty="0" smtClean="0"/>
                  <a:t>e portanto, é garantido que o algoritmo do </a:t>
                </a:r>
                <a:r>
                  <a:rPr lang="pt-BR" b="1" i="1" dirty="0" smtClean="0"/>
                  <a:t>gradiente descendente </a:t>
                </a:r>
                <a:r>
                  <a:rPr lang="pt-BR" dirty="0" smtClean="0"/>
                  <a:t>encontre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o </a:t>
                </a:r>
                <a:r>
                  <a:rPr lang="pt-BR" dirty="0"/>
                  <a:t>mínimo global </a:t>
                </a:r>
                <a:r>
                  <a:rPr lang="pt-BR" dirty="0" smtClean="0"/>
                  <a:t>(dado que </a:t>
                </a:r>
                <a:r>
                  <a:rPr lang="pt-BR" dirty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</a:t>
                </a:r>
                <a:r>
                  <a:rPr lang="pt-BR" dirty="0"/>
                  <a:t>não </a:t>
                </a:r>
                <a:r>
                  <a:rPr lang="pt-BR" dirty="0" smtClean="0"/>
                  <a:t>seja muito </a:t>
                </a:r>
                <a:r>
                  <a:rPr lang="pt-BR" dirty="0"/>
                  <a:t>grande e você </a:t>
                </a:r>
                <a:r>
                  <a:rPr lang="pt-BR" dirty="0" smtClean="0"/>
                  <a:t>espere tempo </a:t>
                </a:r>
                <a:r>
                  <a:rPr lang="pt-BR" dirty="0"/>
                  <a:t>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767" t="-2095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mini-batch).</a:t>
                </a:r>
              </a:p>
              <a:p>
                <a:r>
                  <a:rPr lang="pt-BR" dirty="0" smtClean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</a:t>
                </a:r>
                <a:r>
                  <a:rPr lang="pt-BR" dirty="0" smtClean="0"/>
                  <a:t>àquele obtido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</a:t>
                </a:r>
                <a:r>
                  <a:rPr lang="pt-BR" dirty="0" smtClean="0"/>
                  <a:t>a função de </a:t>
                </a:r>
                <a:r>
                  <a:rPr lang="pt-BR" b="1" i="1" dirty="0" smtClean="0"/>
                  <a:t>erro quadrático médio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568323" y="648866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 smtClean="0">
                <a:hlinkClick r:id="rId4"/>
              </a:rPr>
              <a:t>Exemplo</a:t>
            </a:r>
            <a:r>
              <a:rPr lang="pt-BR" sz="1600" dirty="0" smtClean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vimos, a função hipótese,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pode assumir a forma de um </a:t>
                </a:r>
                <a:r>
                  <a:rPr lang="pt-BR" b="1" i="1" dirty="0" smtClean="0"/>
                  <a:t>polinômio</a:t>
                </a:r>
                <a:r>
                  <a:rPr lang="pt-BR" dirty="0" smtClean="0"/>
                  <a:t> e, muitas vezes, nós não sabemos qual a melhor ordem para este polinômio.</a:t>
                </a:r>
              </a:p>
              <a:p>
                <a:r>
                  <a:rPr lang="pt-BR" dirty="0" smtClean="0"/>
                  <a:t>Assim, </a:t>
                </a:r>
                <a:r>
                  <a:rPr lang="pt-BR" dirty="0"/>
                  <a:t>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falta de flexibilidade 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flexibilidade excessiva 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</a:t>
                </a:r>
                <a:r>
                  <a:rPr lang="pt-BR" b="1" i="1" dirty="0" smtClean="0"/>
                  <a:t>regularização </a:t>
                </a:r>
                <a:r>
                  <a:rPr lang="pt-BR" dirty="0" smtClean="0"/>
                  <a:t>(e.g., LASSO, Ridge, Elastic-Net, </a:t>
                </a:r>
                <a:r>
                  <a:rPr lang="pt-BR" dirty="0"/>
                  <a:t>E</a:t>
                </a:r>
                <a:r>
                  <a:rPr lang="pt-BR" dirty="0" smtClean="0"/>
                  <a:t>arly-stop) também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podem </a:t>
                </a:r>
                <a:r>
                  <a:rPr lang="pt-BR" dirty="0"/>
                  <a:t>ser empregadas em seu treinamento, assim como </a:t>
                </a:r>
                <a:r>
                  <a:rPr lang="pt-BR" b="1" i="1" dirty="0"/>
                  <a:t>validação </a:t>
                </a:r>
                <a:r>
                  <a:rPr lang="pt-BR" b="1" i="1" dirty="0" smtClean="0"/>
                  <a:t>cruzada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r="-357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3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100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2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50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Predicted label</a:t>
            </a:r>
            <a:endParaRPr lang="pt-BR" dirty="0"/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True label</a:t>
            </a:r>
            <a:endParaRPr lang="pt-BR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1</a:t>
            </a:r>
            <a:endParaRPr lang="pt-BR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positive)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(False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 smtClean="0">
                <a:solidFill>
                  <a:srgbClr val="FF0000"/>
                </a:solidFill>
              </a:rPr>
              <a:t>(true negative)</a:t>
            </a:r>
            <a:endParaRPr lang="pt-BR" sz="1400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aprendemos que a classificação linear é feita usando-se uma </a:t>
            </a:r>
            <a:r>
              <a:rPr lang="pt-BR" b="1" i="1" dirty="0" smtClean="0"/>
              <a:t>função discriminante</a:t>
            </a:r>
            <a:r>
              <a:rPr lang="pt-BR" dirty="0" smtClean="0"/>
              <a:t>, que nada mais é do que um </a:t>
            </a:r>
            <a:r>
              <a:rPr lang="pt-BR" b="1" i="1" dirty="0" smtClean="0"/>
              <a:t>polinômio</a:t>
            </a:r>
            <a:r>
              <a:rPr lang="pt-BR" dirty="0" smtClean="0"/>
              <a:t>, que tem sua saída passada através de outra função chamada de </a:t>
            </a:r>
            <a:r>
              <a:rPr lang="pt-BR" b="1" i="1" dirty="0" smtClean="0"/>
              <a:t>função de limiar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na regressão linear, o problema da classificação está em encontrar os pesos da </a:t>
            </a:r>
            <a:r>
              <a:rPr lang="pt-BR" b="1" i="1" dirty="0"/>
              <a:t>função </a:t>
            </a:r>
            <a:r>
              <a:rPr lang="pt-BR" b="1" i="1" dirty="0" smtClean="0"/>
              <a:t>discriminante </a:t>
            </a:r>
            <a:r>
              <a:rPr lang="pt-BR" dirty="0" smtClean="0"/>
              <a:t>de tal forma que as classes sejam separadas da melhor forma possível.</a:t>
            </a:r>
          </a:p>
          <a:p>
            <a:r>
              <a:rPr lang="pt-BR" dirty="0" smtClean="0"/>
              <a:t>Vimos que a função de limiar mais simples é a de </a:t>
            </a:r>
            <a:r>
              <a:rPr lang="pt-BR" b="1" i="1" dirty="0" smtClean="0"/>
              <a:t>limiar rígido</a:t>
            </a:r>
            <a:r>
              <a:rPr lang="pt-BR" dirty="0" smtClean="0"/>
              <a:t>, porém, ela apresenta alguns problemas como não poder ser utilizada para encontrar uma solução fechada ou com gradiente descendente e não nos dar a confiança de um resultado de classificação.</a:t>
            </a:r>
          </a:p>
          <a:p>
            <a:r>
              <a:rPr lang="pt-BR" dirty="0" smtClean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 smtClean="0"/>
              <a:t>quando usamos o </a:t>
            </a:r>
            <a:r>
              <a:rPr lang="pt-BR" b="1" i="1" dirty="0" smtClean="0"/>
              <a:t>limiar rígido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Na sequência, introduziremos outra função de limiar, chamada de </a:t>
            </a:r>
            <a:r>
              <a:rPr lang="pt-BR" b="1" i="1" dirty="0" smtClean="0"/>
              <a:t>função logística</a:t>
            </a:r>
            <a:r>
              <a:rPr lang="pt-BR" dirty="0" smtClean="0"/>
              <a:t>, com a qual é possível se encontrar </a:t>
            </a:r>
            <a:r>
              <a:rPr lang="pt-BR" dirty="0" smtClean="0"/>
              <a:t>uma solução eficiente com </a:t>
            </a:r>
            <a:r>
              <a:rPr lang="pt-BR" dirty="0" smtClean="0"/>
              <a:t>o </a:t>
            </a:r>
            <a:r>
              <a:rPr lang="pt-BR" b="1" i="1" dirty="0" smtClean="0"/>
              <a:t>gradiente descendente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 smtClean="0"/>
              <a:t>Classificação linear com função de limiar logístico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), com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disso,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dirty="0"/>
                  <a:t>sempre </a:t>
                </a:r>
                <a:r>
                  <a:rPr lang="pt-BR" dirty="0" smtClean="0"/>
                  <a:t>faz </a:t>
                </a:r>
                <a:r>
                  <a:rPr lang="pt-BR" b="1" i="1" dirty="0" smtClean="0"/>
                  <a:t>previsões </a:t>
                </a:r>
                <a:r>
                  <a:rPr lang="pt-BR" dirty="0" smtClean="0"/>
                  <a:t>completamente confiantes das classes </a:t>
                </a:r>
                <a:r>
                  <a:rPr lang="pt-BR" dirty="0"/>
                  <a:t>(i.e., 0 ou 1), mesmo para exemplos muito próximos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</a:t>
                </a:r>
                <a:r>
                  <a:rPr lang="pt-BR" dirty="0" smtClean="0"/>
                  <a:t>nós precisamos de </a:t>
                </a:r>
                <a:r>
                  <a:rPr lang="pt-BR" dirty="0"/>
                  <a:t>previsões mais </a:t>
                </a:r>
                <a:r>
                  <a:rPr lang="pt-BR" dirty="0" smtClean="0"/>
                  <a:t>graduadas, que </a:t>
                </a:r>
                <a:r>
                  <a:rPr lang="pt-BR" dirty="0"/>
                  <a:t>indiquem incertezas quanto à classificação.</a:t>
                </a:r>
              </a:p>
              <a:p>
                <a:r>
                  <a:rPr lang="pt-BR" dirty="0" smtClean="0"/>
                  <a:t>Todos esses problemas podem ser resolvidos com a </a:t>
                </a:r>
                <a:r>
                  <a:rPr lang="pt-BR" b="1" i="1" dirty="0" smtClean="0"/>
                  <a:t>suavização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 através de sua aproximação por uma função que seja contínua, diferenciável e assuma valores reais dentro do intervalo de 0 a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87857"/>
                <a:ext cx="11171831" cy="5070144"/>
              </a:xfrm>
              <a:blipFill rotWithShape="0">
                <a:blip r:embed="rId6"/>
                <a:stretch>
                  <a:fillRect l="-927" t="-1923" r="-15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1886"/>
            <a:ext cx="11089944" cy="1392071"/>
          </a:xfrm>
        </p:spPr>
        <p:txBody>
          <a:bodyPr>
            <a:normAutofit/>
          </a:bodyPr>
          <a:lstStyle/>
          <a:p>
            <a:r>
              <a:rPr lang="pt-BR" dirty="0"/>
              <a:t>Classificação linear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3266"/>
                <a:ext cx="8415292" cy="5124734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 smtClean="0"/>
                  <a:t>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(ou </a:t>
                </a:r>
                <a:r>
                  <a:rPr lang="pt-PT" b="1" i="1" dirty="0" smtClean="0"/>
                  <a:t>sigmóide</a:t>
                </a:r>
                <a:r>
                  <a:rPr lang="pt-BR" dirty="0" smtClean="0"/>
                  <a:t>), </a:t>
                </a:r>
                <a:r>
                  <a:rPr lang="pt-BR" dirty="0"/>
                  <a:t>mostrada na figura ao lado </a:t>
                </a:r>
                <a:r>
                  <a:rPr lang="pt-BR" dirty="0" smtClean="0"/>
                  <a:t>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 smtClean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presenta tais propriedades matemáticas. </a:t>
                </a:r>
                <a:endParaRPr lang="pt-BR" dirty="0"/>
              </a:p>
              <a:p>
                <a:pPr algn="just"/>
                <a:r>
                  <a:rPr lang="pt-BR" dirty="0" smtClean="0"/>
                  <a:t>Utilizando a </a:t>
                </a:r>
                <a:r>
                  <a:rPr lang="pt-BR" b="1" i="1" dirty="0" smtClean="0"/>
                  <a:t>função logística </a:t>
                </a:r>
                <a:r>
                  <a:rPr lang="pt-BR" dirty="0" smtClean="0"/>
                  <a:t>como </a:t>
                </a:r>
                <a:r>
                  <a:rPr lang="pt-BR" b="1" i="1" dirty="0" smtClean="0"/>
                  <a:t>função de limiar</a:t>
                </a:r>
                <a:r>
                  <a:rPr lang="pt-BR" dirty="0" smtClean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saída será um número real entre 0 e 1, o qual pode ser interpretado como uma </a:t>
                </a:r>
                <a:r>
                  <a:rPr lang="pt-BR" b="1" i="1" dirty="0" smtClean="0"/>
                  <a:t>probabilidade</a:t>
                </a:r>
                <a:r>
                  <a:rPr lang="pt-BR" dirty="0"/>
                  <a:t> </a:t>
                </a:r>
                <a:r>
                  <a:rPr lang="pt-BR" dirty="0" smtClean="0"/>
                  <a:t>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(ou seja, à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A nova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forma uma </a:t>
                </a:r>
                <a:r>
                  <a:rPr lang="pt-BR" b="1" i="1" dirty="0" smtClean="0"/>
                  <a:t>fronteira de decisão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suave</a:t>
                </a:r>
                <a:r>
                  <a:rPr lang="pt-BR" dirty="0" smtClean="0"/>
                  <a:t>, a qual confere a probabilidade de 0.5 para exemplos em cima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 se aproxima de 0 ou 1 conforme a posição do exemplo se distancia da fronteira.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3266"/>
                <a:ext cx="8415292" cy="5124734"/>
              </a:xfrm>
              <a:blipFill rotWithShape="0">
                <a:blip r:embed="rId6"/>
                <a:stretch>
                  <a:fillRect l="-1304" t="-2973" r="-1232" b="-9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/>
          <a:srcRect l="2379" t="6664" r="8832"/>
          <a:stretch/>
        </p:blipFill>
        <p:spPr>
          <a:xfrm>
            <a:off x="9185252" y="1733266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311367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311367"/>
                <a:ext cx="2938508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980227" y="5155451"/>
            <a:ext cx="31435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Quanto mais longe da </a:t>
            </a:r>
            <a:r>
              <a:rPr lang="pt-BR" sz="1400" b="1" i="1" dirty="0" smtClean="0"/>
              <a:t>fronteira de decisão</a:t>
            </a:r>
            <a:r>
              <a:rPr lang="pt-BR" sz="1400" dirty="0" smtClean="0"/>
              <a:t>, mais próximo o valor de saída da </a:t>
            </a:r>
            <a:r>
              <a:rPr lang="pt-BR" sz="1400" b="1" i="1" dirty="0" smtClean="0"/>
              <a:t>função hipótese </a:t>
            </a:r>
            <a:r>
              <a:rPr lang="pt-BR" sz="1400" dirty="0" smtClean="0"/>
              <a:t>será de 0 ou de 1 e, portanto, mais certeza teremos sobre uma classificação.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904117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6663"/>
                <a:ext cx="11130888" cy="541133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Um classificador com função de limiar logístico é conhecido como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</a:t>
                </a:r>
                <a:r>
                  <a:rPr lang="pt-BR" dirty="0"/>
                  <a:t>um </a:t>
                </a:r>
                <a:r>
                  <a:rPr lang="pt-BR" dirty="0" smtClean="0"/>
                  <a:t>algoritmo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Ele é ótimo </a:t>
                </a:r>
                <a:r>
                  <a:rPr lang="pt-BR" dirty="0"/>
                  <a:t>para situações em que </a:t>
                </a:r>
                <a:r>
                  <a:rPr lang="pt-BR" dirty="0" smtClean="0"/>
                  <a:t>precisamos </a:t>
                </a:r>
                <a:r>
                  <a:rPr lang="pt-BR" dirty="0"/>
                  <a:t>classificar entre duas classes, </a:t>
                </a:r>
                <a:r>
                  <a:rPr lang="pt-BR" dirty="0" smtClean="0"/>
                  <a:t>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</a:t>
                </a:r>
                <a:r>
                  <a:rPr lang="pt-BR" dirty="0" smtClean="0"/>
                  <a:t>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</a:t>
                </a:r>
                <a:r>
                  <a:rPr lang="pt-BR" dirty="0" smtClean="0"/>
                  <a:t>or </a:t>
                </a:r>
                <a:r>
                  <a:rPr lang="pt-BR" dirty="0"/>
                  <a:t>exemplo, qual é a probabilidade de uma dado email ser spam</a:t>
                </a:r>
                <a:r>
                  <a:rPr lang="pt-BR" dirty="0" smtClean="0"/>
                  <a:t>?</a:t>
                </a:r>
              </a:p>
              <a:p>
                <a:r>
                  <a:rPr lang="pt-BR" dirty="0" smtClean="0"/>
                  <a:t>Normalmente, se quantiza a saída da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em dois valores, 0 ou 1.</a:t>
                </a:r>
                <a:endParaRPr lang="pt-BR" dirty="0"/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</a:t>
                </a:r>
                <a:r>
                  <a:rPr lang="pt-BR" dirty="0" smtClean="0"/>
                  <a:t>um </a:t>
                </a:r>
                <a:r>
                  <a:rPr lang="pt-BR" dirty="0"/>
                  <a:t>exemplo for igual </a:t>
                </a:r>
                <a:r>
                  <a:rPr lang="pt-BR" dirty="0" smtClean="0"/>
                  <a:t>ou maior </a:t>
                </a:r>
                <a:r>
                  <a:rPr lang="pt-BR" dirty="0"/>
                  <a:t>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</a:t>
                </a:r>
                <a:r>
                  <a:rPr lang="pt-BR" dirty="0" smtClean="0"/>
                  <a:t>à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1, </a:t>
                </a:r>
                <a:r>
                  <a:rPr lang="pt-BR" dirty="0"/>
                  <a:t>ou então </a:t>
                </a:r>
                <a:r>
                  <a:rPr lang="pt-BR" b="1" i="1" dirty="0"/>
                  <a:t>prediz</a:t>
                </a:r>
                <a:r>
                  <a:rPr lang="pt-BR" dirty="0"/>
                  <a:t> que não </a:t>
                </a:r>
                <a:r>
                  <a:rPr lang="pt-BR" dirty="0" smtClean="0"/>
                  <a:t>pertence, ou </a:t>
                </a:r>
                <a:r>
                  <a:rPr lang="pt-BR" dirty="0"/>
                  <a:t>seja,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</a:t>
                </a:r>
                <a:r>
                  <a:rPr lang="pt-BR" dirty="0" smtClean="0"/>
                  <a:t>0. </a:t>
                </a:r>
              </a:p>
              <a:p>
                <a:r>
                  <a:rPr lang="pt-BR" dirty="0" smtClean="0"/>
                  <a:t>Ou seja, a saída quantizada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é dada por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6663"/>
                <a:ext cx="11130888" cy="5411337"/>
              </a:xfrm>
              <a:blipFill rotWithShape="0">
                <a:blip r:embed="rId4"/>
                <a:stretch>
                  <a:fillRect l="-712" t="-21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Note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</a:t>
                </a:r>
                <a:r>
                  <a:rPr lang="pt-BR" dirty="0" smtClean="0"/>
                  <a:t>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Como vimos,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</a:t>
                </a:r>
                <a:r>
                  <a:rPr lang="pt-BR" dirty="0" smtClean="0"/>
                  <a:t>informação (i.e., atributos) </a:t>
                </a:r>
                <a:r>
                  <a:rPr lang="pt-BR" dirty="0"/>
                  <a:t>possam </a:t>
                </a:r>
                <a:r>
                  <a:rPr lang="pt-BR" dirty="0" smtClean="0"/>
                  <a:t>ditar </a:t>
                </a:r>
                <a:r>
                  <a:rPr lang="pt-BR" dirty="0"/>
                  <a:t>a saída do modelo. </a:t>
                </a:r>
                <a:endParaRPr lang="pt-BR" dirty="0" smtClean="0"/>
              </a:p>
              <a:p>
                <a:r>
                  <a:rPr lang="pt-BR" dirty="0" smtClean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sua importância relativa para o resultado.</a:t>
                </a:r>
              </a:p>
              <a:p>
                <a:r>
                  <a:rPr lang="pt-BR" dirty="0"/>
                  <a:t>Mesmo sendo uma técnica </a:t>
                </a:r>
                <a:r>
                  <a:rPr lang="pt-BR" dirty="0" smtClean="0"/>
                  <a:t>bastante simples</a:t>
                </a:r>
                <a:r>
                  <a:rPr lang="pt-BR" dirty="0"/>
                  <a:t>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Além disto, toda a teroria por trás da </a:t>
                </a:r>
                <a:r>
                  <a:rPr lang="pt-BR" b="1" i="1" dirty="0" smtClean="0"/>
                  <a:t>regressão logística</a:t>
                </a:r>
                <a:r>
                  <a:rPr lang="pt-BR" dirty="0" smtClean="0"/>
                  <a:t> foi a base para a criação das primeiras </a:t>
                </a:r>
                <a:r>
                  <a:rPr lang="pt-BR" b="1" i="1" dirty="0" smtClean="0"/>
                  <a:t>redes neurais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9"/>
                <a:stretch>
                  <a:fillRect l="-1031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0"/>
          <a:srcRect l="2379" t="6664" r="8832"/>
          <a:stretch/>
        </p:blipFill>
        <p:spPr>
          <a:xfrm>
            <a:off x="9118281" y="2749213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2334226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2334226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3500476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4220783"/>
                <a:ext cx="1400703" cy="27699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4868" y="3115409"/>
            <a:ext cx="166155" cy="1284749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374879"/>
                <a:ext cx="1400703" cy="27699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caracterizada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como vimos antes, pode ser uma reta, um plano, um </a:t>
                </a:r>
                <a:r>
                  <a:rPr lang="pt-BR" dirty="0" smtClean="0"/>
                  <a:t>círculo</a:t>
                </a:r>
                <a:r>
                  <a:rPr lang="pt-BR" dirty="0"/>
                  <a:t>, etc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188700" cy="5295899"/>
              </a:xfrm>
              <a:blipFill rotWithShape="0">
                <a:blip r:embed="rId3"/>
                <a:stretch>
                  <a:fillRect l="-872" t="-2647" r="-1417" b="-1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88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dirty="0"/>
                  <a:t>pesos</a:t>
                </a:r>
                <a:r>
                  <a:rPr lang="pt-BR" dirty="0"/>
                  <a:t> da </a:t>
                </a:r>
                <a:r>
                  <a:rPr lang="pt-BR" b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4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 uso dessa </a:t>
                </a:r>
                <a:r>
                  <a:rPr lang="pt-BR" b="1" i="1" dirty="0" smtClean="0"/>
                  <a:t>função de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erro </a:t>
                </a:r>
                <a:r>
                  <a:rPr lang="pt-BR" dirty="0"/>
                  <a:t>faz sentido </a:t>
                </a:r>
                <a:r>
                  <a:rPr lang="pt-BR" dirty="0" smtClean="0"/>
                  <a:t>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</a:t>
                </a:r>
                <a:r>
                  <a:rPr lang="pt-BR" dirty="0" smtClean="0"/>
                  <a:t>classificador estimar </a:t>
                </a:r>
                <a:r>
                  <a:rPr lang="pt-BR" dirty="0"/>
                  <a:t>uma probabilidade próxima a 0 para um exemplo </a:t>
                </a:r>
                <a:r>
                  <a:rPr lang="pt-BR" dirty="0" smtClean="0"/>
                  <a:t>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</a:t>
                </a:r>
                <a:r>
                  <a:rPr lang="pt-BR" dirty="0" smtClean="0"/>
                  <a:t>negativo </a:t>
                </a:r>
                <a:r>
                  <a:rPr lang="pt-BR" dirty="0"/>
                  <a:t>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</a:t>
                </a:r>
                <a:r>
                  <a:rPr lang="pt-BR" dirty="0"/>
                  <a:t>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</a:t>
                </a:r>
                <a:r>
                  <a:rPr lang="pt-BR" dirty="0" smtClean="0"/>
                  <a:t>próxima </a:t>
                </a:r>
                <a:r>
                  <a:rPr lang="pt-BR" dirty="0"/>
                  <a:t>de 1 para um exemplo </a:t>
                </a:r>
                <a:r>
                  <a:rPr lang="pt-BR" dirty="0" smtClean="0"/>
                  <a:t>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</a:t>
                </a:r>
                <a:r>
                  <a:rPr lang="pt-BR" dirty="0" smtClean="0"/>
                  <a:t>, portanto, o erro será próximo de 0 </a:t>
                </a:r>
                <a:r>
                  <a:rPr lang="pt-BR" dirty="0"/>
                  <a:t>para um exemplo </a:t>
                </a:r>
                <a:r>
                  <a:rPr lang="pt-BR" dirty="0" smtClean="0"/>
                  <a:t>negativo.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6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</a:t>
            </a:r>
            <a:r>
              <a:rPr lang="pt-BR" sz="1600" dirty="0" smtClean="0"/>
              <a:t>ao lado mostram </a:t>
            </a:r>
            <a:r>
              <a:rPr lang="pt-BR" sz="1600" dirty="0"/>
              <a:t>as duas situações possíveis para </a:t>
            </a:r>
            <a:r>
              <a:rPr lang="pt-BR" sz="1600" dirty="0" smtClean="0"/>
              <a:t>a </a:t>
            </a:r>
            <a:r>
              <a:rPr lang="pt-BR" sz="1600" b="1" i="1" dirty="0" smtClean="0"/>
              <a:t>função de</a:t>
            </a:r>
            <a:r>
              <a:rPr lang="pt-BR" sz="1600" b="1" i="1" dirty="0"/>
              <a:t> </a:t>
            </a:r>
            <a:r>
              <a:rPr lang="pt-BR" sz="1600" b="1" i="1" dirty="0" smtClean="0"/>
              <a:t>erro</a:t>
            </a:r>
            <a:r>
              <a:rPr lang="pt-BR" sz="1600" dirty="0"/>
              <a:t>.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Como </a:t>
            </a:r>
            <a:r>
              <a:rPr lang="pt-BR" sz="1600" dirty="0"/>
              <a:t>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8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 smtClean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1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smtClean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 smtClean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 smtClean="0"/>
                  <a:t> deve ser próximo de 0</a:t>
                </a:r>
                <a:endParaRPr lang="pt-BR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8597</TotalTime>
  <Words>1398</Words>
  <Application>Microsoft Office PowerPoint</Application>
  <PresentationFormat>Widescreen</PresentationFormat>
  <Paragraphs>182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linear com função de limiar logístico</vt:lpstr>
      <vt:lpstr>Classificação linear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1593</cp:revision>
  <dcterms:created xsi:type="dcterms:W3CDTF">2020-01-20T13:50:05Z</dcterms:created>
  <dcterms:modified xsi:type="dcterms:W3CDTF">2021-07-31T10:27:41Z</dcterms:modified>
</cp:coreProperties>
</file>