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11" r:id="rId14"/>
    <p:sldId id="312" r:id="rId15"/>
    <p:sldId id="360" r:id="rId16"/>
    <p:sldId id="313" r:id="rId17"/>
    <p:sldId id="314" r:id="rId18"/>
    <p:sldId id="315" r:id="rId19"/>
    <p:sldId id="316" r:id="rId20"/>
    <p:sldId id="364" r:id="rId21"/>
    <p:sldId id="363" r:id="rId22"/>
    <p:sldId id="269" r:id="rId23"/>
    <p:sldId id="303" r:id="rId24"/>
    <p:sldId id="271"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93326"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6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19/11/2021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https://en.wikipedia.org/wiki/Activation_function#Comparison_of_activation_functions</a:t>
            </a:r>
            <a:endParaRPr lang="pt-BR" dirty="0" smtClean="0"/>
          </a:p>
          <a:p>
            <a:endParaRPr lang="pt-BR" dirty="0" smtClean="0"/>
          </a:p>
          <a:p>
            <a:r>
              <a:rPr lang="pt-BR" dirty="0" smtClean="0"/>
              <a:t>Referências</a:t>
            </a:r>
          </a:p>
          <a:p>
            <a:r>
              <a:rPr lang="pt-BR" dirty="0" smtClean="0"/>
              <a:t>[1] https://en.wikipedia.org/wiki/Activation_function</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Laboratório #7:</a:t>
            </a:r>
            <a:r>
              <a:rPr lang="pt-BR" sz="1200" dirty="0" smtClean="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Referências:</a:t>
            </a:r>
          </a:p>
          <a:p>
            <a:r>
              <a:rPr lang="pt-BR" dirty="0" smtClean="0"/>
              <a:t>[1] https://www.kaggle.com/getting-started/118228</a:t>
            </a:r>
          </a:p>
          <a:p>
            <a:r>
              <a:rPr lang="pt-BR" dirty="0" smtClean="0"/>
              <a:t>[2] https://medium.com/analytics-vidhya/how-batch-normalization-and-relu-solve-vanishing-gradients-3f1a8ace1c88</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19/11/2021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19/11/2021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19/11/2021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19/11/2021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19/11/2021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19/11/2021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19/11/2021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19/11/2021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19/11/2021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8.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386691"/>
          </a:xfrm>
        </p:spPr>
        <p:txBody>
          <a:bodyPr>
            <a:normAutofit/>
          </a:bodyPr>
          <a:lstStyle/>
          <a:p>
            <a:r>
              <a:rPr lang="pt-BR" dirty="0" smtClean="0"/>
              <a:t>É um problema encontrado quando treinamos </a:t>
            </a:r>
            <a:r>
              <a:rPr lang="pt-BR" b="1" i="1" dirty="0" smtClean="0"/>
              <a:t>redes neurais profundas</a:t>
            </a:r>
            <a:r>
              <a:rPr lang="pt-BR" dirty="0" smtClean="0"/>
              <a:t>, ou seja, com muitas camadas escondidas, com métodos </a:t>
            </a:r>
            <a:r>
              <a:rPr lang="pt-BR" dirty="0"/>
              <a:t>de aprendizagem baseados </a:t>
            </a:r>
            <a:r>
              <a:rPr lang="pt-BR" dirty="0" smtClean="0"/>
              <a:t>em informações do gradiente e funções de ativação sigmóide.</a:t>
            </a:r>
          </a:p>
          <a:p>
            <a:r>
              <a:rPr lang="pt-BR" dirty="0"/>
              <a:t>O</a:t>
            </a:r>
            <a:r>
              <a:rPr lang="pt-BR" dirty="0" smtClean="0"/>
              <a:t>corre </a:t>
            </a:r>
            <a:r>
              <a:rPr lang="pt-BR" dirty="0"/>
              <a:t>devido à natureza do </a:t>
            </a:r>
            <a:r>
              <a:rPr lang="pt-BR" b="1" i="1" dirty="0"/>
              <a:t>algoritmo de retropropagação </a:t>
            </a:r>
            <a:r>
              <a:rPr lang="pt-BR" dirty="0"/>
              <a:t>usado para treinar a rede neural.</a:t>
            </a:r>
            <a:endParaRPr lang="pt-B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12316"/>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049000" cy="5032375"/>
              </a:xfrm>
            </p:spPr>
            <p:txBody>
              <a:bodyPr>
                <a:normAutofit lnSpcReduction="10000"/>
              </a:bodyPr>
              <a:lstStyle/>
              <a:p>
                <a:r>
                  <a:rPr lang="pt-BR" dirty="0" smtClean="0"/>
                  <a:t>Lembrem-se que as </a:t>
                </a:r>
                <a:r>
                  <a:rPr lang="pt-BR" b="1" i="1" dirty="0"/>
                  <a:t>funções de ativação </a:t>
                </a:r>
                <a:r>
                  <a:rPr lang="pt-BR" dirty="0" smtClean="0"/>
                  <a:t>como </a:t>
                </a:r>
                <a:r>
                  <a:rPr lang="pt-BR" b="1" i="1" dirty="0" smtClean="0"/>
                  <a:t>tangente hiperbólica </a:t>
                </a:r>
                <a:r>
                  <a:rPr lang="pt-BR" dirty="0" smtClean="0"/>
                  <a:t>ou</a:t>
                </a:r>
                <a:r>
                  <a:rPr lang="pt-BR" b="1" i="1" dirty="0" smtClean="0"/>
                  <a:t> logística</a:t>
                </a:r>
                <a:r>
                  <a:rPr lang="pt-BR" dirty="0" smtClean="0"/>
                  <a:t>, </a:t>
                </a:r>
                <a:r>
                  <a:rPr lang="pt-BR" dirty="0"/>
                  <a:t>têm </a:t>
                </a:r>
                <a:r>
                  <a:rPr lang="pt-BR" dirty="0" smtClean="0"/>
                  <a:t>gradientes (i.e., derivadas parciais) no intervalo de 0 até aproximadamente 1.</a:t>
                </a:r>
              </a:p>
              <a:p>
                <a:r>
                  <a:rPr lang="pt-BR" dirty="0" smtClean="0"/>
                  <a:t>Durante o treinamento, para atualizar os pesos </a:t>
                </a:r>
                <a:r>
                  <a:rPr lang="pt-BR" dirty="0"/>
                  <a:t>de cada camada </a:t>
                </a:r>
                <a:r>
                  <a:rPr lang="pt-BR" dirty="0" smtClean="0"/>
                  <a:t>da </a:t>
                </a:r>
                <a:r>
                  <a:rPr lang="pt-BR" b="1" i="1" dirty="0" smtClean="0"/>
                  <a:t>rede neural</a:t>
                </a:r>
                <a:r>
                  <a:rPr lang="pt-BR" dirty="0" smtClean="0"/>
                  <a:t>, o </a:t>
                </a:r>
                <a:r>
                  <a:rPr lang="pt-BR" b="1" i="1" dirty="0" smtClean="0"/>
                  <a:t>algoritmo de </a:t>
                </a:r>
                <a:r>
                  <a:rPr lang="pt-BR" b="1" i="1" dirty="0"/>
                  <a:t>retropropagação </a:t>
                </a:r>
                <a:r>
                  <a:rPr lang="pt-BR" dirty="0" smtClean="0"/>
                  <a:t>calcula os gradientes através da </a:t>
                </a:r>
                <a:r>
                  <a:rPr lang="pt-BR" b="1" i="1" dirty="0" smtClean="0"/>
                  <a:t>regra </a:t>
                </a:r>
                <a:r>
                  <a:rPr lang="pt-BR" b="1" i="1" dirty="0"/>
                  <a:t>da cadeia</a:t>
                </a:r>
                <a:r>
                  <a:rPr lang="pt-BR" dirty="0"/>
                  <a:t>. </a:t>
                </a: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smtClean="0"/>
              </a:p>
              <a:p>
                <a:r>
                  <a:rPr lang="pt-BR" dirty="0" smtClean="0"/>
                  <a:t>Em outras palavras, </a:t>
                </a:r>
                <a:r>
                  <a:rPr lang="pt-BR" dirty="0"/>
                  <a:t>a derivada de uma função de ativação em uma </a:t>
                </a:r>
                <a:r>
                  <a:rPr lang="pt-BR" dirty="0" smtClean="0"/>
                  <a:t>dada camada da rede neural torna-se </a:t>
                </a:r>
                <a:r>
                  <a:rPr lang="pt-BR" dirty="0"/>
                  <a:t>o produto </a:t>
                </a:r>
                <a:r>
                  <a:rPr lang="pt-BR" dirty="0" smtClean="0"/>
                  <a:t>das derivadas das </a:t>
                </a:r>
                <a:r>
                  <a:rPr lang="pt-BR" dirty="0"/>
                  <a:t>funções de ativação no caminho </a:t>
                </a:r>
                <a:r>
                  <a:rPr lang="pt-BR" dirty="0" smtClean="0"/>
                  <a:t>desde a </a:t>
                </a:r>
                <a:r>
                  <a:rPr lang="pt-BR" dirty="0"/>
                  <a:t>camada final </a:t>
                </a:r>
                <a:r>
                  <a:rPr lang="pt-BR" dirty="0" smtClean="0"/>
                  <a:t>até a camada atual.</a:t>
                </a:r>
              </a:p>
              <a:p>
                <a:r>
                  <a:rPr lang="pt-BR" dirty="0" smtClean="0"/>
                  <a:t>Ou seja, no </a:t>
                </a:r>
                <a:r>
                  <a:rPr lang="pt-BR" dirty="0"/>
                  <a:t>caminho </a:t>
                </a:r>
                <a:r>
                  <a:rPr lang="pt-BR" dirty="0" smtClean="0"/>
                  <a:t>inverso, </a:t>
                </a:r>
                <a:r>
                  <a:rPr lang="pt-BR" dirty="0"/>
                  <a:t>da camada de saída para a camada de </a:t>
                </a:r>
                <a:r>
                  <a:rPr lang="pt-BR" dirty="0" smtClean="0"/>
                  <a:t>atual.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49000" cy="5032375"/>
              </a:xfrm>
              <a:blipFill rotWithShape="0">
                <a:blip r:embed="rId3"/>
                <a:stretch>
                  <a:fillRect l="-993" t="-2663" r="-662"/>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199" y="1825624"/>
            <a:ext cx="11198470" cy="3022147"/>
          </a:xfrm>
        </p:spPr>
        <p:txBody>
          <a:bodyPr>
            <a:normAutofit fontScale="92500"/>
          </a:bodyPr>
          <a:lstStyle/>
          <a:p>
            <a:r>
              <a:rPr lang="pt-BR" dirty="0" smtClean="0"/>
              <a:t>Isso </a:t>
            </a:r>
            <a:r>
              <a:rPr lang="pt-BR" dirty="0"/>
              <a:t>tem o efeito de multiplicar </a:t>
            </a:r>
            <a:r>
              <a:rPr lang="pt-BR" b="1" i="1" dirty="0"/>
              <a:t>M</a:t>
            </a:r>
            <a:r>
              <a:rPr lang="pt-BR" dirty="0" smtClean="0"/>
              <a:t> </a:t>
            </a:r>
            <a:r>
              <a:rPr lang="pt-BR" dirty="0"/>
              <a:t>desses pequenos </a:t>
            </a:r>
            <a:r>
              <a:rPr lang="pt-BR" dirty="0" smtClean="0"/>
              <a:t>valores para calcular os </a:t>
            </a:r>
            <a:r>
              <a:rPr lang="pt-BR" dirty="0"/>
              <a:t>gradientes das primeiras camadas em uma rede </a:t>
            </a:r>
            <a:r>
              <a:rPr lang="pt-BR" dirty="0" smtClean="0"/>
              <a:t>com </a:t>
            </a:r>
            <a:r>
              <a:rPr lang="pt-BR" b="1" i="1" dirty="0" smtClean="0"/>
              <a:t>M</a:t>
            </a:r>
            <a:r>
              <a:rPr lang="pt-BR" dirty="0" smtClean="0"/>
              <a:t> camadas</a:t>
            </a:r>
            <a:r>
              <a:rPr lang="pt-BR" dirty="0"/>
              <a:t>.</a:t>
            </a:r>
            <a:endParaRPr lang="pt-BR" dirty="0" smtClean="0"/>
          </a:p>
          <a:p>
            <a:r>
              <a:rPr lang="pt-BR" dirty="0" smtClean="0"/>
              <a:t>O </a:t>
            </a:r>
            <a:r>
              <a:rPr lang="pt-BR" dirty="0"/>
              <a:t>que significa que o gradiente </a:t>
            </a:r>
            <a:r>
              <a:rPr lang="pt-BR" dirty="0" smtClean="0"/>
              <a:t>(i.e., o erro propagado) diminui exponencialmente </a:t>
            </a:r>
            <a:r>
              <a:rPr lang="pt-BR" dirty="0"/>
              <a:t>com </a:t>
            </a:r>
            <a:r>
              <a:rPr lang="pt-BR" b="1" i="1" dirty="0" smtClean="0"/>
              <a:t>M</a:t>
            </a:r>
            <a:r>
              <a:rPr lang="pt-BR" dirty="0" smtClean="0"/>
              <a:t>.</a:t>
            </a:r>
          </a:p>
          <a:p>
            <a:r>
              <a:rPr lang="pt-BR" dirty="0" smtClean="0"/>
              <a:t>Isso </a:t>
            </a:r>
            <a:r>
              <a:rPr lang="pt-BR" dirty="0"/>
              <a:t>significa que os </a:t>
            </a:r>
            <a:r>
              <a:rPr lang="pt-BR" dirty="0" smtClean="0"/>
              <a:t>nós das </a:t>
            </a:r>
            <a:r>
              <a:rPr lang="pt-BR" dirty="0"/>
              <a:t>camadas </a:t>
            </a:r>
            <a:r>
              <a:rPr lang="pt-BR" dirty="0" smtClean="0"/>
              <a:t>iniciais aprendem </a:t>
            </a:r>
            <a:r>
              <a:rPr lang="pt-BR" dirty="0"/>
              <a:t>muito mais lentamente </a:t>
            </a:r>
            <a:r>
              <a:rPr lang="pt-BR" dirty="0" smtClean="0"/>
              <a:t>do que </a:t>
            </a:r>
            <a:r>
              <a:rPr lang="pt-BR" dirty="0"/>
              <a:t>os </a:t>
            </a:r>
            <a:r>
              <a:rPr lang="pt-BR" dirty="0" smtClean="0"/>
              <a:t>nós das </a:t>
            </a:r>
            <a:r>
              <a:rPr lang="pt-BR" dirty="0"/>
              <a:t>camadas </a:t>
            </a:r>
            <a:r>
              <a:rPr lang="pt-BR" dirty="0" smtClean="0"/>
              <a:t>finais, pois o valor do gradiente é muito pequeno, fazendo com que a atualização dos pesos também seja pequena (i.e., lenta).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257" y="4627182"/>
            <a:ext cx="6144364" cy="2164947"/>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smtClean="0"/>
                  <a:t>Com </a:t>
                </a:r>
                <a:r>
                  <a:rPr lang="pt-BR" dirty="0"/>
                  <a:t>o surgimento das </a:t>
                </a:r>
                <a:r>
                  <a:rPr lang="pt-BR" b="1" i="1" dirty="0"/>
                  <a:t>redes neurais profundas</a:t>
                </a:r>
                <a:r>
                  <a:rPr lang="pt-BR" dirty="0"/>
                  <a:t>, uma outra função, conhecida como </a:t>
                </a:r>
                <a:r>
                  <a:rPr lang="pt-BR" b="1" i="1" dirty="0"/>
                  <a:t>função retificadora</a:t>
                </a:r>
                <a:r>
                  <a:rPr lang="pt-BR" dirty="0"/>
                  <a:t>, passou a ser a bastante utilizada por </a:t>
                </a:r>
                <a:r>
                  <a:rPr lang="pt-BR" dirty="0" smtClean="0"/>
                  <a:t>questões </a:t>
                </a:r>
                <a:r>
                  <a:rPr lang="pt-BR" b="1" i="1" dirty="0"/>
                  <a:t>numéricas</a:t>
                </a:r>
                <a:r>
                  <a:rPr lang="pt-BR" dirty="0"/>
                  <a:t> e </a:t>
                </a:r>
                <a:r>
                  <a:rPr lang="pt-BR" b="1" i="1" dirty="0"/>
                  <a:t>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smtClean="0"/>
                  <a:t>,</a:t>
                </a:r>
                <a:endParaRPr lang="pt-BR" dirty="0"/>
              </a:p>
              <a:p>
                <a:pPr marL="0" indent="0">
                  <a:buNone/>
                </a:pPr>
                <a:r>
                  <a:rPr lang="pt-BR" dirty="0"/>
                  <a:t>e </a:t>
                </a:r>
                <a:r>
                  <a:rPr lang="pt-BR" dirty="0" smtClean="0"/>
                  <a:t>é indefinida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smtClean="0"/>
                  <a:t>rectified </a:t>
                </a:r>
                <a:r>
                  <a:rPr lang="pt-BR" b="1" i="1" dirty="0"/>
                  <a:t>linear </a:t>
                </a:r>
                <a:r>
                  <a:rPr lang="pt-BR" b="1" i="1" dirty="0" smtClean="0"/>
                  <a:t>unit</a:t>
                </a:r>
                <a:r>
                  <a:rPr lang="pt-BR" b="1" i="1" dirty="0"/>
                  <a:t> </a:t>
                </a:r>
                <a:r>
                  <a:rPr lang="pt-BR" dirty="0" smtClean="0"/>
                  <a:t>(ReLU)</a:t>
                </a:r>
                <a:endParaRPr lang="pt-BR" dirty="0"/>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6128" t="6362" r="8709" b="2871"/>
          <a:stretch/>
        </p:blipFill>
        <p:spPr>
          <a:xfrm>
            <a:off x="8723087" y="146045"/>
            <a:ext cx="3411739" cy="3160261"/>
          </a:xfrm>
          <a:prstGeom prst="rect">
            <a:avLst/>
          </a:prstGeom>
        </p:spPr>
      </p:pic>
      <p:sp>
        <p:nvSpPr>
          <p:cNvPr id="5" name="Rectangle 4"/>
          <p:cNvSpPr/>
          <p:nvPr/>
        </p:nvSpPr>
        <p:spPr>
          <a:xfrm>
            <a:off x="9194864" y="620279"/>
            <a:ext cx="1411513" cy="646331"/>
          </a:xfrm>
          <a:prstGeom prst="rect">
            <a:avLst/>
          </a:prstGeom>
        </p:spPr>
        <p:txBody>
          <a:bodyPr wrap="square">
            <a:spAutoFit/>
          </a:bodyPr>
          <a:lstStyle/>
          <a:p>
            <a:pPr algn="ctr"/>
            <a:r>
              <a:rPr lang="pt-BR" dirty="0"/>
              <a:t>Função </a:t>
            </a:r>
            <a:r>
              <a:rPr lang="pt-BR" dirty="0" smtClean="0"/>
              <a:t>Retificadora</a:t>
            </a:r>
            <a:endParaRPr lang="pt-BR" dirty="0"/>
          </a:p>
        </p:txBody>
      </p:sp>
      <p:pic>
        <p:nvPicPr>
          <p:cNvPr id="7" name="Picture 6"/>
          <p:cNvPicPr>
            <a:picLocks noChangeAspect="1"/>
          </p:cNvPicPr>
          <p:nvPr/>
        </p:nvPicPr>
        <p:blipFill rotWithShape="1">
          <a:blip r:embed="rId5"/>
          <a:srcRect l="5494" t="6152" r="8609" b="1671"/>
          <a:stretch/>
        </p:blipFill>
        <p:spPr>
          <a:xfrm>
            <a:off x="8578820" y="3510802"/>
            <a:ext cx="3556006" cy="3316483"/>
          </a:xfrm>
          <a:prstGeom prst="rect">
            <a:avLst/>
          </a:prstGeom>
        </p:spPr>
      </p:pic>
      <p:sp>
        <p:nvSpPr>
          <p:cNvPr id="6" name="Rectangle 5"/>
          <p:cNvSpPr/>
          <p:nvPr/>
        </p:nvSpPr>
        <p:spPr>
          <a:xfrm>
            <a:off x="8973458" y="3973315"/>
            <a:ext cx="1446892" cy="923330"/>
          </a:xfrm>
          <a:prstGeom prst="rect">
            <a:avLst/>
          </a:prstGeom>
        </p:spPr>
        <p:txBody>
          <a:bodyPr wrap="square">
            <a:spAutoFit/>
          </a:bodyPr>
          <a:lstStyle/>
          <a:p>
            <a:pPr algn="ctr"/>
            <a:r>
              <a:rPr lang="pt-BR" dirty="0"/>
              <a:t>Derivada da Função </a:t>
            </a:r>
            <a:r>
              <a:rPr lang="pt-BR" dirty="0" smtClean="0"/>
              <a:t>Retificadora</a:t>
            </a:r>
            <a:endParaRPr lang="pt-BR" dirty="0"/>
          </a:p>
        </p:txBody>
      </p:sp>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5032376"/>
          </a:xfrm>
        </p:spPr>
        <p:txBody>
          <a:bodyPr>
            <a:normAutofit/>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a:t>
            </a:r>
            <a:r>
              <a:rPr lang="pt-BR" b="1" dirty="0" smtClean="0"/>
              <a:t>mais rápidas de se </a:t>
            </a:r>
            <a:r>
              <a:rPr lang="pt-BR" b="1" dirty="0"/>
              <a:t>calcular </a:t>
            </a:r>
            <a:r>
              <a:rPr lang="pt-BR" dirty="0"/>
              <a:t>do que </a:t>
            </a:r>
            <a:r>
              <a:rPr lang="pt-BR" dirty="0" smtClean="0"/>
              <a:t>as funções sigmóide e tangente hiperbólica.</a:t>
            </a:r>
          </a:p>
          <a:p>
            <a:pPr lvl="1">
              <a:buFont typeface="Wingdings" panose="05000000000000000000" pitchFamily="2" charset="2"/>
              <a:buChar char="§"/>
            </a:pPr>
            <a:r>
              <a:rPr lang="pt-BR" dirty="0" smtClean="0"/>
              <a:t>Não sofre com </a:t>
            </a:r>
            <a:r>
              <a:rPr lang="pt-BR" dirty="0"/>
              <a:t>o </a:t>
            </a:r>
            <a:r>
              <a:rPr lang="pt-BR" b="1" dirty="0"/>
              <a:t>problema </a:t>
            </a:r>
            <a:r>
              <a:rPr lang="pt-BR" b="1" dirty="0" smtClean="0"/>
              <a:t>da dissipação </a:t>
            </a:r>
            <a:r>
              <a:rPr lang="pt-BR" b="1" dirty="0"/>
              <a:t>do </a:t>
            </a:r>
            <a:r>
              <a:rPr lang="pt-BR" b="1" dirty="0" smtClean="0"/>
              <a:t>gradiente</a:t>
            </a:r>
            <a:r>
              <a:rPr lang="pt-BR" dirty="0"/>
              <a:t> </a:t>
            </a:r>
            <a:r>
              <a:rPr lang="pt-BR" dirty="0" smtClean="0"/>
              <a:t>pois seu gradiente é igual a 0 ou 1. Mesmo se multiplicarmos vários gradientes de várias camadas, não haverá diminuição do seu valor.</a:t>
            </a:r>
            <a:endParaRPr lang="pt-BR" dirty="0"/>
          </a:p>
          <a:p>
            <a:r>
              <a:rPr lang="pt-BR" dirty="0" smtClean="0"/>
              <a:t>Outras funções de ativação são:</a:t>
            </a:r>
          </a:p>
          <a:p>
            <a:pPr lvl="1">
              <a:buFont typeface="Wingdings" panose="05000000000000000000" pitchFamily="2" charset="2"/>
              <a:buChar char="§"/>
            </a:pPr>
            <a:r>
              <a:rPr lang="pt-BR" dirty="0" smtClean="0"/>
              <a:t>Identidade ou linear.</a:t>
            </a:r>
          </a:p>
          <a:p>
            <a:pPr lvl="1">
              <a:buFont typeface="Wingdings" panose="05000000000000000000" pitchFamily="2" charset="2"/>
              <a:buChar char="§"/>
            </a:pPr>
            <a:r>
              <a:rPr lang="pt-BR" dirty="0"/>
              <a:t>Gaussian Error Linear Unit (GELU</a:t>
            </a:r>
            <a:r>
              <a:rPr lang="pt-BR" dirty="0" smtClean="0"/>
              <a:t>).</a:t>
            </a:r>
          </a:p>
          <a:p>
            <a:pPr lvl="1">
              <a:buFont typeface="Wingdings" panose="05000000000000000000" pitchFamily="2" charset="2"/>
              <a:buChar char="§"/>
            </a:pPr>
            <a:r>
              <a:rPr lang="en-US" dirty="0"/>
              <a:t>Leaky rectified linear unit (Leaky </a:t>
            </a:r>
            <a:r>
              <a:rPr lang="en-US" dirty="0" err="1"/>
              <a:t>ReLU</a:t>
            </a:r>
            <a:r>
              <a:rPr lang="en-US" dirty="0" smtClean="0"/>
              <a:t>).</a:t>
            </a:r>
            <a:endParaRPr lang="pt-BR" dirty="0" smtClean="0"/>
          </a:p>
          <a:p>
            <a:pPr lvl="1">
              <a:buFont typeface="Wingdings" panose="05000000000000000000" pitchFamily="2" charset="2"/>
              <a:buChar char="§"/>
            </a:pPr>
            <a:r>
              <a:rPr lang="pt-BR" dirty="0" smtClean="0"/>
              <a:t>Gaussiana.</a:t>
            </a:r>
          </a:p>
          <a:p>
            <a:pPr lvl="1">
              <a:buFont typeface="Wingdings" panose="05000000000000000000" pitchFamily="2" charset="2"/>
              <a:buChar char="§"/>
            </a:pPr>
            <a:r>
              <a:rPr lang="pt-BR">
                <a:hlinkClick r:id="rId3"/>
              </a:rPr>
              <a:t>https://</a:t>
            </a:r>
            <a:r>
              <a:rPr lang="pt-BR" smtClean="0">
                <a:hlinkClick r:id="rId3"/>
              </a:rPr>
              <a:t>en.wikipedia.org/wiki/Activation_function#Table_of_activation_functions</a:t>
            </a:r>
            <a:endParaRPr lang="pt-BR" smtClean="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III)</a:t>
            </a:r>
            <a:r>
              <a:rPr lang="pt-BR" dirty="0" smtClean="0"/>
              <a:t>” que se encontra no MS Teams.</a:t>
            </a:r>
          </a:p>
        </p:txBody>
      </p:sp>
    </p:spTree>
    <p:extLst>
      <p:ext uri="{BB962C8B-B14F-4D97-AF65-F5344CB8AC3E}">
        <p14:creationId xmlns:p14="http://schemas.microsoft.com/office/powerpoint/2010/main" val="37183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5032376"/>
          </a:xfrm>
        </p:spPr>
        <p:txBody>
          <a:bodyPr>
            <a:normAutofit fontScale="92500" lnSpcReduction="10000"/>
          </a:bodyPr>
          <a:lstStyle/>
          <a:p>
            <a:r>
              <a:rPr lang="pt-BR" dirty="0"/>
              <a:t>Existem basicamente duas maneiras distintas para se conectar os </a:t>
            </a:r>
            <a:r>
              <a:rPr lang="pt-BR" b="1" i="1" dirty="0"/>
              <a:t>nós</a:t>
            </a:r>
            <a:r>
              <a:rPr lang="pt-BR" dirty="0"/>
              <a:t> </a:t>
            </a:r>
            <a:r>
              <a:rPr lang="pt-BR" dirty="0" smtClean="0"/>
              <a:t>de </a:t>
            </a:r>
            <a:r>
              <a:rPr lang="pt-BR" dirty="0"/>
              <a:t>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smtClean="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a:t>
                </a:r>
              </a:p>
              <a:p>
                <a:r>
                  <a:rPr lang="pt-BR" dirty="0" smtClean="0"/>
                  <a:t>Percebam </a:t>
                </a:r>
                <a:r>
                  <a:rPr lang="pt-BR" dirty="0"/>
                  <a:t>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a:t>
                </a:r>
                <a:r>
                  <a:rPr lang="pt-BR" dirty="0" smtClean="0"/>
                  <a:t>neural pode </a:t>
                </a:r>
                <a:r>
                  <a:rPr lang="pt-BR" dirty="0"/>
                  <a:t>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a:t>
                </a:r>
                <a:r>
                  <a:rPr lang="pt-BR" b="1" i="1" dirty="0" smtClean="0"/>
                  <a:t>não-linear</a:t>
                </a:r>
                <a:r>
                  <a:rPr lang="pt-BR" dirty="0" smtClean="0"/>
                  <a:t>, mas também podemos resolver outros problemas como os de classificação.</a:t>
                </a:r>
                <a:endParaRPr lang="pt-BR" dirty="0"/>
              </a:p>
              <a:p>
                <a:r>
                  <a:rPr lang="pt-BR" dirty="0"/>
                  <a:t>Com uma única camada oculta suficientemente grande, é possível representar </a:t>
                </a:r>
                <a:r>
                  <a:rPr lang="pt-BR" b="1" i="1" dirty="0"/>
                  <a:t>qualquer função contínua</a:t>
                </a:r>
                <a:r>
                  <a:rPr lang="pt-BR" dirty="0"/>
                  <a:t> das entradas com uma precisão arbitrária.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smtClean="0"/>
                  <a:t>Veremos alguns exemplos a seguir desta capacidade de aproximação.</a:t>
                </a:r>
                <a:endParaRPr lang="pt-BR" dirty="0"/>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2"/>
                <a:stretch>
                  <a:fillRect l="-654" t="-2421"/>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a:t>
            </a:r>
            <a:r>
              <a:rPr lang="pt-BR" dirty="0" smtClean="0"/>
              <a:t>cilíndrico.</a:t>
            </a:r>
            <a:endParaRPr lang="pt-BR" dirty="0"/>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smtClean="0"/>
              <a:t>Fizemos </a:t>
            </a:r>
            <a:r>
              <a:rPr lang="pt-BR" dirty="0"/>
              <a:t>uma analogia entre um neurônio e os modelos de McCulloch e Pitts e do </a:t>
            </a:r>
            <a:r>
              <a:rPr lang="pt-BR" dirty="0" smtClean="0"/>
              <a:t>Perceptron.</a:t>
            </a:r>
          </a:p>
          <a:p>
            <a:r>
              <a:rPr lang="pt-BR" dirty="0" smtClean="0"/>
              <a:t>Vimos </a:t>
            </a:r>
            <a:r>
              <a:rPr lang="pt-BR" dirty="0"/>
              <a:t>a evolução dos modelos de McCulloch e Pitts para o </a:t>
            </a:r>
            <a:r>
              <a:rPr lang="pt-BR" dirty="0" smtClean="0"/>
              <a:t>Perceptron.</a:t>
            </a:r>
          </a:p>
          <a:p>
            <a:r>
              <a:rPr lang="pt-BR" dirty="0" smtClean="0"/>
              <a:t>Aprendemos </a:t>
            </a:r>
            <a:r>
              <a:rPr lang="pt-BR" dirty="0"/>
              <a:t>suas </a:t>
            </a:r>
            <a:r>
              <a:rPr lang="pt-BR" dirty="0" smtClean="0"/>
              <a:t>características, diferenças </a:t>
            </a:r>
            <a:r>
              <a:rPr lang="pt-BR" dirty="0"/>
              <a:t>e como ambos </a:t>
            </a:r>
            <a:r>
              <a:rPr lang="pt-BR" dirty="0" smtClean="0"/>
              <a:t>funcionam.</a:t>
            </a:r>
          </a:p>
          <a:p>
            <a:r>
              <a:rPr lang="pt-BR" dirty="0" smtClean="0"/>
              <a:t>Verificamos </a:t>
            </a:r>
            <a:r>
              <a:rPr lang="pt-BR" dirty="0"/>
              <a:t>que um Perceptron é semelhante ao regressor </a:t>
            </a:r>
            <a:r>
              <a:rPr lang="pt-BR" dirty="0" smtClean="0"/>
              <a:t>logístico.</a:t>
            </a:r>
          </a:p>
          <a:p>
            <a:r>
              <a:rPr lang="pt-BR" dirty="0" smtClean="0"/>
              <a:t>Constatamos </a:t>
            </a:r>
            <a:r>
              <a:rPr lang="pt-BR" dirty="0"/>
              <a:t>que um único Perceptron não é capaz de separar classes não-lineares, como por exemplo, o problema do </a:t>
            </a:r>
            <a:r>
              <a:rPr lang="pt-BR" dirty="0" smtClean="0"/>
              <a:t>XOR.</a:t>
            </a:r>
          </a:p>
          <a:p>
            <a:r>
              <a:rPr lang="pt-BR" dirty="0" smtClean="0"/>
              <a:t>Porém</a:t>
            </a:r>
            <a:r>
              <a:rPr lang="pt-BR" dirty="0"/>
              <a:t>, quando combinamos vários deles, conseguimos criar um separador </a:t>
            </a:r>
            <a:r>
              <a:rPr lang="pt-BR" dirty="0" smtClean="0"/>
              <a:t>não-linear.</a:t>
            </a:r>
          </a:p>
          <a:p>
            <a:r>
              <a:rPr lang="pt-BR" dirty="0" smtClean="0"/>
              <a:t>Neste </a:t>
            </a:r>
            <a:r>
              <a:rPr lang="pt-BR" dirty="0"/>
              <a:t>tópico, veremos que esta união de Perceptrons origina o que chamamos de </a:t>
            </a:r>
            <a:r>
              <a:rPr lang="pt-BR" b="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smtClean="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smtClean="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smtClean="0"/>
              <a:t>Exercício </a:t>
            </a:r>
            <a:r>
              <a:rPr lang="pt-BR" b="1" dirty="0"/>
              <a:t>Prático</a:t>
            </a:r>
            <a:r>
              <a:rPr lang="pt-BR" dirty="0"/>
              <a:t>: </a:t>
            </a:r>
            <a:r>
              <a:rPr lang="pt-BR" b="1" dirty="0">
                <a:hlinkClick r:id="rId3"/>
              </a:rPr>
              <a:t>Laboratório </a:t>
            </a:r>
            <a:r>
              <a:rPr lang="pt-BR" b="1" dirty="0" smtClean="0">
                <a:hlinkClick r:id="rId3"/>
              </a:rPr>
              <a:t>#</a:t>
            </a:r>
            <a:r>
              <a:rPr lang="pt-BR" b="1" dirty="0">
                <a:hlinkClick r:id="rId3"/>
              </a:rPr>
              <a:t>7</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smtClean="0"/>
              <a:t>conectados </a:t>
            </a:r>
            <a:r>
              <a:rPr lang="pt-BR" dirty="0"/>
              <a:t>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a:t>
            </a:r>
            <a:r>
              <a:rPr lang="pt-BR" dirty="0" smtClean="0"/>
              <a:t>intermediárias (também chamadas de ocultas ou escondidas) </a:t>
            </a:r>
            <a:r>
              <a:rPr lang="pt-BR" dirty="0"/>
              <a:t>de </a:t>
            </a:r>
            <a:r>
              <a:rPr lang="pt-BR" b="1" i="1" dirty="0"/>
              <a:t>perceptrons</a:t>
            </a:r>
            <a:r>
              <a:rPr lang="pt-BR" dirty="0"/>
              <a:t>. </a:t>
            </a:r>
          </a:p>
          <a:p>
            <a:r>
              <a:rPr lang="pt-BR" dirty="0"/>
              <a:t>A RNA resultante é denominada </a:t>
            </a:r>
            <a:r>
              <a:rPr lang="pt-BR" b="1" i="1" dirty="0"/>
              <a:t>Perceptron de Múltiplas Camadas</a:t>
            </a:r>
            <a:r>
              <a:rPr lang="pt-BR" dirty="0"/>
              <a:t> </a:t>
            </a:r>
            <a:r>
              <a:rPr lang="pt-BR" dirty="0" smtClean="0"/>
              <a:t>(em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smtClean="0"/>
              <a:t>OBS.</a:t>
            </a:r>
            <a:r>
              <a:rPr lang="pt-BR" sz="1400" dirty="0" smtClean="0"/>
              <a:t>: Neurônios também </a:t>
            </a:r>
            <a:r>
              <a:rPr lang="pt-BR" sz="1400" dirty="0"/>
              <a:t>são chamados de </a:t>
            </a:r>
            <a:r>
              <a:rPr lang="pt-BR" sz="1400" b="1" i="1" dirty="0"/>
              <a:t>nós</a:t>
            </a:r>
            <a:r>
              <a:rPr lang="pt-BR" sz="1400" dirty="0"/>
              <a:t> ou </a:t>
            </a:r>
            <a:r>
              <a:rPr lang="pt-BR" sz="1400" b="1" i="1" dirty="0" smtClean="0"/>
              <a:t>unidades</a:t>
            </a:r>
            <a:r>
              <a:rPr lang="pt-BR" sz="1400" dirty="0" smtClean="0"/>
              <a:t>.</a:t>
            </a:r>
            <a:endParaRPr lang="pt-BR" sz="1400" dirty="0"/>
          </a:p>
        </p:txBody>
      </p:sp>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a:t>
            </a:r>
            <a:r>
              <a:rPr lang="pt-BR" dirty="0" smtClean="0"/>
              <a:t>MLP </a:t>
            </a:r>
            <a:r>
              <a:rPr lang="pt-BR" dirty="0"/>
              <a:t>com duas </a:t>
            </a:r>
            <a:r>
              <a:rPr lang="pt-BR" dirty="0" smtClean="0"/>
              <a:t>camadas intermediárias </a:t>
            </a:r>
            <a:r>
              <a:rPr lang="pt-BR" dirty="0"/>
              <a:t>é mostrado na figura ao lado.</a:t>
            </a:r>
          </a:p>
          <a:p>
            <a:r>
              <a:rPr lang="pt-BR" dirty="0"/>
              <a:t>As RNAs são o coração do Deep Learning. </a:t>
            </a:r>
            <a:endParaRPr lang="pt-BR" dirty="0" smtClean="0"/>
          </a:p>
          <a:p>
            <a:pPr lvl="1">
              <a:buFont typeface="Wingdings" panose="05000000000000000000" pitchFamily="2" charset="2"/>
              <a:buChar char="§"/>
            </a:pPr>
            <a:r>
              <a:rPr lang="pt-BR" dirty="0" smtClean="0"/>
              <a:t>Quando </a:t>
            </a:r>
            <a:r>
              <a:rPr lang="pt-BR" dirty="0"/>
              <a:t>uma RNA tem duas ou mais camadas escondidas, ela é chamada de </a:t>
            </a:r>
            <a:r>
              <a:rPr lang="pt-BR" b="1" i="1" dirty="0"/>
              <a:t>rede neural profunda</a:t>
            </a:r>
            <a:r>
              <a:rPr lang="pt-BR" dirty="0"/>
              <a:t> (ou </a:t>
            </a:r>
            <a:r>
              <a:rPr lang="pt-BR" dirty="0" smtClean="0"/>
              <a:t>em </a:t>
            </a:r>
            <a:r>
              <a:rPr lang="pt-BR" dirty="0"/>
              <a:t>inglês </a:t>
            </a:r>
            <a:r>
              <a:rPr lang="pt-BR" i="1" dirty="0"/>
              <a:t>Deep Neural Network </a:t>
            </a:r>
            <a:r>
              <a:rPr lang="pt-BR" dirty="0"/>
              <a:t>- DNN).</a:t>
            </a:r>
          </a:p>
          <a:p>
            <a:r>
              <a:rPr lang="pt-BR" b="1" dirty="0"/>
              <a:t>OBS</a:t>
            </a:r>
            <a:r>
              <a:rPr lang="pt-BR" dirty="0"/>
              <a:t>.: Em particular, uma MLP pode resolver o problema do XOR (lembre-se que um </a:t>
            </a:r>
            <a:r>
              <a:rPr lang="pt-BR" b="1" i="1" dirty="0"/>
              <a:t>perceptron</a:t>
            </a:r>
            <a:r>
              <a:rPr lang="pt-BR" dirty="0"/>
              <a:t> não é capaz de realizar essa tarefa</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856" y="2240280"/>
            <a:ext cx="4951955" cy="4050161"/>
          </a:xfrm>
          <a:prstGeom prst="rect">
            <a:avLst/>
          </a:prstGeom>
        </p:spPr>
      </p:pic>
      <p:sp>
        <p:nvSpPr>
          <p:cNvPr id="8" name="TextBox 7"/>
          <p:cNvSpPr txBox="1"/>
          <p:nvPr/>
        </p:nvSpPr>
        <p:spPr>
          <a:xfrm>
            <a:off x="8296323" y="1571968"/>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endParaRPr lang="pt-BR" dirty="0" smtClean="0"/>
          </a:p>
          <a:p>
            <a:pPr lvl="1">
              <a:buFont typeface="Wingdings" panose="05000000000000000000" pitchFamily="2" charset="2"/>
              <a:buChar char="§"/>
            </a:pPr>
            <a:r>
              <a:rPr lang="pt-BR" dirty="0" smtClean="0"/>
              <a:t>Os mapeamentos são não-lineares devido às funções de ativação utilizadas não serem lineares.</a:t>
            </a:r>
            <a:endParaRPr lang="pt-BR" dirty="0"/>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a:t>
            </a:r>
            <a:r>
              <a:rPr lang="pt-BR" dirty="0" smtClean="0"/>
              <a:t>ortanto</a:t>
            </a:r>
            <a:r>
              <a:rPr lang="pt-BR" dirty="0"/>
              <a:t>, tais redes têm por base o </a:t>
            </a:r>
            <a:r>
              <a:rPr lang="pt-BR" b="1" i="1" dirty="0"/>
              <a:t>modelo de neurônio do </a:t>
            </a:r>
            <a:r>
              <a:rPr lang="pt-BR" b="1" i="1" dirty="0" smtClean="0"/>
              <a:t>Perceptron</a:t>
            </a:r>
            <a:r>
              <a:rPr lang="pt-BR" dirty="0"/>
              <a:t>. </a:t>
            </a:r>
          </a:p>
          <a:p>
            <a:r>
              <a:rPr lang="pt-BR" dirty="0"/>
              <a:t>Esse modelo, discutido anteriormente, é mostrado na figura seguinte</a:t>
            </a:r>
            <a:r>
              <a:rPr lang="pt-BR" dirty="0" smtClean="0"/>
              <a:t>.</a:t>
            </a:r>
            <a:endParaRPr lang="pt-BR" dirty="0"/>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188200" cy="5032376"/>
              </a:xfrm>
            </p:spPr>
            <p:txBody>
              <a:bodyPr>
                <a:normAutofit fontScale="77500" lnSpcReduction="20000"/>
              </a:bodyPr>
              <a:lstStyle/>
              <a:p>
                <a:r>
                  <a:rPr lang="pt-BR" dirty="0"/>
                  <a:t>Uma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r>
                  <a:rPr lang="pt-BR" dirty="0" smtClean="0"/>
                  <a:t>Cada </a:t>
                </a:r>
                <a:r>
                  <a:rPr lang="pt-BR" b="1" i="1" dirty="0"/>
                  <a:t>ligação</a:t>
                </a:r>
                <a:r>
                  <a:rPr lang="pt-BR" dirty="0"/>
                  <a:t> tem um </a:t>
                </a:r>
                <a:r>
                  <a:rPr lang="pt-BR" b="1" i="1" dirty="0"/>
                  <a:t>peso</a:t>
                </a:r>
                <a:r>
                  <a:rPr lang="pt-BR" dirty="0"/>
                  <a:t>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que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smtClean="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smtClean="0"/>
                  <a:t> 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t>
                </a:r>
                <a:r>
                  <a:rPr lang="pt-BR" dirty="0" smtClean="0"/>
                  <a:t>a soma </a:t>
                </a:r>
                <a:r>
                  <a:rPr lang="pt-BR" dirty="0"/>
                  <a:t>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smtClean="0"/>
                  <a:t>Existem </a:t>
                </a:r>
                <a:r>
                  <a:rPr lang="pt-BR" dirty="0"/>
                  <a:t>vários tipos de </a:t>
                </a:r>
                <a:r>
                  <a:rPr lang="pt-BR" b="1" i="1" dirty="0"/>
                  <a:t>funções de </a:t>
                </a:r>
                <a:r>
                  <a:rPr lang="pt-BR" b="1" i="1" dirty="0" smtClean="0"/>
                  <a:t>ativação</a:t>
                </a:r>
                <a:r>
                  <a:rPr lang="pt-BR" dirty="0"/>
                  <a:t> </a:t>
                </a:r>
                <a:r>
                  <a:rPr lang="pt-BR" dirty="0" smtClean="0"/>
                  <a:t>que </a:t>
                </a:r>
                <a:r>
                  <a:rPr lang="pt-BR" dirty="0"/>
                  <a:t>podem ser utilizadas pelos </a:t>
                </a:r>
                <a:r>
                  <a:rPr lang="pt-BR" b="1" i="1" dirty="0"/>
                  <a:t>nós</a:t>
                </a:r>
                <a:r>
                  <a:rPr lang="pt-BR" dirty="0"/>
                  <a:t> de uma rede MLP.</a:t>
                </a:r>
              </a:p>
              <a:p>
                <a:r>
                  <a:rPr lang="pt-BR" dirty="0" smtClean="0"/>
                  <a:t>Cada camada da rede pode usar funções de ativação diferentes.</a:t>
                </a:r>
                <a:endParaRPr lang="pt-BR" dirty="0"/>
              </a:p>
              <a:p>
                <a:endParaRPr lang="pt-BR" dirty="0"/>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188200" cy="5032376"/>
              </a:xfrm>
              <a:blipFill rotWithShape="0">
                <a:blip r:embed="rId3"/>
                <a:stretch>
                  <a:fillRect l="-1018" t="-2421" r="-1442"/>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para </a:t>
                </a:r>
                <a:r>
                  <a:rPr lang="pt-BR" dirty="0" smtClean="0"/>
                  <a:t>este nó, </a:t>
                </a:r>
                <a:r>
                  <a:rPr lang="pt-BR" dirty="0"/>
                  <a:t>o</a:t>
                </a:r>
                <a:r>
                  <a:rPr lang="pt-BR" dirty="0" smtClean="0"/>
                  <a:t>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10000"/>
              </a:bodyPr>
              <a:lstStyle/>
              <a:p>
                <a:r>
                  <a:rPr lang="pt-BR" dirty="0" smtClean="0"/>
                  <a:t>Devido às suas características</a:t>
                </a:r>
                <a:r>
                  <a:rPr lang="pt-BR" dirty="0"/>
                  <a:t>, não </a:t>
                </a:r>
                <a:r>
                  <a:rPr lang="pt-BR" dirty="0" smtClean="0"/>
                  <a:t>se utiliza a </a:t>
                </a:r>
                <a:r>
                  <a:rPr lang="pt-BR" b="1" i="1" dirty="0"/>
                  <a:t>função degrau</a:t>
                </a:r>
                <a:r>
                  <a:rPr lang="pt-BR" dirty="0"/>
                  <a:t> como função de ativação em </a:t>
                </a:r>
                <a:r>
                  <a:rPr lang="pt-BR" dirty="0" smtClean="0"/>
                  <a:t>MLPs. </a:t>
                </a:r>
                <a:endParaRPr lang="pt-BR" dirty="0"/>
              </a:p>
              <a:p>
                <a:r>
                  <a:rPr lang="pt-BR" dirty="0"/>
                  <a:t>Até o surgimento das </a:t>
                </a:r>
                <a:r>
                  <a:rPr lang="pt-BR" b="1" i="1" dirty="0"/>
                  <a:t>redes neurais profundas</a:t>
                </a:r>
                <a:r>
                  <a:rPr lang="pt-BR" dirty="0"/>
                  <a:t>, a regra </a:t>
                </a:r>
                <a:r>
                  <a:rPr lang="pt-BR" dirty="0" smtClean="0"/>
                  <a:t>era </a:t>
                </a:r>
                <a:r>
                  <a:rPr lang="pt-BR" dirty="0"/>
                  <a:t>utilizar </a:t>
                </a:r>
                <a:r>
                  <a:rPr lang="pt-BR" dirty="0" smtClean="0"/>
                  <a:t>as </a:t>
                </a:r>
                <a:r>
                  <a:rPr lang="pt-BR" b="1" i="1" dirty="0" smtClean="0"/>
                  <a:t>funções </a:t>
                </a:r>
                <a:r>
                  <a:rPr lang="pt-BR" b="1" i="1" dirty="0"/>
                  <a:t>logística </a:t>
                </a:r>
                <a:r>
                  <a:rPr lang="pt-BR" dirty="0"/>
                  <a:t>ou </a:t>
                </a:r>
                <a:r>
                  <a:rPr lang="pt-BR" b="1" i="1" dirty="0" smtClean="0"/>
                  <a:t>tangente hiperbólica</a:t>
                </a:r>
                <a:r>
                  <a:rPr lang="pt-BR" dirty="0" smtClean="0"/>
                  <a:t>, que são versões suavizadas da função degrau</a:t>
                </a:r>
                <a:r>
                  <a:rPr lang="pt-BR" dirty="0"/>
                  <a:t>.</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oMath>
                </a14:m>
                <a:r>
                  <a:rPr lang="pt-BR" dirty="0"/>
                  <a:t>,</a:t>
                </a:r>
              </a:p>
              <a:p>
                <a:pPr marL="0" indent="0">
                  <a:buNone/>
                </a:pPr>
                <a:r>
                  <a:rPr lang="pt-BR" dirty="0"/>
                  <a:t>onde </a:t>
                </a:r>
                <a14:m>
                  <m:oMath xmlns:m="http://schemas.openxmlformats.org/officeDocument/2006/math">
                    <m:r>
                      <a:rPr lang="pt-BR" b="0" i="1" smtClean="0">
                        <a:latin typeface="Cambria Math" panose="02040503050406030204" pitchFamily="18" charset="0"/>
                      </a:rPr>
                      <m:t>𝑝</m:t>
                    </m:r>
                  </m:oMath>
                </a14:m>
                <a:r>
                  <a:rPr lang="pt-BR" dirty="0"/>
                  <a:t> é o </a:t>
                </a:r>
                <a:r>
                  <a:rPr lang="pt-BR" b="1" i="1" dirty="0"/>
                  <a:t>fator de suavização </a:t>
                </a:r>
                <a:r>
                  <a:rPr lang="pt-BR" dirty="0"/>
                  <a:t>da função de ativação logística.</a:t>
                </a:r>
              </a:p>
              <a:p>
                <a:r>
                  <a:rPr lang="pt-BR" dirty="0"/>
                  <a:t>A derivada </a:t>
                </a:r>
                <a:r>
                  <a:rPr lang="pt-BR" dirty="0" smtClean="0"/>
                  <a:t>será importante durante o processo </a:t>
                </a:r>
                <a:r>
                  <a:rPr lang="pt-BR" dirty="0"/>
                  <a:t>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358" r="-434" b="-35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smtClean="0"/>
                  <a:t>A </a:t>
                </a:r>
                <a:r>
                  <a:rPr lang="pt-BR" b="1" i="1" dirty="0"/>
                  <a:t>função logística</a:t>
                </a:r>
                <a:r>
                  <a:rPr lang="pt-BR" dirty="0"/>
                  <a:t> e sua derivada para alguns valores do </a:t>
                </a:r>
                <a:r>
                  <a:rPr lang="pt-BR" b="1" i="1" dirty="0"/>
                  <a:t>fator de suavização </a:t>
                </a:r>
                <a:r>
                  <a:rPr lang="pt-BR" dirty="0"/>
                  <a:t>são mostradas nas figuras ao </a:t>
                </a:r>
                <a:r>
                  <a:rPr lang="pt-BR" dirty="0" smtClean="0"/>
                  <a:t>lado.</a:t>
                </a:r>
              </a:p>
              <a:p>
                <a:pPr lvl="1">
                  <a:buFont typeface="Wingdings" panose="05000000000000000000" pitchFamily="2" charset="2"/>
                  <a:buChar char="§"/>
                </a:pPr>
                <a:r>
                  <a:rPr lang="pt-BR" dirty="0" smtClean="0"/>
                  <a:t>Normalmente, se utiliza </a:t>
                </a:r>
                <a14:m>
                  <m:oMath xmlns:m="http://schemas.openxmlformats.org/officeDocument/2006/math">
                    <m:r>
                      <a:rPr lang="pt-BR" i="1">
                        <a:latin typeface="Cambria Math" panose="02040503050406030204" pitchFamily="18" charset="0"/>
                      </a:rPr>
                      <m:t>𝑝</m:t>
                    </m:r>
                    <m:r>
                      <a:rPr lang="pt-BR" b="0" i="1" smtClean="0">
                        <a:latin typeface="Cambria Math" panose="02040503050406030204" pitchFamily="18" charset="0"/>
                      </a:rPr>
                      <m:t>=1.</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pt-BR">
                    <a:noFill/>
                  </a:rPr>
                  <a:t> </a:t>
                </a:r>
              </a:p>
            </p:txBody>
          </p:sp>
        </mc:Fallback>
      </mc:AlternateContent>
      <p:sp>
        <p:nvSpPr>
          <p:cNvPr id="7" name="Rectangle 6"/>
          <p:cNvSpPr/>
          <p:nvPr/>
        </p:nvSpPr>
        <p:spPr>
          <a:xfrm>
            <a:off x="2203450" y="6435391"/>
            <a:ext cx="3619500" cy="369332"/>
          </a:xfrm>
          <a:prstGeom prst="rect">
            <a:avLst/>
          </a:prstGeom>
        </p:spPr>
        <p:txBody>
          <a:bodyPr wrap="square">
            <a:spAutoFit/>
          </a:bodyPr>
          <a:lstStyle/>
          <a:p>
            <a:pPr algn="ctr"/>
            <a:r>
              <a:rPr lang="pt-BR" dirty="0"/>
              <a:t>Função </a:t>
            </a:r>
            <a:r>
              <a:rPr lang="pt-BR" dirty="0" smtClean="0"/>
              <a:t>Logística</a:t>
            </a:r>
            <a:endParaRPr lang="pt-BR" dirty="0"/>
          </a:p>
        </p:txBody>
      </p:sp>
      <p:sp>
        <p:nvSpPr>
          <p:cNvPr id="8" name="Rectangle 7"/>
          <p:cNvSpPr/>
          <p:nvPr/>
        </p:nvSpPr>
        <p:spPr>
          <a:xfrm>
            <a:off x="6413500" y="6406260"/>
            <a:ext cx="3594100" cy="369332"/>
          </a:xfrm>
          <a:prstGeom prst="rect">
            <a:avLst/>
          </a:prstGeom>
        </p:spPr>
        <p:txBody>
          <a:bodyPr wrap="square">
            <a:spAutoFit/>
          </a:bodyPr>
          <a:lstStyle/>
          <a:p>
            <a:pPr algn="ctr"/>
            <a:r>
              <a:rPr lang="pt-BR" dirty="0"/>
              <a:t>Derivada da Função </a:t>
            </a:r>
            <a:r>
              <a:rPr lang="pt-BR" dirty="0" smtClean="0"/>
              <a:t>Logística</a:t>
            </a:r>
            <a:endParaRPr lang="pt-BR" dirty="0"/>
          </a:p>
        </p:txBody>
      </p:sp>
      <mc:AlternateContent xmlns:mc="http://schemas.openxmlformats.org/markup-compatibility/2006" xmlns:a14="http://schemas.microsoft.com/office/drawing/2010/main">
        <mc:Choice Requires="a14">
          <p:sp>
            <p:nvSpPr>
              <p:cNvPr id="6" name="TextBox 5"/>
              <p:cNvSpPr txBox="1"/>
              <p:nvPr/>
            </p:nvSpPr>
            <p:spPr>
              <a:xfrm>
                <a:off x="164976" y="3879897"/>
                <a:ext cx="2032969" cy="830997"/>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a:t>
                </a:r>
                <a:endParaRPr lang="pt-BR"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164976" y="3879897"/>
                <a:ext cx="2032969" cy="830997"/>
              </a:xfrm>
              <a:prstGeom prst="rect">
                <a:avLst/>
              </a:prstGeom>
              <a:blipFill rotWithShape="0">
                <a:blip r:embed="rId3"/>
                <a:stretch>
                  <a:fillRect l="-599" t="-2190" r="-599" b="-80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002837" y="4269025"/>
                <a:ext cx="2013918" cy="923330"/>
              </a:xfrm>
              <a:prstGeom prst="rect">
                <a:avLst/>
              </a:prstGeom>
              <a:noFill/>
            </p:spPr>
            <p:txBody>
              <a:bodyPr wrap="square" rtlCol="0">
                <a:spAutoFit/>
              </a:bodyPr>
              <a:lstStyle/>
              <a:p>
                <a:pPr algn="ctr"/>
                <a:r>
                  <a:rPr lang="pt-BR" b="1" dirty="0" smtClean="0"/>
                  <a:t>OBS</a:t>
                </a:r>
                <a:r>
                  <a:rPr lang="pt-BR" dirty="0" smtClean="0"/>
                  <a:t>.: tende ao impulso conforme </a:t>
                </a:r>
                <a14:m>
                  <m:oMath xmlns:m="http://schemas.openxmlformats.org/officeDocument/2006/math">
                    <m:r>
                      <a:rPr lang="pt-BR" i="1">
                        <a:latin typeface="Cambria Math" panose="02040503050406030204" pitchFamily="18" charset="0"/>
                      </a:rPr>
                      <m:t>𝑝</m:t>
                    </m:r>
                  </m:oMath>
                </a14:m>
                <a:r>
                  <a:rPr lang="pt-BR" dirty="0" smtClean="0"/>
                  <a:t> aumenta.</a:t>
                </a:r>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02837" y="4269025"/>
                <a:ext cx="2013918" cy="923330"/>
              </a:xfrm>
              <a:prstGeom prst="rect">
                <a:avLst/>
              </a:prstGeom>
              <a:blipFill rotWithShape="0">
                <a:blip r:embed="rId4"/>
                <a:stretch>
                  <a:fillRect t="-3289" r="-909" b="-9211"/>
                </a:stretch>
              </a:blipFill>
            </p:spPr>
            <p:txBody>
              <a:bodyPr/>
              <a:lstStyle/>
              <a:p>
                <a:r>
                  <a:rPr lang="pt-BR">
                    <a:noFill/>
                  </a:rPr>
                  <a:t> </a:t>
                </a:r>
              </a:p>
            </p:txBody>
          </p:sp>
        </mc:Fallback>
      </mc:AlternateContent>
      <p:pic>
        <p:nvPicPr>
          <p:cNvPr id="9" name="Picture 8"/>
          <p:cNvPicPr>
            <a:picLocks noChangeAspect="1"/>
          </p:cNvPicPr>
          <p:nvPr/>
        </p:nvPicPr>
        <p:blipFill rotWithShape="1">
          <a:blip r:embed="rId5"/>
          <a:srcRect l="5507" t="6094" r="8403" b="2572"/>
          <a:stretch/>
        </p:blipFill>
        <p:spPr>
          <a:xfrm>
            <a:off x="6368268" y="3084252"/>
            <a:ext cx="3634569" cy="3351140"/>
          </a:xfrm>
          <a:prstGeom prst="rect">
            <a:avLst/>
          </a:prstGeom>
        </p:spPr>
      </p:pic>
      <p:pic>
        <p:nvPicPr>
          <p:cNvPr id="13" name="Picture 12"/>
          <p:cNvPicPr>
            <a:picLocks noChangeAspect="1"/>
          </p:cNvPicPr>
          <p:nvPr/>
        </p:nvPicPr>
        <p:blipFill rotWithShape="1">
          <a:blip r:embed="rId6"/>
          <a:srcRect l="6493" t="5542" r="8751" b="3126"/>
          <a:stretch/>
        </p:blipFill>
        <p:spPr>
          <a:xfrm>
            <a:off x="2186514" y="3084252"/>
            <a:ext cx="3630868" cy="3400431"/>
          </a:xfrm>
          <a:prstGeom prst="rect">
            <a:avLst/>
          </a:prstGeom>
        </p:spPr>
      </p:pic>
      <p:cxnSp>
        <p:nvCxnSpPr>
          <p:cNvPr id="10" name="Straight Arrow Connector 9"/>
          <p:cNvCxnSpPr/>
          <p:nvPr/>
        </p:nvCxnSpPr>
        <p:spPr>
          <a:xfrm flipV="1">
            <a:off x="2043338" y="3708850"/>
            <a:ext cx="2187699" cy="600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smtClean="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1−</m:t>
                        </m:r>
                        <m:sSup>
                          <m:sSupPr>
                            <m:ctrlPr>
                              <a:rPr lang="pt-BR" i="1" smtClean="0">
                                <a:latin typeface="Cambria Math" panose="02040503050406030204" pitchFamily="18" charset="0"/>
                              </a:rPr>
                            </m:ctrlPr>
                          </m:sSupPr>
                          <m:e>
                            <m:r>
                              <m:rPr>
                                <m:sty m:val="p"/>
                              </m:rPr>
                              <a:rPr lang="pt-BR" b="0" i="0" smtClean="0">
                                <a:latin typeface="Cambria Math" panose="02040503050406030204" pitchFamily="18" charset="0"/>
                              </a:rPr>
                              <m:t>tanh</m:t>
                            </m:r>
                          </m:e>
                          <m:sup>
                            <m:r>
                              <a:rPr lang="pt-BR" b="0" i="1" smtClean="0">
                                <a:latin typeface="Cambria Math" panose="02040503050406030204" pitchFamily="18" charset="0"/>
                              </a:rPr>
                              <m:t>2</m:t>
                            </m:r>
                          </m:sup>
                        </m:sSup>
                        <m:d>
                          <m:dPr>
                            <m:ctrlPr>
                              <a:rPr lang="pt-BR" i="1" smtClean="0">
                                <a:latin typeface="Cambria Math" panose="02040503050406030204" pitchFamily="18" charset="0"/>
                              </a:rPr>
                            </m:ctrlPr>
                          </m:dPr>
                          <m:e>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d>
                    <m:r>
                      <a:rPr lang="pt-BR" i="1">
                        <a:latin typeface="Cambria Math" panose="02040503050406030204" pitchFamily="18" charset="0"/>
                      </a:rPr>
                      <m:t>&gt;0</m:t>
                    </m:r>
                  </m:oMath>
                </a14:m>
                <a:r>
                  <a:rPr lang="pt-BR" dirty="0"/>
                  <a:t>,</a:t>
                </a:r>
              </a:p>
              <a:p>
                <a:pPr marL="0" indent="0">
                  <a:buNone/>
                </a:pPr>
                <a:r>
                  <a:rPr lang="pt-BR" dirty="0"/>
                  <a:t>onde mais uma vez, o parâmetro </a:t>
                </a:r>
                <a14:m>
                  <m:oMath xmlns:m="http://schemas.openxmlformats.org/officeDocument/2006/math">
                    <m:r>
                      <a:rPr lang="pt-BR" i="1">
                        <a:latin typeface="Cambria Math" panose="02040503050406030204" pitchFamily="18" charset="0"/>
                      </a:rPr>
                      <m:t>𝑝</m:t>
                    </m:r>
                  </m:oMath>
                </a14:m>
                <a:r>
                  <a:rPr lang="pt-BR" dirty="0"/>
                  <a:t> controla a suavidade da função. Essa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b="-713"/>
                </a:stretch>
              </a:blipFill>
            </p:spPr>
            <p:txBody>
              <a:bodyPr/>
              <a:lstStyle/>
              <a:p>
                <a:r>
                  <a:rPr lang="pt-BR">
                    <a:noFill/>
                  </a:rPr>
                  <a:t> </a:t>
                </a:r>
              </a:p>
            </p:txBody>
          </p:sp>
        </mc:Fallback>
      </mc:AlternateContent>
      <p:pic>
        <p:nvPicPr>
          <p:cNvPr id="5" name="Picture 4"/>
          <p:cNvPicPr>
            <a:picLocks noChangeAspect="1"/>
          </p:cNvPicPr>
          <p:nvPr/>
        </p:nvPicPr>
        <p:blipFill rotWithShape="1">
          <a:blip r:embed="rId4"/>
          <a:srcRect l="5868" t="6027" r="8632" b="1975"/>
          <a:stretch/>
        </p:blipFill>
        <p:spPr>
          <a:xfrm>
            <a:off x="6517826" y="3848100"/>
            <a:ext cx="3218600" cy="3009899"/>
          </a:xfrm>
          <a:prstGeom prst="rect">
            <a:avLst/>
          </a:prstGeom>
        </p:spPr>
      </p:pic>
      <p:pic>
        <p:nvPicPr>
          <p:cNvPr id="9" name="Picture 8"/>
          <p:cNvPicPr>
            <a:picLocks noChangeAspect="1"/>
          </p:cNvPicPr>
          <p:nvPr/>
        </p:nvPicPr>
        <p:blipFill rotWithShape="1">
          <a:blip r:embed="rId5"/>
          <a:srcRect l="5979" t="6028" r="8719" b="2639"/>
          <a:stretch/>
        </p:blipFill>
        <p:spPr>
          <a:xfrm>
            <a:off x="2323118" y="3862562"/>
            <a:ext cx="3234518" cy="3009899"/>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32291" y="5353049"/>
                <a:ext cx="2032969" cy="1323439"/>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 Porém, normalmente, se usa </a:t>
                </a:r>
                <a14:m>
                  <m:oMath xmlns:m="http://schemas.openxmlformats.org/officeDocument/2006/math">
                    <m:r>
                      <a:rPr lang="pt-BR" sz="1600" i="1">
                        <a:latin typeface="Cambria Math" panose="02040503050406030204" pitchFamily="18" charset="0"/>
                      </a:rPr>
                      <m:t>𝑝</m:t>
                    </m:r>
                    <m:r>
                      <a:rPr lang="pt-BR" sz="1600" b="0" i="1" smtClean="0">
                        <a:latin typeface="Cambria Math" panose="02040503050406030204" pitchFamily="18" charset="0"/>
                      </a:rPr>
                      <m:t>=1.</m:t>
                    </m:r>
                  </m:oMath>
                </a14:m>
                <a:endParaRPr lang="pt-BR"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32291" y="5353049"/>
                <a:ext cx="2032969" cy="1323439"/>
              </a:xfrm>
              <a:prstGeom prst="rect">
                <a:avLst/>
              </a:prstGeom>
              <a:blipFill rotWithShape="0">
                <a:blip r:embed="rId6"/>
                <a:stretch>
                  <a:fillRect l="-901" t="-1382" r="-3303" b="-5069"/>
                </a:stretch>
              </a:blipFill>
            </p:spPr>
            <p:txBody>
              <a:bodyPr/>
              <a:lstStyle/>
              <a:p>
                <a:r>
                  <a:rPr lang="pt-BR">
                    <a:noFill/>
                  </a:rPr>
                  <a:t> </a:t>
                </a:r>
              </a:p>
            </p:txBody>
          </p:sp>
        </mc:Fallback>
      </mc:AlternateContent>
      <p:cxnSp>
        <p:nvCxnSpPr>
          <p:cNvPr id="11" name="Straight Arrow Connector 10"/>
          <p:cNvCxnSpPr/>
          <p:nvPr/>
        </p:nvCxnSpPr>
        <p:spPr>
          <a:xfrm flipV="1">
            <a:off x="2077753" y="4704572"/>
            <a:ext cx="2001878" cy="1272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9825973" y="5226196"/>
                <a:ext cx="2013918" cy="830997"/>
              </a:xfrm>
              <a:prstGeom prst="rect">
                <a:avLst/>
              </a:prstGeom>
              <a:noFill/>
            </p:spPr>
            <p:txBody>
              <a:bodyPr wrap="square" rtlCol="0">
                <a:spAutoFit/>
              </a:bodyPr>
              <a:lstStyle/>
              <a:p>
                <a:pPr algn="ctr"/>
                <a:r>
                  <a:rPr lang="pt-BR" sz="1600" b="1" dirty="0" smtClean="0"/>
                  <a:t>OBS</a:t>
                </a:r>
                <a:r>
                  <a:rPr lang="pt-BR" sz="1600" dirty="0" smtClean="0"/>
                  <a:t>.: tende ao impulso conforme </a:t>
                </a:r>
                <a14:m>
                  <m:oMath xmlns:m="http://schemas.openxmlformats.org/officeDocument/2006/math">
                    <m:r>
                      <a:rPr lang="pt-BR" sz="1600" i="1">
                        <a:latin typeface="Cambria Math" panose="02040503050406030204" pitchFamily="18" charset="0"/>
                      </a:rPr>
                      <m:t>𝑝</m:t>
                    </m:r>
                  </m:oMath>
                </a14:m>
                <a:r>
                  <a:rPr lang="pt-BR" sz="1600" dirty="0" smtClean="0"/>
                  <a:t> aumenta.</a:t>
                </a:r>
                <a:endParaRPr lang="pt-BR"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9825973" y="5226196"/>
                <a:ext cx="2013918" cy="830997"/>
              </a:xfrm>
              <a:prstGeom prst="rect">
                <a:avLst/>
              </a:prstGeom>
              <a:blipFill rotWithShape="0">
                <a:blip r:embed="rId7"/>
                <a:stretch>
                  <a:fillRect t="-2190" b="-8029"/>
                </a:stretch>
              </a:blipFill>
            </p:spPr>
            <p:txBody>
              <a:bodyPr/>
              <a:lstStyle/>
              <a:p>
                <a:r>
                  <a:rPr lang="pt-BR">
                    <a:noFill/>
                  </a:rPr>
                  <a:t> </a:t>
                </a:r>
              </a:p>
            </p:txBody>
          </p:sp>
        </mc:Fallback>
      </mc:AlternateContent>
      <p:sp>
        <p:nvSpPr>
          <p:cNvPr id="6" name="Rectangle 5"/>
          <p:cNvSpPr/>
          <p:nvPr/>
        </p:nvSpPr>
        <p:spPr>
          <a:xfrm>
            <a:off x="2436963" y="3909399"/>
            <a:ext cx="1718234" cy="923330"/>
          </a:xfrm>
          <a:prstGeom prst="rect">
            <a:avLst/>
          </a:prstGeom>
        </p:spPr>
        <p:txBody>
          <a:bodyPr wrap="square">
            <a:spAutoFit/>
          </a:bodyPr>
          <a:lstStyle/>
          <a:p>
            <a:pPr algn="ctr"/>
            <a:r>
              <a:rPr lang="pt-BR" dirty="0"/>
              <a:t>Função Tangente </a:t>
            </a:r>
            <a:r>
              <a:rPr lang="pt-BR" dirty="0" smtClean="0"/>
              <a:t>Hiperbólica</a:t>
            </a:r>
            <a:endParaRPr lang="pt-BR" dirty="0"/>
          </a:p>
        </p:txBody>
      </p:sp>
      <p:sp>
        <p:nvSpPr>
          <p:cNvPr id="7" name="Rectangle 6"/>
          <p:cNvSpPr/>
          <p:nvPr/>
        </p:nvSpPr>
        <p:spPr>
          <a:xfrm>
            <a:off x="6786926" y="3908116"/>
            <a:ext cx="1313824" cy="923330"/>
          </a:xfrm>
          <a:prstGeom prst="rect">
            <a:avLst/>
          </a:prstGeom>
        </p:spPr>
        <p:txBody>
          <a:bodyPr wrap="square">
            <a:spAutoFit/>
          </a:bodyPr>
          <a:lstStyle/>
          <a:p>
            <a:pPr algn="ctr"/>
            <a:r>
              <a:rPr lang="pt-BR" dirty="0"/>
              <a:t>Derivada da Tangente </a:t>
            </a:r>
            <a:r>
              <a:rPr lang="pt-BR" dirty="0" smtClean="0"/>
              <a:t>Hiperbólica</a:t>
            </a:r>
            <a:endParaRPr lang="pt-BR" dirty="0"/>
          </a:p>
        </p:txBody>
      </p:sp>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13799</TotalTime>
  <Words>2528</Words>
  <Application>Microsoft Office PowerPoint</Application>
  <PresentationFormat>Widescreen</PresentationFormat>
  <Paragraphs>234</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1179</cp:revision>
  <dcterms:created xsi:type="dcterms:W3CDTF">2020-04-06T23:46:10Z</dcterms:created>
  <dcterms:modified xsi:type="dcterms:W3CDTF">2021-11-19T16:59:13Z</dcterms:modified>
</cp:coreProperties>
</file>