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0" r:id="rId2"/>
    <p:sldId id="292" r:id="rId3"/>
    <p:sldId id="290" r:id="rId4"/>
    <p:sldId id="277" r:id="rId5"/>
    <p:sldId id="258" r:id="rId6"/>
    <p:sldId id="293" r:id="rId7"/>
    <p:sldId id="272" r:id="rId8"/>
    <p:sldId id="273" r:id="rId9"/>
    <p:sldId id="294" r:id="rId10"/>
    <p:sldId id="284" r:id="rId11"/>
    <p:sldId id="303" r:id="rId12"/>
    <p:sldId id="285" r:id="rId13"/>
    <p:sldId id="295" r:id="rId14"/>
    <p:sldId id="282" r:id="rId15"/>
    <p:sldId id="296" r:id="rId16"/>
    <p:sldId id="304" r:id="rId17"/>
    <p:sldId id="301" r:id="rId18"/>
    <p:sldId id="269" r:id="rId19"/>
    <p:sldId id="265" r:id="rId20"/>
    <p:sldId id="271" r:id="rId21"/>
    <p:sldId id="281" r:id="rId22"/>
    <p:sldId id="280" r:id="rId23"/>
    <p:sldId id="274" r:id="rId24"/>
    <p:sldId id="287" r:id="rId25"/>
    <p:sldId id="278" r:id="rId26"/>
    <p:sldId id="291" r:id="rId27"/>
    <p:sldId id="298" r:id="rId28"/>
    <p:sldId id="305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2765" autoAdjust="0"/>
  </p:normalViewPr>
  <p:slideViewPr>
    <p:cSldViewPr snapToGrid="0">
      <p:cViewPr>
        <p:scale>
          <a:sx n="75" d="100"/>
          <a:sy n="75" d="100"/>
        </p:scale>
        <p:origin x="-57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que um </a:t>
            </a:r>
            <a:r>
              <a:rPr lang="pt-BR" b="1" i="1" dirty="0" smtClean="0"/>
              <a:t>classificador linear </a:t>
            </a:r>
            <a:r>
              <a:rPr lang="pt-BR" dirty="0" smtClean="0"/>
              <a:t>funcione corretamente, as duas classes devem ser </a:t>
            </a:r>
            <a:r>
              <a:rPr lang="pt-BR" b="1" i="1" dirty="0" smtClean="0"/>
              <a:t>linearmente separáveis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Isso significa que as classes devem ser </a:t>
            </a:r>
            <a:r>
              <a:rPr lang="pt-BR" b="1" i="1" dirty="0" smtClean="0"/>
              <a:t>suficientemente separadas </a:t>
            </a:r>
            <a:r>
              <a:rPr lang="pt-BR" dirty="0" smtClean="0"/>
              <a:t>umas das outras para garantir que a </a:t>
            </a:r>
            <a:r>
              <a:rPr lang="pt-BR" b="1" i="1" dirty="0" smtClean="0"/>
              <a:t>superfície de decisão </a:t>
            </a:r>
            <a:r>
              <a:rPr lang="pt-BR" dirty="0" smtClean="0"/>
              <a:t>consista de um </a:t>
            </a:r>
            <a:r>
              <a:rPr lang="pt-BR" b="1" i="1" dirty="0" smtClean="0"/>
              <a:t>hiperplano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Existem </a:t>
            </a:r>
            <a:r>
              <a:rPr lang="pt-BR" dirty="0"/>
              <a:t>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en.wikipedia.org/wiki/Activation_function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Exemplo: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https://colab.research.google.com/github/zz4fap/t320_aprendizado_de_maquina/blob/main/notebooks/classificação/perceptron_xor_problem.ipynb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Perceba </a:t>
                </a:r>
                <a:r>
                  <a:rPr lang="pt-BR" dirty="0" smtClean="0"/>
                  <a:t>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DeepMind).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46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valorada como verdadeira ou falsa.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0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7.png"/><Relationship Id="rId4" Type="http://schemas.openxmlformats.org/officeDocument/2006/relationships/image" Target="../media/image480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perceptron_xor_problem.ipyn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6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</a:t>
            </a:r>
            <a:r>
              <a:rPr lang="pt-BR" dirty="0" smtClean="0"/>
              <a:t>modelo de </a:t>
            </a:r>
            <a:r>
              <a:rPr lang="pt-BR" dirty="0"/>
              <a:t>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AND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para o disparo occorer, o valor de x1 deve ser negado, e assim, ele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200025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/>
                    <a:gridCol w="523278"/>
                    <a:gridCol w="523278"/>
                  </a:tblGrid>
                  <a:tr h="312420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01163" t="-119608" r="-2326" b="-241176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50303"/>
            <a:chOff x="114755" y="4638765"/>
            <a:chExt cx="3142324" cy="1550303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61" r="-1282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 (NOT)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458626" y="6168266"/>
            <a:ext cx="1750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OBS</a:t>
            </a:r>
            <a:r>
              <a:rPr lang="pt-BR" sz="1200" dirty="0"/>
              <a:t>.: Entradas inibitórias são entradas que tem seus valores </a:t>
            </a:r>
            <a:r>
              <a:rPr lang="pt-BR" sz="1200" b="1" i="1" dirty="0"/>
              <a:t>‘negados’</a:t>
            </a:r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058"/>
            <a:ext cx="6654421" cy="5042942"/>
          </a:xfrm>
        </p:spPr>
        <p:txBody>
          <a:bodyPr>
            <a:normAutofit/>
          </a:bodyPr>
          <a:lstStyle/>
          <a:p>
            <a:r>
              <a:rPr lang="pt-BR" dirty="0"/>
              <a:t>Em 1958, Frank Rosenblatt, propôs o modelo clássico do </a:t>
            </a:r>
            <a:r>
              <a:rPr lang="pt-BR" b="1" i="1" dirty="0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Em 1969, o modelo de Rosenblatt foi cuidadosamente analisado e refinado por Minsky e Papert. </a:t>
            </a:r>
          </a:p>
          <a:p>
            <a:r>
              <a:rPr lang="pt-BR" dirty="0"/>
              <a:t>O modelo criado por eles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 smtClean="0"/>
              <a:t>Como veremos a seguir, o </a:t>
            </a:r>
            <a:r>
              <a:rPr lang="pt-BR" dirty="0"/>
              <a:t>modelo </a:t>
            </a:r>
            <a:r>
              <a:rPr lang="pt-BR" dirty="0" smtClean="0"/>
              <a:t>do </a:t>
            </a:r>
            <a:r>
              <a:rPr lang="pt-BR" b="1" dirty="0" smtClean="0"/>
              <a:t>perceptron</a:t>
            </a:r>
            <a:r>
              <a:rPr lang="pt-BR" dirty="0"/>
              <a:t>, é um modelo computacional mais geral que o modelo do </a:t>
            </a:r>
            <a:r>
              <a:rPr lang="pt-BR" b="1" i="1" dirty="0"/>
              <a:t>neurônio</a:t>
            </a:r>
            <a:r>
              <a:rPr lang="pt-BR" dirty="0"/>
              <a:t> de McCulloch e Pitts.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405565"/>
            <a:ext cx="2770598" cy="36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4" y="1690689"/>
            <a:ext cx="4488235" cy="18798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027271"/>
          </a:xfrm>
        </p:spPr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ideia é que 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(causada 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estímulos</a:t>
                </a:r>
                <a:r>
                  <a:rPr lang="pt-BR" dirty="0"/>
                  <a:t> </a:t>
                </a:r>
                <a:r>
                  <a:rPr lang="pt-BR" dirty="0" smtClean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 a ativação </a:t>
                </a:r>
                <a:r>
                  <a:rPr lang="pt-BR" dirty="0"/>
                  <a:t>exceder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limiar </a:t>
                </a:r>
                <a:r>
                  <a:rPr lang="pt-BR" b="1" i="1" dirty="0"/>
                  <a:t>de ativação</a:t>
                </a:r>
                <a:r>
                  <a:rPr lang="pt-BR" dirty="0"/>
                  <a:t>, ocorrerá o </a:t>
                </a:r>
                <a:r>
                  <a:rPr lang="pt-BR" b="1" i="1" dirty="0"/>
                  <a:t>disparo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Isso é expresso </a:t>
                </a:r>
                <a:r>
                  <a:rPr lang="pt-BR" dirty="0"/>
                  <a:t>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Notem </a:t>
                </a:r>
                <a:r>
                  <a:rPr lang="pt-BR" dirty="0"/>
                  <a:t>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 smtClean="0"/>
                  <a:t>é </a:t>
                </a:r>
                <a:r>
                  <a:rPr lang="pt-BR" dirty="0"/>
                  <a:t>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tipo de resposta do </a:t>
                </a:r>
                <a:r>
                  <a:rPr lang="pt-BR" b="1" i="1" dirty="0"/>
                  <a:t>perceptron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, ou seja,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classes são separadas por uma </a:t>
                </a:r>
                <a:r>
                  <a:rPr lang="pt-BR" b="1" i="1" dirty="0" smtClean="0"/>
                  <a:t>superfície de separação linear </a:t>
                </a:r>
                <a:r>
                  <a:rPr lang="pt-BR" dirty="0" smtClean="0"/>
                  <a:t>(</a:t>
                </a:r>
                <a:r>
                  <a:rPr lang="pt-BR" dirty="0"/>
                  <a:t>h</a:t>
                </a:r>
                <a:r>
                  <a:rPr lang="pt-BR" dirty="0" smtClean="0"/>
                  <a:t>iperplano) </a:t>
                </a:r>
                <a:r>
                  <a:rPr lang="pt-BR" dirty="0"/>
                  <a:t>para o qual a </a:t>
                </a:r>
                <a:r>
                  <a:rPr lang="pt-BR" dirty="0" smtClean="0"/>
                  <a:t>igualdade abaixo </a:t>
                </a:r>
                <a:r>
                  <a:rPr lang="pt-BR" dirty="0"/>
                  <a:t>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(onde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  <a:blipFill rotWithShape="0">
                <a:blip r:embed="rId3"/>
                <a:stretch>
                  <a:fillRect l="-892" t="-2336" r="-1703" b="-1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619168" y="2909691"/>
            <a:ext cx="3142324" cy="1550303"/>
            <a:chOff x="511819" y="4987108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424615" y="6473661"/>
            <a:ext cx="1494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função discriminante</a:t>
            </a:r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1919383" y="6471157"/>
            <a:ext cx="450021" cy="141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Para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blipFill rotWithShape="0">
                <a:blip r:embed="rId10"/>
                <a:stretch>
                  <a:fillRect l="-1433" t="-1761" b="-39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podemos perceber, o modelo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é idêntico ao </a:t>
                </a:r>
                <a:r>
                  <a:rPr lang="pt-BR" b="1" i="1" dirty="0" smtClean="0"/>
                  <a:t>classificador binário com limiar de decisão rígido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 definição, o perceptron sempre utiliza </a:t>
                </a:r>
                <a:r>
                  <a:rPr lang="pt-BR" b="1" i="1" dirty="0" smtClean="0"/>
                  <a:t>superfícies de separação lineares</a:t>
                </a:r>
                <a:r>
                  <a:rPr lang="pt-BR" dirty="0" smtClean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como sendo a equação de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</a:t>
                </a:r>
                <a:r>
                  <a:rPr lang="pt-BR" dirty="0" smtClean="0"/>
                  <a:t>, teoricamente, </a:t>
                </a:r>
                <a:r>
                  <a:rPr lang="pt-BR" dirty="0"/>
                  <a:t>um 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único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</a:t>
                </a:r>
                <a:r>
                  <a:rPr lang="pt-BR" dirty="0"/>
                  <a:t>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/>
                  <a:t>A figura ao lado ilustra isso para um caso bidimensional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veremos na sequência, podemos </a:t>
                </a:r>
                <a:r>
                  <a:rPr lang="pt-BR" b="1" i="1" dirty="0" smtClean="0"/>
                  <a:t>combinar vários perceptrons</a:t>
                </a:r>
                <a:r>
                  <a:rPr lang="pt-BR" dirty="0" smtClean="0"/>
                  <a:t> para criamos uma </a:t>
                </a:r>
                <a:r>
                  <a:rPr lang="pt-BR" b="1" i="1" dirty="0" smtClean="0"/>
                  <a:t>superfície de separação </a:t>
                </a:r>
                <a:r>
                  <a:rPr lang="pt-BR" dirty="0" smtClean="0"/>
                  <a:t>que separe dados que não sejam linearmente separáveis sem a necessidade de usarmos </a:t>
                </a:r>
                <a:r>
                  <a:rPr lang="pt-BR" dirty="0"/>
                  <a:t>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com ouros formatos (e.g., polinômios).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  <a:blipFill rotWithShape="0">
                <a:blip r:embed="rId3"/>
                <a:stretch>
                  <a:fillRect l="-1038" t="-2303" r="-1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" r="3041"/>
          <a:stretch/>
        </p:blipFill>
        <p:spPr>
          <a:xfrm>
            <a:off x="8513378" y="2947444"/>
            <a:ext cx="3647090" cy="2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Devido ao fato de que a </a:t>
                </a:r>
                <a:r>
                  <a:rPr lang="pt-BR" b="1" i="1" dirty="0" smtClean="0"/>
                  <a:t>função degrau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onde ela é indefinida, não podemos utilizar 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aprendemos anteriormente, usamos a </a:t>
                </a:r>
                <a:r>
                  <a:rPr lang="pt-BR" b="1" i="1" dirty="0"/>
                  <a:t>regra de aprendizado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para treinar o modelo.</a:t>
                </a:r>
              </a:p>
              <a:p>
                <a:r>
                  <a:rPr lang="pt-BR" dirty="0" smtClean="0"/>
                  <a:t>Regra simples </a:t>
                </a:r>
                <a:r>
                  <a:rPr lang="pt-BR" dirty="0"/>
                  <a:t>e intuitiva de atualização </a:t>
                </a:r>
                <a:r>
                  <a:rPr lang="pt-BR" dirty="0" smtClean="0"/>
                  <a:t>dos pesos do modelo </a:t>
                </a:r>
              </a:p>
              <a:p>
                <a:r>
                  <a:rPr lang="pt-BR" dirty="0"/>
                  <a:t>N</a:t>
                </a:r>
                <a:r>
                  <a:rPr lang="pt-BR" dirty="0" smtClean="0"/>
                  <a:t>o </a:t>
                </a:r>
                <a:r>
                  <a:rPr lang="pt-BR" dirty="0"/>
                  <a:t>caso do </a:t>
                </a:r>
                <a:r>
                  <a:rPr lang="pt-BR" dirty="0" smtClean="0"/>
                  <a:t>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um hiperplano, converge para uma solução perfeita se as classes forem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Classes </a:t>
                </a:r>
                <a:r>
                  <a:rPr lang="pt-BR" b="1" i="1" dirty="0" smtClean="0"/>
                  <a:t>suficientemente espaçadas </a:t>
                </a:r>
                <a:r>
                  <a:rPr lang="pt-BR" dirty="0" smtClean="0"/>
                  <a:t>e que podem ser separadas por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equação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atualização dos</a:t>
                </a:r>
                <a:r>
                  <a:rPr lang="pt-BR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dirty="0" smtClean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 smtClean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é o vetor de atributos.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1309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Idêntica à atualização do gradiente descendente estocástico.</a:t>
            </a:r>
            <a:endParaRPr lang="pt-BR" sz="12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66703" y="1294709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4"/>
              </a:rPr>
              <a:t>Exemplo: perceptron_xor_problem.ipynb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#6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79353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Vamos falar sobre um tópico que parece, inicialmente, não ser relacionado com a disciplina: o cérebro. </a:t>
            </a:r>
          </a:p>
          <a:p>
            <a:r>
              <a:rPr lang="pt-BR" dirty="0"/>
              <a:t>Entretanto, como veremos a seguir, as </a:t>
            </a:r>
            <a:r>
              <a:rPr lang="pt-BR" dirty="0" smtClean="0"/>
              <a:t>ideias </a:t>
            </a:r>
            <a:r>
              <a:rPr lang="pt-BR" dirty="0"/>
              <a:t>que discutimos até agora </a:t>
            </a:r>
            <a:r>
              <a:rPr lang="pt-BR" dirty="0" smtClean="0"/>
              <a:t>serão </a:t>
            </a:r>
            <a:r>
              <a:rPr lang="pt-BR" dirty="0"/>
              <a:t>úteis na construção de modelos matemáticos que </a:t>
            </a:r>
            <a:r>
              <a:rPr lang="pt-BR" dirty="0" smtClean="0"/>
              <a:t>aproximam a </a:t>
            </a:r>
            <a:r>
              <a:rPr lang="pt-BR" dirty="0"/>
              <a:t>atividade do cérebro.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tópico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831778" y="2932882"/>
            <a:ext cx="4077822" cy="2597612"/>
            <a:chOff x="7831778" y="2932882"/>
            <a:chExt cx="4077822" cy="2597612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</a:t>
            </a:r>
            <a:r>
              <a:rPr lang="pt-BR" dirty="0" smtClean="0"/>
              <a:t>tarefas de aprendizado </a:t>
            </a:r>
            <a:r>
              <a:rPr lang="pt-BR" dirty="0"/>
              <a:t>de máquina </a:t>
            </a:r>
            <a:r>
              <a:rPr lang="pt-BR" dirty="0" smtClean="0"/>
              <a:t>(e.g., regressão e classificação) com </a:t>
            </a:r>
            <a:r>
              <a:rPr lang="pt-BR" dirty="0"/>
              <a:t>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 smtClean="0"/>
              <a:t>nós (unidades ou neurônios) interconectados</a:t>
            </a:r>
            <a:r>
              <a:rPr lang="pt-BR" dirty="0"/>
              <a:t>, que </a:t>
            </a:r>
            <a:r>
              <a:rPr lang="pt-BR" dirty="0" smtClean="0"/>
              <a:t>geram valores </a:t>
            </a:r>
            <a:r>
              <a:rPr lang="pt-BR" dirty="0"/>
              <a:t>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</a:t>
            </a:r>
            <a:r>
              <a:rPr lang="pt-BR" dirty="0" smtClean="0"/>
              <a:t>deste tópico, foca </a:t>
            </a:r>
            <a:r>
              <a:rPr lang="pt-BR" dirty="0"/>
              <a:t>nos elementos básicos de construção de uma rede neural, os </a:t>
            </a:r>
            <a:r>
              <a:rPr lang="pt-BR" b="1" i="1" dirty="0" smtClean="0"/>
              <a:t>nós</a:t>
            </a:r>
            <a:r>
              <a:rPr lang="pt-BR" dirty="0" smtClean="0"/>
              <a:t> ou </a:t>
            </a:r>
            <a:r>
              <a:rPr lang="pt-BR" b="1" i="1" dirty="0" smtClean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</a:t>
            </a:r>
            <a:r>
              <a:rPr lang="pt-BR" dirty="0" smtClean="0"/>
              <a:t>Images, Facebook, etc. fazem),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o Siri da Apple, Alexa da Amazon e Google Assistant da Google),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</a:t>
            </a:r>
            <a:r>
              <a:rPr lang="pt-BR" dirty="0" smtClean="0"/>
              <a:t>da </a:t>
            </a:r>
            <a:r>
              <a:rPr lang="pt-BR" dirty="0"/>
              <a:t>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26" name="Picture 2" descr="Resumo e Exercícios sobre Células com gabar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73" y="34039"/>
            <a:ext cx="4128669" cy="2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 smtClean="0"/>
              <a:t>átomo </a:t>
            </a:r>
            <a:r>
              <a:rPr lang="pt-BR" b="1" i="1" dirty="0"/>
              <a:t>da </a:t>
            </a:r>
            <a:r>
              <a:rPr lang="pt-BR" b="1" i="1" dirty="0" smtClean="0"/>
              <a:t>vida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</a:t>
            </a:r>
            <a:r>
              <a:rPr lang="pt-BR" dirty="0" smtClean="0"/>
              <a:t>protozoários </a:t>
            </a:r>
            <a:r>
              <a:rPr lang="pt-BR" dirty="0"/>
              <a:t>e algas) possuem três partes principais: membrana, citoplasma e núcleo.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</a:t>
            </a:r>
            <a:r>
              <a:rPr lang="pt-BR" dirty="0" smtClean="0"/>
              <a:t>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</a:t>
            </a:r>
            <a:r>
              <a:rPr lang="pt-BR" dirty="0"/>
              <a:t>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</a:t>
            </a:r>
            <a:r>
              <a:rPr lang="pt-BR" dirty="0" smtClean="0"/>
              <a:t>a maior parte do </a:t>
            </a:r>
            <a:r>
              <a:rPr lang="pt-BR" dirty="0"/>
              <a:t>material genético (DNA) da célula.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regula </a:t>
            </a:r>
            <a:r>
              <a:rPr lang="pt-BR" dirty="0"/>
              <a:t>o metabolismo e armazena as informações genéticas da célula.</a:t>
            </a:r>
          </a:p>
        </p:txBody>
      </p: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mecanismos elétricos e/ou químicos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recepção de estímulos 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</a:t>
            </a:r>
            <a:r>
              <a:rPr lang="pt-BR" dirty="0" smtClean="0"/>
              <a:t>neurônios através de seus terminais. </a:t>
            </a:r>
            <a:r>
              <a:rPr lang="pt-BR" dirty="0"/>
              <a:t>Cada neurônio possui apenas um axônio, o qual é, geralmente, mais longo que os dendritos. </a:t>
            </a:r>
          </a:p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integração dos estímulos recebidos pelo neurônio através de seus dendritos.</a:t>
            </a:r>
          </a:p>
          <a:p>
            <a:r>
              <a:rPr lang="pt-BR" dirty="0"/>
              <a:t>Os locais/pontos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</a:t>
            </a:r>
            <a:r>
              <a:rPr lang="pt-BR" dirty="0" smtClean="0"/>
              <a:t>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</a:t>
            </a:r>
            <a:r>
              <a:rPr lang="pt-BR" dirty="0" smtClean="0"/>
              <a:t>através das </a:t>
            </a:r>
            <a:r>
              <a:rPr lang="pt-BR" b="1" i="1" dirty="0" smtClean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9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21225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5"/>
            <a:ext cx="8232058" cy="531297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</a:t>
            </a:r>
            <a:r>
              <a:rPr lang="pt-BR" dirty="0" smtClean="0"/>
              <a:t>existem </a:t>
            </a:r>
            <a:r>
              <a:rPr lang="pt-BR" dirty="0"/>
              <a:t>exceções, nós podemos afirmar que:</a:t>
            </a:r>
          </a:p>
          <a:p>
            <a:pPr lvl="1"/>
            <a:r>
              <a:rPr lang="pt-BR" dirty="0"/>
              <a:t>O neurônio recebe estímulos elétricos, basicamente a partir dos dendritos.</a:t>
            </a:r>
          </a:p>
          <a:p>
            <a:pPr lvl="1"/>
            <a:r>
              <a:rPr lang="pt-BR" dirty="0"/>
              <a:t>Esses estímulos são integrados no corpo </a:t>
            </a:r>
            <a:r>
              <a:rPr lang="pt-BR" dirty="0" smtClean="0"/>
              <a:t>celular (</a:t>
            </a:r>
            <a:r>
              <a:rPr lang="pt-BR" i="1" dirty="0" smtClean="0"/>
              <a:t>soma</a:t>
            </a:r>
            <a:r>
              <a:rPr lang="pt-BR" dirty="0" smtClean="0"/>
              <a:t>).</a:t>
            </a:r>
            <a:endParaRPr lang="pt-BR" dirty="0"/>
          </a:p>
          <a:p>
            <a:pPr lvl="1"/>
            <a:r>
              <a:rPr lang="pt-BR" dirty="0"/>
              <a:t>A integração dos estímulos pode levar à geração ou não de uma resposta elétrica enviada pelo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/>
            <a:r>
              <a:rPr lang="pt-BR" dirty="0"/>
              <a:t>Os neurônios recebem estímulos elétricos.</a:t>
            </a:r>
          </a:p>
          <a:p>
            <a:pPr lvl="1"/>
            <a:r>
              <a:rPr lang="pt-BR" dirty="0"/>
              <a:t>Esses estímulos são integrados.</a:t>
            </a:r>
          </a:p>
          <a:p>
            <a:pPr lvl="1"/>
            <a:r>
              <a:rPr lang="pt-BR" dirty="0"/>
              <a:t>Se a atividade (i.e., integração dos estímulos) exceder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se conecta com 10 a </a:t>
            </a:r>
            <a:r>
              <a:rPr lang="pt-BR" dirty="0" smtClean="0"/>
              <a:t>100.000 </a:t>
            </a:r>
            <a:r>
              <a:rPr lang="pt-BR" dirty="0"/>
              <a:t>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reações eletro-químicas.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sistema com várias entradas e uma saída onde a comunicação entre neurônios é feita através de sinais elétricos. 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8757554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Warren McCulloch e Walter Pitts apresentaram o primeiro modelo </a:t>
            </a:r>
            <a:r>
              <a:rPr lang="pt-BR" b="1" i="1" dirty="0" smtClean="0"/>
              <a:t>computacional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 onde uma proposição é uma sentença declarativa, ou seja, é uma sentença que declara um fato podendo este ser verdeiro ou falso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e 0   = 0</a:t>
            </a:r>
          </a:p>
          <a:p>
            <a:r>
              <a:rPr lang="pt-BR" dirty="0" smtClean="0"/>
              <a:t>O artigo de </a:t>
            </a:r>
            <a:r>
              <a:rPr lang="pt-BR" dirty="0"/>
              <a:t>McCulloch e </a:t>
            </a:r>
            <a:r>
              <a:rPr lang="pt-BR" dirty="0" smtClean="0"/>
              <a:t>Pitts fornece </a:t>
            </a:r>
            <a:r>
              <a:rPr lang="pt-BR" i="1" dirty="0" smtClean="0"/>
              <a:t>insights</a:t>
            </a:r>
            <a:r>
              <a:rPr lang="pt-BR" dirty="0" smtClean="0"/>
              <a:t> fundamentais sobre como a </a:t>
            </a:r>
            <a:r>
              <a:rPr lang="pt-BR" b="1" i="1" dirty="0" smtClean="0"/>
              <a:t>lógica proposicional </a:t>
            </a:r>
            <a:r>
              <a:rPr lang="pt-BR" dirty="0" smtClean="0"/>
              <a:t>pode ser processada por um neurônio.</a:t>
            </a:r>
            <a:endParaRPr lang="pt-BR" dirty="0"/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52" y="2448035"/>
            <a:ext cx="22851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78278" y="4859448"/>
            <a:ext cx="2596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Walter </a:t>
            </a:r>
            <a:r>
              <a:rPr lang="pt-BR" sz="1400" dirty="0"/>
              <a:t>Pitts </a:t>
            </a:r>
            <a:r>
              <a:rPr lang="pt-BR" sz="1400" dirty="0" smtClean="0"/>
              <a:t>e Warren McCulloch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</a:t>
                </a:r>
                <a:r>
                  <a:rPr lang="pt-BR" dirty="0" smtClean="0"/>
                  <a:t>rosso </a:t>
                </a:r>
                <a:r>
                  <a:rPr lang="pt-BR" dirty="0"/>
                  <a:t>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um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 smtClean="0"/>
                  <a:t>As </a:t>
                </a:r>
                <a:r>
                  <a:rPr lang="pt-BR" dirty="0"/>
                  <a:t>premissas do modelo </a:t>
                </a:r>
                <a:r>
                  <a:rPr lang="pt-BR" dirty="0" smtClean="0"/>
                  <a:t>de </a:t>
                </a:r>
                <a:r>
                  <a:rPr lang="pt-BR" dirty="0"/>
                  <a:t>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</a:t>
                </a:r>
                <a:r>
                  <a:rPr lang="pt-BR" dirty="0"/>
                  <a:t>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</a:t>
                </a:r>
                <a:r>
                  <a:rPr lang="pt-BR" dirty="0" smtClean="0"/>
                  <a:t>”.</a:t>
                </a:r>
              </a:p>
              <a:p>
                <a:r>
                  <a:rPr lang="pt-BR" dirty="0" smtClean="0"/>
                  <a:t>O modelo </a:t>
                </a:r>
                <a:r>
                  <a:rPr lang="pt-BR" dirty="0"/>
                  <a:t>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unitários</a:t>
                </a:r>
                <a:r>
                  <a:rPr lang="pt-BR" dirty="0" smtClean="0"/>
                  <a:t> e </a:t>
                </a:r>
                <a:r>
                  <a:rPr lang="pt-BR" b="1" i="1" dirty="0" smtClean="0"/>
                  <a:t>atributos booleanos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 rotWithShape="0"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12328</TotalTime>
  <Words>2597</Words>
  <Application>Microsoft Office PowerPoint</Application>
  <PresentationFormat>Widescreen</PresentationFormat>
  <Paragraphs>443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Tarefa</vt:lpstr>
      <vt:lpstr>Perceptron</vt:lpstr>
      <vt:lpstr>Perceptron</vt:lpstr>
      <vt:lpstr>Perceptron</vt:lpstr>
      <vt:lpstr>Perceptron</vt:lpstr>
      <vt:lpstr>Regra de aprendizado do perceptron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1054</cp:revision>
  <dcterms:created xsi:type="dcterms:W3CDTF">2020-04-06T23:46:10Z</dcterms:created>
  <dcterms:modified xsi:type="dcterms:W3CDTF">2021-09-02T02:05:57Z</dcterms:modified>
</cp:coreProperties>
</file>