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4" r:id="rId3"/>
    <p:sldId id="363" r:id="rId4"/>
    <p:sldId id="370" r:id="rId5"/>
    <p:sldId id="364" r:id="rId6"/>
    <p:sldId id="371" r:id="rId7"/>
    <p:sldId id="373" r:id="rId8"/>
    <p:sldId id="374" r:id="rId9"/>
    <p:sldId id="375" r:id="rId10"/>
    <p:sldId id="376" r:id="rId11"/>
    <p:sldId id="346" r:id="rId12"/>
    <p:sldId id="390" r:id="rId13"/>
    <p:sldId id="391" r:id="rId14"/>
    <p:sldId id="377" r:id="rId15"/>
    <p:sldId id="378" r:id="rId16"/>
    <p:sldId id="348" r:id="rId17"/>
    <p:sldId id="380" r:id="rId18"/>
    <p:sldId id="381" r:id="rId19"/>
    <p:sldId id="382" r:id="rId20"/>
    <p:sldId id="383" r:id="rId21"/>
    <p:sldId id="392" r:id="rId22"/>
    <p:sldId id="385" r:id="rId23"/>
    <p:sldId id="387" r:id="rId24"/>
    <p:sldId id="393" r:id="rId25"/>
    <p:sldId id="389" r:id="rId26"/>
    <p:sldId id="386" r:id="rId27"/>
    <p:sldId id="324" r:id="rId28"/>
    <p:sldId id="306" r:id="rId29"/>
    <p:sldId id="367" r:id="rId3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79892" autoAdjust="0"/>
  </p:normalViewPr>
  <p:slideViewPr>
    <p:cSldViewPr snapToGrid="0">
      <p:cViewPr>
        <p:scale>
          <a:sx n="67" d="100"/>
          <a:sy n="67" d="100"/>
        </p:scale>
        <p:origin x="870" y="4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9/08/2025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913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62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59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6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65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63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791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485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BFBDC55-BB4D-2F06-71BF-76ED1A14A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xmlns="" id="{13FDBDE3-54FF-D34A-6455-B4D01E3B3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xmlns="" id="{B159710A-028C-37C9-8B04-776EB9E8B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697E3764-6735-3BB1-4FF7-5946552F4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318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8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classificação_rígida.ipynb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63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6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expansão polinomial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 </a:t>
            </a:r>
            <a:r>
              <a:rPr lang="pt-B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originais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em um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espaço de dimensão superior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usando combinações polinomiais, mantendo a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linearidade nos parâmetros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 modelo.</a:t>
            </a:r>
            <a:endParaRPr lang="pt-BR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 smtClean="0">
                <a:solidFill>
                  <a:srgbClr val="374151"/>
                </a:solidFill>
                <a:effectLst/>
                <a:latin typeface="Söhne"/>
              </a:rPr>
              <a:t>Uma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79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8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18.emf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38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18.emf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38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18.emf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&#231;&#227;o_r&#237;gida.ipynb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0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2DF1BE3-A387-1199-902E-AC1680BF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D4A261E2-EE7B-ABC6-0440-76C231BAD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</p:spPr>
            <p:txBody>
              <a:bodyPr/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simples que faz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em 2 </a:t>
                </a:r>
                <a:r>
                  <a:rPr lang="pt-BR" dirty="0"/>
                  <a:t>valores de saída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)&lt;0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4A261E2-EE7B-ABC6-0440-76C231BA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  <a:blipFill rotWithShape="0">
                <a:blip r:embed="rId2"/>
                <a:stretch>
                  <a:fillRect l="-1525" t="-1937" r="-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9">
            <a:extLst>
              <a:ext uri="{FF2B5EF4-FFF2-40B4-BE49-F238E27FC236}">
                <a16:creationId xmlns:a16="http://schemas.microsoft.com/office/drawing/2014/main" xmlns="" id="{A1BBAE81-E3A1-6786-5F92-A8B1850689D9}"/>
              </a:ext>
            </a:extLst>
          </p:cNvPr>
          <p:cNvSpPr txBox="1"/>
          <p:nvPr/>
        </p:nvSpPr>
        <p:spPr>
          <a:xfrm>
            <a:off x="3881437" y="5677734"/>
            <a:ext cx="2276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</a:t>
            </a:r>
            <a:r>
              <a:rPr lang="pt-BR" sz="1600" b="1" i="1" dirty="0" err="1"/>
              <a:t>heaviside</a:t>
            </a:r>
            <a:r>
              <a:rPr lang="pt-BR" sz="1600" b="1" i="1" dirty="0"/>
              <a:t> ou degrau unitário.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xmlns="" id="{C023577F-3BE8-777C-02F7-B6D4BA12EE9C}"/>
              </a:ext>
            </a:extLst>
          </p:cNvPr>
          <p:cNvCxnSpPr>
            <a:cxnSpLocks/>
          </p:cNvCxnSpPr>
          <p:nvPr/>
        </p:nvCxnSpPr>
        <p:spPr>
          <a:xfrm flipV="1">
            <a:off x="5019675" y="5276850"/>
            <a:ext cx="209338" cy="40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xmlns="" id="{E1BC3B28-A877-B1F8-8724-FEC92B3B8AB1}"/>
              </a:ext>
            </a:extLst>
          </p:cNvPr>
          <p:cNvGrpSpPr/>
          <p:nvPr/>
        </p:nvGrpSpPr>
        <p:grpSpPr>
          <a:xfrm>
            <a:off x="257177" y="2194676"/>
            <a:ext cx="3838573" cy="3796878"/>
            <a:chOff x="257177" y="2194676"/>
            <a:chExt cx="3838573" cy="3796878"/>
          </a:xfrm>
        </p:grpSpPr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xmlns="" id="{7F40541D-F948-44BC-4E48-39EBFFB9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xmlns="" id="{11D202E4-A9E4-6400-B6B5-08509661CB6A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xmlns="" id="{618FA8DE-2726-6E85-B79D-64F78B73160C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xmlns="" id="{5C2FEE03-FCD1-7E66-0281-BFC9FB634050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97642" y="1898980"/>
                <a:ext cx="6870531" cy="495902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como encontrar os pesos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7642" y="1898980"/>
                <a:ext cx="6870531" cy="4959020"/>
              </a:xfrm>
              <a:blipFill rotWithShape="0">
                <a:blip r:embed="rId3"/>
                <a:stretch>
                  <a:fillRect l="-1597" t="-2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9167699E-C148-E6E4-AA25-95745C8A9E72}"/>
              </a:ext>
            </a:extLst>
          </p:cNvPr>
          <p:cNvGrpSpPr/>
          <p:nvPr/>
        </p:nvGrpSpPr>
        <p:grpSpPr>
          <a:xfrm>
            <a:off x="595465" y="2147051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xmlns="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xmlns="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xmlns="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xmlns="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400" y="1898980"/>
                <a:ext cx="8105773" cy="49590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Nós queremos encontrá-los de tal forma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erro de classificação seja minimizado</a:t>
                </a:r>
                <a:r>
                  <a:rPr lang="pt-BR" dirty="0"/>
                  <a:t>, i.e., que os exemplos sejam classificados corretamente.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do erro em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nenhuma das duas abordagens é possível </a:t>
                </a:r>
                <a:r>
                  <a:rPr lang="pt-BR" dirty="0"/>
                  <a:t>devido à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0" y="1898980"/>
                <a:ext cx="8105773" cy="4959020"/>
              </a:xfrm>
              <a:blipFill>
                <a:blip r:embed="rId3"/>
                <a:stretch>
                  <a:fillRect l="-1353" t="-2829" r="-8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9167699E-C148-E6E4-AA25-95745C8A9E72}"/>
              </a:ext>
            </a:extLst>
          </p:cNvPr>
          <p:cNvGrpSpPr/>
          <p:nvPr/>
        </p:nvGrpSpPr>
        <p:grpSpPr>
          <a:xfrm>
            <a:off x="38500" y="2233678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xmlns="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xmlns="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xmlns="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xmlns="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134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38824"/>
            <a:ext cx="11229973" cy="101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</a:rPr>
              <a:t>Portanto, como podemos encontrar os pesos com essa limitação?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9167699E-C148-E6E4-AA25-95745C8A9E72}"/>
              </a:ext>
            </a:extLst>
          </p:cNvPr>
          <p:cNvGrpSpPr/>
          <p:nvPr/>
        </p:nvGrpSpPr>
        <p:grpSpPr>
          <a:xfrm>
            <a:off x="3685174" y="1866317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xmlns="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xmlns="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xmlns="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xmlns="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284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01249B-8A42-478D-8165-DC55BCB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0DF9D294-ED00-CA9B-F674-FE09977FC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Uma possível abordagem para o problema da aprendizagem quando utilizamos 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</a:t>
                </a:r>
                <a:r>
                  <a:rPr lang="pt-BR" b="1" i="1" dirty="0"/>
                  <a:t>regra intuitiva de atualização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aprendizagem, o qual é sempre maior do que zero.</a:t>
                </a:r>
              </a:p>
              <a:p>
                <a:r>
                  <a:rPr lang="pt-BR" dirty="0"/>
                  <a:t>A regra é idêntica à regra de atualização </a:t>
                </a:r>
                <a:r>
                  <a:rPr lang="pt-BR" dirty="0" smtClean="0"/>
                  <a:t>dos pesos para </a:t>
                </a:r>
                <a:r>
                  <a:rPr lang="pt-BR" dirty="0"/>
                  <a:t>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DF9D294-ED00-CA9B-F674-FE09977F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  <a:blipFill rotWithShape="0">
                <a:blip r:embed="rId3"/>
                <a:stretch>
                  <a:fillRect l="-1093" t="-1937" r="-547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F62A90-2205-3D44-64BD-FF7C92A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E09D0142-9D48-0627-42F7-9D56F2FF1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razões que discutiremos mais adiante, esta regra é chamada de </a:t>
                </a:r>
                <a:r>
                  <a:rPr lang="pt-BR" b="1" i="1" dirty="0"/>
                  <a:t>regra de aprendizagem do perceptron</a:t>
                </a:r>
                <a:r>
                  <a:rPr lang="pt-BR" dirty="0"/>
                  <a:t>.</a:t>
                </a:r>
              </a:p>
              <a:p>
                <a:r>
                  <a:rPr lang="pt-BR" sz="2800" dirty="0"/>
                  <a:t>E</a:t>
                </a:r>
                <a:r>
                  <a:rPr lang="pt-BR" dirty="0"/>
                  <a:t>ssa regra de aprendizagem é </a:t>
                </a:r>
                <a:r>
                  <a:rPr lang="pt-BR" b="1" i="1" dirty="0"/>
                  <a:t>aplicada 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 exemplo por vez</a:t>
                </a:r>
                <a:r>
                  <a:rPr lang="pt-BR" dirty="0"/>
                  <a:t>, escolhido de forma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aleatória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atualiza-se os pesos usando-se apenas um exemplo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tomado de forma aleatória</a:t>
                </a:r>
                <a:r>
                  <a:rPr lang="pt-BR" dirty="0"/>
                  <a:t> do conjunto de treinamento, por vez.</a:t>
                </a:r>
              </a:p>
              <a:p>
                <a:r>
                  <a:rPr lang="pt-BR" dirty="0"/>
                  <a:t>Como estamos considerando classificadores, os quais têm valores de saída iguais a 0 ou 1, o comportamento da regra de atualização será diferente do comportamento para a regressão linear, como veremos a seguir.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  <a:blipFill>
                <a:blip r:embed="rId3"/>
                <a:stretch>
                  <a:fillRect l="-984" r="-1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6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1. Portanto,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3 possibilidades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Primeira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o valor de saída do classificador for igual ao esperado,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Portanto,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pesos não são atualizados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  <a:blipFill>
                <a:blip r:embed="rId2"/>
                <a:stretch>
                  <a:fillRect l="-1601" t="-2594" b="-2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97BB793F-626C-032F-D789-595B3EF8990B}"/>
              </a:ext>
            </a:extLst>
          </p:cNvPr>
          <p:cNvGrpSpPr/>
          <p:nvPr/>
        </p:nvGrpSpPr>
        <p:grpSpPr>
          <a:xfrm>
            <a:off x="290082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xmlns="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xmlns="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xmlns="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xmlns="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Segunda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sentido, pois nós queremos </a:t>
                </a:r>
                <a:r>
                  <a:rPr lang="pt-BR" b="1" i="1" dirty="0"/>
                  <a:t>aumentar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xmlns="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xmlns="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xmlns="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xmlns="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280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Terceira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sentido, pois nós queremos </a:t>
                </a:r>
                <a:r>
                  <a:rPr lang="pt-BR" b="1" i="1" dirty="0"/>
                  <a:t>diminuir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20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xmlns="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xmlns="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xmlns="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xmlns="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4317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36B7CF-8113-56BB-B99E-8A161CD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A545FD3-C171-8153-940B-3CC27506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21" y="1825624"/>
            <a:ext cx="7642834" cy="5032375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regra de aprendizagem do perceptron </a:t>
            </a:r>
            <a:r>
              <a:rPr lang="pt-BR" dirty="0"/>
              <a:t>converge para um </a:t>
            </a:r>
            <a:r>
              <a:rPr lang="pt-BR" b="1" i="1" dirty="0">
                <a:solidFill>
                  <a:srgbClr val="7030A0"/>
                </a:solidFill>
              </a:rPr>
              <a:t>separador perfeito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quando: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As classes são </a:t>
            </a:r>
            <a:r>
              <a:rPr lang="pt-BR" b="1" i="1" dirty="0"/>
              <a:t>suficientemente separadas </a:t>
            </a:r>
            <a:r>
              <a:rPr lang="pt-BR" dirty="0"/>
              <a:t>umas das outras, ou seja, não se sobrepõem.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existe uma </a:t>
            </a:r>
            <a:r>
              <a:rPr lang="pt-BR" b="1" i="1" dirty="0"/>
              <a:t>função discriminante adequada para o problema</a:t>
            </a:r>
            <a:r>
              <a:rPr lang="pt-BR" dirty="0"/>
              <a:t>, mesmo que não seja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Ou seja, não precisa ser um problema linearmente separável.</a:t>
            </a:r>
          </a:p>
          <a:p>
            <a:r>
              <a:rPr lang="pt-BR" b="1" i="1" dirty="0">
                <a:solidFill>
                  <a:srgbClr val="7030A0"/>
                </a:solidFill>
              </a:rPr>
              <a:t>Separador perfeito</a:t>
            </a:r>
            <a:r>
              <a:rPr lang="pt-BR" b="1" i="1" dirty="0"/>
              <a:t>: </a:t>
            </a:r>
            <a:r>
              <a:rPr lang="pt-BR" dirty="0"/>
              <a:t>com erro de classificação igual a zero, ou seja, todos os exemplos são perfeitamente classificados.</a:t>
            </a:r>
          </a:p>
          <a:p>
            <a:r>
              <a:rPr lang="pt-BR" dirty="0"/>
              <a:t>Porém, na prática essa situação não é muito comum.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54D0F914-40D4-E004-16D1-A0567AB2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19514" y="5225992"/>
            <a:ext cx="2329327" cy="152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D9C2A466-55C5-046B-2430-AC3551D2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t="11979" r="9531"/>
          <a:stretch/>
        </p:blipFill>
        <p:spPr>
          <a:xfrm>
            <a:off x="1019512" y="3390690"/>
            <a:ext cx="2329327" cy="17356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39407819-FE6A-C2CA-4C72-A0623AD14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1" t="11459" r="9375" b="1244"/>
          <a:stretch/>
        </p:blipFill>
        <p:spPr>
          <a:xfrm>
            <a:off x="1019512" y="1531004"/>
            <a:ext cx="2329327" cy="1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alguns exemplos de aplicação de algoritmos de </a:t>
            </a:r>
            <a:r>
              <a:rPr lang="pt-BR" b="1" i="1" dirty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objetos, faces, letras/dígitos.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funções adequadas e seus respectivos pesos.</a:t>
            </a:r>
          </a:p>
          <a:p>
            <a:r>
              <a:rPr lang="pt-BR" dirty="0"/>
              <a:t>A partir desta aula, começaremos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8531" y="1825624"/>
                <a:ext cx="632929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Nesse caso, a regra não converge para uma solução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estável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fixos do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assim como acontece com o GDE.</a:t>
                </a:r>
              </a:p>
              <a:p>
                <a:r>
                  <a:rPr lang="pt-BR" dirty="0"/>
                  <a:t>Não há convergência pois o objetivo é encontrar um erro de classificação igual a 0.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8531" y="1825624"/>
                <a:ext cx="6329296" cy="5032375"/>
              </a:xfrm>
              <a:blipFill>
                <a:blip r:embed="rId3"/>
                <a:stretch>
                  <a:fillRect l="-1734" t="-1937" r="-1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5" t="11854" r="9545" b="1146"/>
          <a:stretch/>
        </p:blipFill>
        <p:spPr>
          <a:xfrm>
            <a:off x="838200" y="2463692"/>
            <a:ext cx="3864840" cy="2912051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3D8F3701-F00B-FFBD-E048-5B4BEB1063B9}"/>
              </a:ext>
            </a:extLst>
          </p:cNvPr>
          <p:cNvCxnSpPr/>
          <p:nvPr/>
        </p:nvCxnSpPr>
        <p:spPr>
          <a:xfrm>
            <a:off x="2190750" y="2482850"/>
            <a:ext cx="1301750" cy="256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379A4D02-30B5-EFB6-14C9-C0ED3378532A}"/>
              </a:ext>
            </a:extLst>
          </p:cNvPr>
          <p:cNvCxnSpPr/>
          <p:nvPr/>
        </p:nvCxnSpPr>
        <p:spPr>
          <a:xfrm>
            <a:off x="2821420" y="2476392"/>
            <a:ext cx="1301750" cy="256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xmlns="" id="{0A78815D-AC06-0208-4006-098B3474FB0B}"/>
              </a:ext>
            </a:extLst>
          </p:cNvPr>
          <p:cNvCxnSpPr>
            <a:cxnSpLocks/>
          </p:cNvCxnSpPr>
          <p:nvPr/>
        </p:nvCxnSpPr>
        <p:spPr>
          <a:xfrm flipH="1" flipV="1">
            <a:off x="2406650" y="2165350"/>
            <a:ext cx="298450" cy="121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xmlns="" id="{4F8C8EB0-C19D-530A-7740-E886C3A77FCF}"/>
              </a:ext>
            </a:extLst>
          </p:cNvPr>
          <p:cNvCxnSpPr>
            <a:cxnSpLocks/>
          </p:cNvCxnSpPr>
          <p:nvPr/>
        </p:nvCxnSpPr>
        <p:spPr>
          <a:xfrm>
            <a:off x="3287135" y="3429000"/>
            <a:ext cx="185160" cy="201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D4D93B8E-F2A4-1E69-54A5-F0550E91736E}"/>
                  </a:ext>
                </a:extLst>
              </p:cNvPr>
              <p:cNvSpPr txBox="1"/>
              <p:nvPr/>
            </p:nvSpPr>
            <p:spPr>
              <a:xfrm>
                <a:off x="1477543" y="1922106"/>
                <a:ext cx="20685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1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pt-BR" sz="1100" dirty="0"/>
                  <a:t>evido à amostra vermelha</a:t>
                </a: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4D93B8E-F2A4-1E69-54A5-F0550E917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43" y="1922106"/>
                <a:ext cx="2068580" cy="261610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xmlns="" id="{941F9E29-3D5B-7F7E-565A-94F4F6591E3F}"/>
                  </a:ext>
                </a:extLst>
              </p:cNvPr>
              <p:cNvSpPr txBox="1"/>
              <p:nvPr/>
            </p:nvSpPr>
            <p:spPr>
              <a:xfrm>
                <a:off x="2634460" y="5446462"/>
                <a:ext cx="17597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1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pt-BR" sz="1100" dirty="0"/>
                  <a:t>evido à amostra azul</a:t>
                </a: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41F9E29-3D5B-7F7E-565A-94F4F6591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60" y="5446462"/>
                <a:ext cx="1759712" cy="261610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98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7899" y="1825624"/>
                <a:ext cx="656992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Porém,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decrescer de acordo com as iterações de treinamento, então a regra tem uma chance de convergir para uma solução de erro mínimo quando os exemplos são apresentados de forma aleatória.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Similar ao que fizemos com o GDE.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guardar</a:t>
                </a:r>
                <a:r>
                  <a:rPr lang="pt-BR" dirty="0"/>
                  <a:t>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7899" y="1825624"/>
                <a:ext cx="6569928" cy="5032375"/>
              </a:xfrm>
              <a:blipFill>
                <a:blip r:embed="rId3"/>
                <a:stretch>
                  <a:fillRect l="-1671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1A5A3C4-8FC4-F1E4-A1F3-D619B2FCB0C3}"/>
              </a:ext>
            </a:extLst>
          </p:cNvPr>
          <p:cNvSpPr/>
          <p:nvPr/>
        </p:nvSpPr>
        <p:spPr>
          <a:xfrm>
            <a:off x="8024449" y="6550222"/>
            <a:ext cx="4167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classificador_linear_com_limiar_rigido.ipynb</a:t>
            </a:r>
            <a:endParaRPr lang="pt-BR" sz="1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5" t="11854" r="9545" b="1146"/>
          <a:stretch/>
        </p:blipFill>
        <p:spPr>
          <a:xfrm>
            <a:off x="751689" y="2588820"/>
            <a:ext cx="3864840" cy="29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10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878" y="1825624"/>
            <a:ext cx="7362701" cy="5032376"/>
          </a:xfrm>
        </p:spPr>
        <p:txBody>
          <a:bodyPr>
            <a:normAutofit/>
          </a:bodyPr>
          <a:lstStyle/>
          <a:p>
            <a:r>
              <a:rPr lang="pt-BR" dirty="0"/>
              <a:t>Outro problema com classificadores que usam </a:t>
            </a:r>
            <a:r>
              <a:rPr lang="pt-BR" b="1" i="1" dirty="0"/>
              <a:t>limiar de decisão rígido </a:t>
            </a:r>
            <a:r>
              <a:rPr lang="pt-BR" dirty="0"/>
              <a:t>é a </a:t>
            </a:r>
            <a:r>
              <a:rPr lang="pt-BR" b="1" i="1" dirty="0">
                <a:solidFill>
                  <a:srgbClr val="00B050"/>
                </a:solidFill>
              </a:rPr>
              <a:t>falta de informação sobre a confiança </a:t>
            </a:r>
            <a:r>
              <a:rPr lang="pt-BR" dirty="0"/>
              <a:t>quanto a uma classificação.</a:t>
            </a:r>
          </a:p>
          <a:p>
            <a:r>
              <a:rPr lang="pt-BR" dirty="0"/>
              <a:t>Na figura ao lado, dois exemplos estão bem próximos da </a:t>
            </a:r>
            <a:r>
              <a:rPr lang="pt-BR" b="1" i="1" dirty="0"/>
              <a:t>fronteira de decisão </a:t>
            </a:r>
            <a:r>
              <a:rPr lang="pt-BR" dirty="0"/>
              <a:t>enquanto outros dois estão bem distantes dela.</a:t>
            </a:r>
          </a:p>
          <a:p>
            <a:r>
              <a:rPr lang="pt-BR" dirty="0"/>
              <a:t>Como o classificador com </a:t>
            </a:r>
            <a:r>
              <a:rPr lang="pt-BR" b="1" i="1" dirty="0"/>
              <a:t>limiar de decisão rígido </a:t>
            </a:r>
            <a:r>
              <a:rPr lang="pt-BR" dirty="0"/>
              <a:t>classificaria esses exemplos?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5FD9BD3A-EECA-05F4-C300-1441F18AB7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7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38805" y="1825624"/>
                <a:ext cx="690277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Olhando para a função de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percebemos que o classificador faz predições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muito confiantes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sempre iguais 0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iguais a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se o exemplo está distante ou próximo da fronteira de decisão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8805" y="1825624"/>
                <a:ext cx="6902774" cy="5032376"/>
              </a:xfrm>
              <a:blipFill>
                <a:blip r:embed="rId3"/>
                <a:stretch>
                  <a:fillRect l="-1590" t="-1937" r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xmlns="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xmlns="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xmlns="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xmlns="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xmlns="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xmlns="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4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D6791E6-EFE7-E1D0-A05B-6A033903D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47D7A8-0C38-A228-6137-93F608F4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01A9599-51A6-118D-65E9-1C6C3DD1B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distantes da fronteira </a:t>
                </a:r>
                <a:r>
                  <a:rPr lang="pt-BR" dirty="0"/>
                  <a:t>têm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dirty="0"/>
                  <a:t>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realmente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pertencerem à classe da região onde se encontram e não serem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outliers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o valor absoluto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mais distante da fronteira está o exemplo.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1A9599-51A6-118D-65E9-1C6C3DD1B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  <a:blipFill>
                <a:blip r:embed="rId3"/>
                <a:stretch>
                  <a:fillRect l="-1616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xmlns="" id="{610F2454-5C0C-EBCE-6D40-BB0B5F6AE729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33700BB8-7472-8A01-B6CF-778135215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xmlns="" id="{ADF86BCB-2A4B-0998-76DA-7200757646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xmlns="" id="{D6B287CA-CBF9-5090-D89E-5B46CA2AFD64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xmlns="" id="{31EAD500-6617-C59D-3E5F-E7C10E98A2F0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xmlns="" id="{BB6201C2-52AB-88DF-1039-4C291CBFE4B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xmlns="" id="{50C4842E-E5F8-047C-A23B-F98AD0098206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3642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53783" y="1825624"/>
                <a:ext cx="698779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Assim, usando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pontos azuis </a:t>
                </a:r>
                <a:r>
                  <a:rPr lang="pt-BR" dirty="0"/>
                  <a:t>são 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 negativa </a:t>
                </a:r>
                <a:r>
                  <a:rPr lang="pt-BR" dirty="0"/>
                  <a:t>(valor 0) e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triângulos vermelhos </a:t>
                </a:r>
                <a:r>
                  <a:rPr lang="pt-BR" dirty="0"/>
                  <a:t>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positiva</a:t>
                </a:r>
                <a:r>
                  <a:rPr lang="pt-BR" dirty="0"/>
                  <a:t> (valor 1), mesmo tendo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absolutos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bem diferentes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Pontos muito próximos da fronteira de decisão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próximo de zero.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pontos muito distantes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muito maior do que zero.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3783" y="1825624"/>
                <a:ext cx="6987796" cy="5032376"/>
              </a:xfrm>
              <a:blipFill>
                <a:blip r:embed="rId3"/>
                <a:stretch>
                  <a:fillRect l="-1571" t="-1937" r="-2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xmlns="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xmlns="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xmlns="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xmlns="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xmlns="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xmlns="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297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1F8F56-5724-DFC6-0D15-D186C211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C2770DA-BD52-05F3-F2B3-56BA4FC4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880" y="1849376"/>
            <a:ext cx="7243949" cy="5008624"/>
          </a:xfrm>
        </p:spPr>
        <p:txBody>
          <a:bodyPr>
            <a:normAutofit/>
          </a:bodyPr>
          <a:lstStyle/>
          <a:p>
            <a:pPr marL="285750" indent="-285750"/>
            <a:r>
              <a:rPr lang="pt-BR" dirty="0"/>
              <a:t>Em resumo, </a:t>
            </a:r>
            <a:r>
              <a:rPr lang="pt-BR" b="1" i="1" dirty="0">
                <a:solidFill>
                  <a:schemeClr val="accent2"/>
                </a:solidFill>
              </a:rPr>
              <a:t>pontos </a:t>
            </a:r>
            <a:r>
              <a:rPr lang="pt-BR" sz="2800" b="1" i="1" dirty="0">
                <a:solidFill>
                  <a:schemeClr val="accent2"/>
                </a:solidFill>
              </a:rPr>
              <a:t>distantes da fronteira </a:t>
            </a:r>
            <a:r>
              <a:rPr lang="pt-BR" sz="2800" dirty="0"/>
              <a:t>de decisão </a:t>
            </a:r>
            <a:r>
              <a:rPr lang="pt-BR" sz="2800" b="1" i="1" dirty="0">
                <a:solidFill>
                  <a:srgbClr val="7030A0"/>
                </a:solidFill>
              </a:rPr>
              <a:t>deveriam</a:t>
            </a:r>
            <a:r>
              <a:rPr lang="pt-BR" sz="2800" b="1" i="1" dirty="0">
                <a:solidFill>
                  <a:srgbClr val="00B050"/>
                </a:solidFill>
              </a:rPr>
              <a:t> ter uma </a:t>
            </a:r>
            <a:r>
              <a:rPr lang="pt-BR" b="1" i="1" dirty="0">
                <a:solidFill>
                  <a:srgbClr val="00B050"/>
                </a:solidFill>
              </a:rPr>
              <a:t>confiança</a:t>
            </a:r>
            <a:r>
              <a:rPr lang="pt-BR" dirty="0"/>
              <a:t> (ou probabilidade) de </a:t>
            </a:r>
            <a:r>
              <a:rPr lang="pt-BR" b="1" i="1" dirty="0">
                <a:solidFill>
                  <a:srgbClr val="00B050"/>
                </a:solidFill>
              </a:rPr>
              <a:t>pertencerem a uma determinada classe bem maior do que pontos próximos</a:t>
            </a:r>
            <a:r>
              <a:rPr lang="pt-BR" dirty="0"/>
              <a:t>.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Porém, isso não é refletido na saída do classificador com limiar de decisão rígido.</a:t>
            </a:r>
          </a:p>
          <a:p>
            <a:pPr marL="285750" indent="-285750"/>
            <a:r>
              <a:rPr lang="pt-BR" dirty="0"/>
              <a:t>Entretanto, em muitas situações, nós precisamos de predições mais graduadas, que indiquem incertezas quanto à predição.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37586BBD-40B1-F01B-4474-DE26CFC5EB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486856A-A906-F895-6B4C-453EFD40E6EF}"/>
              </a:ext>
            </a:extLst>
          </p:cNvPr>
          <p:cNvSpPr/>
          <p:nvPr/>
        </p:nvSpPr>
        <p:spPr>
          <a:xfrm>
            <a:off x="9443106" y="6525566"/>
            <a:ext cx="2748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classificação_rígida.ipynb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27161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2128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086015" y="180204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49">
            <a:extLst>
              <a:ext uri="{FF2B5EF4-FFF2-40B4-BE49-F238E27FC236}">
                <a16:creationId xmlns:a16="http://schemas.microsoft.com/office/drawing/2014/main" xmlns="" id="{A01877FB-57F2-AD41-82CB-EAC3CD6BE376}"/>
              </a:ext>
            </a:extLst>
          </p:cNvPr>
          <p:cNvGrpSpPr/>
          <p:nvPr/>
        </p:nvGrpSpPr>
        <p:grpSpPr>
          <a:xfrm>
            <a:off x="5639334" y="2087246"/>
            <a:ext cx="3740834" cy="2602233"/>
            <a:chOff x="4010190" y="2026508"/>
            <a:chExt cx="3740834" cy="2602233"/>
          </a:xfrm>
        </p:grpSpPr>
        <p:cxnSp>
          <p:nvCxnSpPr>
            <p:cNvPr id="3" name="Straight Arrow Connector 4">
              <a:extLst>
                <a:ext uri="{FF2B5EF4-FFF2-40B4-BE49-F238E27FC236}">
                  <a16:creationId xmlns:a16="http://schemas.microsoft.com/office/drawing/2014/main" xmlns="" id="{559F5EC3-8BB0-7A49-4FC1-31DBAE0A5A53}"/>
                </a:ext>
              </a:extLst>
            </p:cNvPr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5">
              <a:extLst>
                <a:ext uri="{FF2B5EF4-FFF2-40B4-BE49-F238E27FC236}">
                  <a16:creationId xmlns:a16="http://schemas.microsoft.com/office/drawing/2014/main" xmlns="" id="{DE64CED1-087D-F8C1-C8DE-ED77429386B6}"/>
                </a:ext>
              </a:extLst>
            </p:cNvPr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6">
              <a:extLst>
                <a:ext uri="{FF2B5EF4-FFF2-40B4-BE49-F238E27FC236}">
                  <a16:creationId xmlns:a16="http://schemas.microsoft.com/office/drawing/2014/main" xmlns="" id="{4BAC0974-32C4-6B7D-7B84-E15EC1A4EDAD}"/>
                </a:ext>
              </a:extLst>
            </p:cNvPr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Isosceles Triangle 7">
              <a:extLst>
                <a:ext uri="{FF2B5EF4-FFF2-40B4-BE49-F238E27FC236}">
                  <a16:creationId xmlns:a16="http://schemas.microsoft.com/office/drawing/2014/main" xmlns="" id="{0591E6DC-765A-BFBB-1F8D-DDEC4152C35F}"/>
                </a:ext>
              </a:extLst>
            </p:cNvPr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Straight Connector 8">
              <a:extLst>
                <a:ext uri="{FF2B5EF4-FFF2-40B4-BE49-F238E27FC236}">
                  <a16:creationId xmlns:a16="http://schemas.microsoft.com/office/drawing/2014/main" xmlns="" id="{E1734E95-0FBF-02AF-2569-135BB7B22E05}"/>
                </a:ext>
              </a:extLst>
            </p:cNvPr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9">
              <a:extLst>
                <a:ext uri="{FF2B5EF4-FFF2-40B4-BE49-F238E27FC236}">
                  <a16:creationId xmlns:a16="http://schemas.microsoft.com/office/drawing/2014/main" xmlns="" id="{6B37EE68-5A0B-827B-8C98-DE6B17AC56E3}"/>
                </a:ext>
              </a:extLst>
            </p:cNvPr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xmlns="" id="{1261DDC8-59C7-FD0B-DD60-BE3CB7FCDA62}"/>
                </a:ext>
              </a:extLst>
            </p:cNvPr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xmlns="" id="{6B51829B-5A4D-3096-8DFA-23F65727F0A5}"/>
                </a:ext>
              </a:extLst>
            </p:cNvPr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xmlns="" id="{1DCF8C81-BE56-28DB-0646-E7672E3BDC98}"/>
                </a:ext>
              </a:extLst>
            </p:cNvPr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xmlns="" id="{D4191678-9CF5-8B2C-2FFD-5FD130B3B412}"/>
                </a:ext>
              </a:extLst>
            </p:cNvPr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xmlns="" id="{15DAC9EB-F5F3-0131-4EAA-DF22D2351AB8}"/>
                </a:ext>
              </a:extLst>
            </p:cNvPr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Isosceles Triangle 15">
              <a:extLst>
                <a:ext uri="{FF2B5EF4-FFF2-40B4-BE49-F238E27FC236}">
                  <a16:creationId xmlns:a16="http://schemas.microsoft.com/office/drawing/2014/main" xmlns="" id="{17847434-848F-7030-60BF-0A6AFF31EAEE}"/>
                </a:ext>
              </a:extLst>
            </p:cNvPr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Isosceles Triangle 16">
              <a:extLst>
                <a:ext uri="{FF2B5EF4-FFF2-40B4-BE49-F238E27FC236}">
                  <a16:creationId xmlns:a16="http://schemas.microsoft.com/office/drawing/2014/main" xmlns="" id="{69F7D8A7-7BB4-29BF-6783-381784D1576B}"/>
                </a:ext>
              </a:extLst>
            </p:cNvPr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Isosceles Triangle 17">
              <a:extLst>
                <a:ext uri="{FF2B5EF4-FFF2-40B4-BE49-F238E27FC236}">
                  <a16:creationId xmlns:a16="http://schemas.microsoft.com/office/drawing/2014/main" xmlns="" id="{A7E0AD2F-77D1-2E5F-BC04-C0BD98EF8FB2}"/>
                </a:ext>
              </a:extLst>
            </p:cNvPr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Isosceles Triangle 18">
              <a:extLst>
                <a:ext uri="{FF2B5EF4-FFF2-40B4-BE49-F238E27FC236}">
                  <a16:creationId xmlns:a16="http://schemas.microsoft.com/office/drawing/2014/main" xmlns="" id="{1C15A1BA-A5A1-121A-47A2-67D01670EB8D}"/>
                </a:ext>
              </a:extLst>
            </p:cNvPr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9">
              <a:extLst>
                <a:ext uri="{FF2B5EF4-FFF2-40B4-BE49-F238E27FC236}">
                  <a16:creationId xmlns:a16="http://schemas.microsoft.com/office/drawing/2014/main" xmlns="" id="{2691A117-2238-4EA8-BA72-DD69B2537E74}"/>
                </a:ext>
              </a:extLst>
            </p:cNvPr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0">
              <a:extLst>
                <a:ext uri="{FF2B5EF4-FFF2-40B4-BE49-F238E27FC236}">
                  <a16:creationId xmlns:a16="http://schemas.microsoft.com/office/drawing/2014/main" xmlns="" id="{87886991-92AA-789B-A048-42556E41EF78}"/>
                </a:ext>
              </a:extLst>
            </p:cNvPr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1">
              <a:extLst>
                <a:ext uri="{FF2B5EF4-FFF2-40B4-BE49-F238E27FC236}">
                  <a16:creationId xmlns:a16="http://schemas.microsoft.com/office/drawing/2014/main" xmlns="" id="{FC918483-70D9-78EF-7892-9A698C58B3BE}"/>
                </a:ext>
              </a:extLst>
            </p:cNvPr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22">
                  <a:extLst>
                    <a:ext uri="{FF2B5EF4-FFF2-40B4-BE49-F238E27FC236}">
                      <a16:creationId xmlns:a16="http://schemas.microsoft.com/office/drawing/2014/main" xmlns="" id="{2FE86596-1D83-0567-72ED-6BE31DAD111D}"/>
                    </a:ext>
                  </a:extLst>
                </p:cNvPr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23">
                  <a:extLst>
                    <a:ext uri="{FF2B5EF4-FFF2-40B4-BE49-F238E27FC236}">
                      <a16:creationId xmlns:a16="http://schemas.microsoft.com/office/drawing/2014/main" xmlns="" id="{02397193-CB62-B516-6901-D12765FA74FD}"/>
                    </a:ext>
                  </a:extLst>
                </p:cNvPr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24">
                  <a:extLst>
                    <a:ext uri="{FF2B5EF4-FFF2-40B4-BE49-F238E27FC236}">
                      <a16:creationId xmlns:a16="http://schemas.microsoft.com/office/drawing/2014/main" xmlns="" id="{F29ADD8A-D74E-84D1-F235-CE5EA18629ED}"/>
                    </a:ext>
                  </a:extLst>
                </p:cNvPr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25">
                  <a:extLst>
                    <a:ext uri="{FF2B5EF4-FFF2-40B4-BE49-F238E27FC236}">
                      <a16:creationId xmlns:a16="http://schemas.microsoft.com/office/drawing/2014/main" xmlns="" id="{7A3F41DF-BDCB-C85B-90EB-7672C6BBB835}"/>
                    </a:ext>
                  </a:extLst>
                </p:cNvPr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27">
              <a:extLst>
                <a:ext uri="{FF2B5EF4-FFF2-40B4-BE49-F238E27FC236}">
                  <a16:creationId xmlns:a16="http://schemas.microsoft.com/office/drawing/2014/main" xmlns="" id="{847A52EB-C501-D440-8610-5419FB823317}"/>
                </a:ext>
              </a:extLst>
            </p:cNvPr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35">
              <a:extLst>
                <a:ext uri="{FF2B5EF4-FFF2-40B4-BE49-F238E27FC236}">
                  <a16:creationId xmlns:a16="http://schemas.microsoft.com/office/drawing/2014/main" xmlns="" id="{EB453B61-9506-A107-5EF7-8246E747FF1E}"/>
                </a:ext>
              </a:extLst>
            </p:cNvPr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37">
              <a:extLst>
                <a:ext uri="{FF2B5EF4-FFF2-40B4-BE49-F238E27FC236}">
                  <a16:creationId xmlns:a16="http://schemas.microsoft.com/office/drawing/2014/main" xmlns="" id="{CA70CD2A-20CC-7D7E-FBB5-315D08338E70}"/>
                </a:ext>
              </a:extLst>
            </p:cNvPr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38">
              <a:extLst>
                <a:ext uri="{FF2B5EF4-FFF2-40B4-BE49-F238E27FC236}">
                  <a16:creationId xmlns:a16="http://schemas.microsoft.com/office/drawing/2014/main" xmlns="" id="{1B63DD9A-FDD2-7248-23B2-3CB843634382}"/>
                </a:ext>
              </a:extLst>
            </p:cNvPr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47">
                  <a:extLst>
                    <a:ext uri="{FF2B5EF4-FFF2-40B4-BE49-F238E27FC236}">
                      <a16:creationId xmlns:a16="http://schemas.microsoft.com/office/drawing/2014/main" xmlns="" id="{6063CA95-FC23-6B2F-BFA4-9A9FAF88B4A6}"/>
                    </a:ext>
                  </a:extLst>
                </p:cNvPr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48">
                  <a:extLst>
                    <a:ext uri="{FF2B5EF4-FFF2-40B4-BE49-F238E27FC236}">
                      <a16:creationId xmlns:a16="http://schemas.microsoft.com/office/drawing/2014/main" xmlns="" id="{CF068210-CAED-73B7-26B0-19BA9DC8137E}"/>
                    </a:ext>
                  </a:extLst>
                </p:cNvPr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5852" y="1690688"/>
                <a:ext cx="6448508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de, por exemplo, um e-mail ou imagem,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tomando uma decisão</a:t>
                </a:r>
                <a:r>
                  <a:rPr lang="pt-BR" dirty="0"/>
                  <a:t> </a:t>
                </a:r>
                <a:r>
                  <a:rPr lang="pt-BR" dirty="0" smtClean="0"/>
                  <a:t>(</a:t>
                </a:r>
                <a:r>
                  <a:rPr lang="pt-BR" dirty="0" smtClean="0"/>
                  <a:t>e.g.</a:t>
                </a:r>
                <a:r>
                  <a:rPr lang="pt-BR" dirty="0" smtClean="0"/>
                  <a:t>, </a:t>
                </a:r>
                <a:r>
                  <a:rPr lang="pt-BR" dirty="0"/>
                  <a:t>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)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com base </a:t>
                </a:r>
                <a:r>
                  <a:rPr lang="pt-BR" dirty="0"/>
                  <a:t>no valor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combinações lineares dos atributos em relação aos pesos</a:t>
                </a:r>
                <a:r>
                  <a:rPr lang="pt-BR" dirty="0"/>
                  <a:t>, ou seja, na saída de uma ou mais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 </a:t>
                </a:r>
                <a:r>
                  <a:rPr lang="pt-BR" b="1" i="1" dirty="0"/>
                  <a:t>lineares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852" y="1690688"/>
                <a:ext cx="6448508" cy="5167311"/>
              </a:xfrm>
              <a:blipFill rotWithShape="0">
                <a:blip r:embed="rId3"/>
                <a:stretch>
                  <a:fillRect l="-1701" t="-1887" r="-27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xmlns="" id="{3ABE398D-1CE6-E437-DE7B-7C0199280699}"/>
              </a:ext>
            </a:extLst>
          </p:cNvPr>
          <p:cNvGrpSpPr/>
          <p:nvPr/>
        </p:nvGrpSpPr>
        <p:grpSpPr>
          <a:xfrm>
            <a:off x="514349" y="2605808"/>
            <a:ext cx="4090961" cy="3221628"/>
            <a:chOff x="1037630" y="2074238"/>
            <a:chExt cx="3409953" cy="2729667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xmlns="" id="{CEB8A630-173E-340A-464A-959B78DC2FE4}"/>
                </a:ext>
              </a:extLst>
            </p:cNvPr>
            <p:cNvSpPr txBox="1"/>
            <p:nvPr/>
          </p:nvSpPr>
          <p:spPr>
            <a:xfrm>
              <a:off x="1389491" y="2074238"/>
              <a:ext cx="2081975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discriminante, </a:t>
              </a:r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xmlns="" id="{B3138423-D6F8-2D44-1667-917F11AD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9508" r="9327"/>
            <a:stretch/>
          </p:blipFill>
          <p:spPr>
            <a:xfrm>
              <a:off x="1037630" y="2449473"/>
              <a:ext cx="3409953" cy="2354432"/>
            </a:xfrm>
            <a:prstGeom prst="rect">
              <a:avLst/>
            </a:prstGeom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xmlns="" id="{FC08E9EE-1561-4BEF-2AEE-727B2D5F8E2F}"/>
                </a:ext>
              </a:extLst>
            </p:cNvPr>
            <p:cNvSpPr txBox="1"/>
            <p:nvPr/>
          </p:nvSpPr>
          <p:spPr>
            <a:xfrm>
              <a:off x="2327395" y="4065598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&gt; 0</a:t>
              </a:r>
            </a:p>
          </p:txBody>
        </p:sp>
        <p:cxnSp>
          <p:nvCxnSpPr>
            <p:cNvPr id="9" name="Curved Connector 9">
              <a:extLst>
                <a:ext uri="{FF2B5EF4-FFF2-40B4-BE49-F238E27FC236}">
                  <a16:creationId xmlns:a16="http://schemas.microsoft.com/office/drawing/2014/main" xmlns="" id="{14E20E58-751B-FACF-872B-3CECD3A49E4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 flipH="1" flipV="1">
              <a:off x="2508687" y="2350368"/>
              <a:ext cx="1095482" cy="830076"/>
            </a:xfrm>
            <a:prstGeom prst="curvedConnector4">
              <a:avLst>
                <a:gd name="adj1" fmla="val 43454"/>
                <a:gd name="adj2" fmla="val 1229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xmlns="" id="{2AF0D625-C807-BD82-FA55-87271C135B34}"/>
                </a:ext>
              </a:extLst>
            </p:cNvPr>
            <p:cNvSpPr txBox="1"/>
            <p:nvPr/>
          </p:nvSpPr>
          <p:spPr>
            <a:xfrm>
              <a:off x="1920045" y="2555733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&lt; 0</a:t>
              </a:r>
            </a:p>
          </p:txBody>
        </p:sp>
      </p:grpSp>
      <p:pic>
        <p:nvPicPr>
          <p:cNvPr id="1026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xmlns="" id="{9B362008-3E26-A52F-A9E6-62106E0CB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18116" r="68533" b="55072"/>
          <a:stretch/>
        </p:blipFill>
        <p:spPr bwMode="auto">
          <a:xfrm>
            <a:off x="664287" y="5827435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xmlns="" id="{43CEAD89-1DD5-95EC-5172-BB2EC94F5092}"/>
              </a:ext>
            </a:extLst>
          </p:cNvPr>
          <p:cNvCxnSpPr>
            <a:cxnSpLocks/>
          </p:cNvCxnSpPr>
          <p:nvPr/>
        </p:nvCxnSpPr>
        <p:spPr>
          <a:xfrm flipH="1">
            <a:off x="664287" y="5276850"/>
            <a:ext cx="831138" cy="5505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xmlns="" id="{9AAE2E5B-3772-7BF4-7C5B-C632C605DD48}"/>
              </a:ext>
            </a:extLst>
          </p:cNvPr>
          <p:cNvCxnSpPr>
            <a:cxnSpLocks/>
          </p:cNvCxnSpPr>
          <p:nvPr/>
        </p:nvCxnSpPr>
        <p:spPr>
          <a:xfrm flipH="1">
            <a:off x="1370539" y="5294619"/>
            <a:ext cx="163713" cy="12202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xmlns="" id="{EE1E65C9-48DF-4E81-A7B5-1AD012861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6298" r="68533" b="16890"/>
          <a:stretch/>
        </p:blipFill>
        <p:spPr bwMode="auto">
          <a:xfrm>
            <a:off x="4519016" y="2141426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xmlns="" id="{844E5B43-B454-78DC-3F77-FE69A5DF57CC}"/>
              </a:ext>
            </a:extLst>
          </p:cNvPr>
          <p:cNvCxnSpPr>
            <a:cxnSpLocks/>
          </p:cNvCxnSpPr>
          <p:nvPr/>
        </p:nvCxnSpPr>
        <p:spPr>
          <a:xfrm flipH="1">
            <a:off x="3753224" y="2828906"/>
            <a:ext cx="1437260" cy="5657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xmlns="" id="{F222145A-3D1B-B666-1B27-DB501E6102EC}"/>
              </a:ext>
            </a:extLst>
          </p:cNvPr>
          <p:cNvCxnSpPr>
            <a:cxnSpLocks/>
          </p:cNvCxnSpPr>
          <p:nvPr/>
        </p:nvCxnSpPr>
        <p:spPr>
          <a:xfrm flipH="1">
            <a:off x="3698268" y="2141426"/>
            <a:ext cx="820748" cy="11935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a saída de um </a:t>
                </a:r>
                <a:r>
                  <a:rPr lang="pt-BR" b="1" i="1" dirty="0"/>
                  <a:t>classificador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linear</a:t>
                </a:r>
                <a:r>
                  <a:rPr lang="pt-BR" b="1" i="1" dirty="0"/>
                  <a:t>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é o vetor de atributos com o primeiro elemento sendo o atributo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</a:t>
                </a:r>
                <a:r>
                  <a:rPr lang="pt-BR" dirty="0"/>
                  <a:t>é uma função que mapeia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</a:t>
                </a:r>
                <a:r>
                  <a:rPr lang="pt-BR" b="1" i="1" dirty="0"/>
                  <a:t>formalização matemática </a:t>
                </a:r>
                <a:r>
                  <a:rPr lang="pt-BR" dirty="0"/>
                  <a:t>para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 que usamos para decidir as classes dos exemplos (i.e., atributos) de entrada.</a:t>
                </a:r>
              </a:p>
              <a:p>
                <a:r>
                  <a:rPr lang="pt-BR" dirty="0"/>
                  <a:t>Na teoria original dos classificadores lineares,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seguiam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  <a:blipFill>
                <a:blip r:embed="rId3"/>
                <a:stretch>
                  <a:fillRect l="-1156" t="-1887" r="-220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506200" y="2728267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11206065" y="2640563"/>
            <a:ext cx="373225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aprender</a:t>
                </a:r>
                <a:r>
                  <a:rPr lang="pt-BR" b="1" i="1" dirty="0"/>
                  <a:t>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receba um exemplo de entrada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retorne a classe do exemplo.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aprenda uma boa separação, 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seja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  <a:blipFill>
                <a:blip r:embed="rId3"/>
                <a:stretch>
                  <a:fillRect l="-1604" t="-1887" r="-2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cxnSpLocks/>
            <a:stCxn id="13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tem formato de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  <a:blipFill>
                <a:blip r:embed="rId3"/>
                <a:stretch>
                  <a:fillRect l="-1299" t="-2291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xmlns="" id="{5C4B4108-2520-8F32-7ED8-A8D5762225C0}"/>
              </a:ext>
            </a:extLst>
          </p:cNvPr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18E14292-14A7-4B06-6830-9F831DD8A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220E4A5A-F6C0-4DF4-14A9-6517D7BAD8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xmlns="" id="{8ED363EC-FFE4-8465-8950-8EFDBEE4AA97}"/>
              </a:ext>
            </a:extLst>
          </p:cNvPr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:a16="http://schemas.microsoft.com/office/drawing/2014/main" xmlns="" id="{B8E4CCE2-8CD3-2DDD-9F9A-1C6C12E23F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xmlns="" id="{E58245ED-FDF9-96AD-E6EC-2F7C94A0B7E2}"/>
              </a:ext>
            </a:extLst>
          </p:cNvPr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xmlns="" id="{EF4FE9E1-2223-5403-959C-BACE49B9C0BB}"/>
              </a:ext>
            </a:extLst>
          </p:cNvPr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xmlns="" id="{2D1AB59A-3453-53BF-02B0-2EA6510D278E}"/>
              </a:ext>
            </a:extLst>
          </p:cNvPr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8816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95A63C-0894-86C7-670B-3F429FA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AB023315-E7E6-47FE-1333-C9490AC2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Mas e se não pudermos separar as classes com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hiperplano</a:t>
                </a:r>
                <a:r>
                  <a:rPr lang="pt-BR" dirty="0">
                    <a:solidFill>
                      <a:schemeClr val="tx1"/>
                    </a:solidFill>
                  </a:rPr>
                  <a:t>, ou seja, se elas não forem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linearmente separáveis</a:t>
                </a:r>
                <a:r>
                  <a:rPr lang="pt-BR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Nestes casos, usamos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, como, por exemplo,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polinômios</a:t>
                </a:r>
                <a:r>
                  <a:rPr lang="pt-B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Hipérbole retangular com eixos paralelos às suas assíntotas.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  <a:blipFill>
                <a:blip r:embed="rId3"/>
                <a:stretch>
                  <a:fillRect l="-1554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xmlns="" id="{2B9489A0-43C9-F481-C89D-B77D90514774}"/>
              </a:ext>
            </a:extLst>
          </p:cNvPr>
          <p:cNvGrpSpPr/>
          <p:nvPr/>
        </p:nvGrpSpPr>
        <p:grpSpPr>
          <a:xfrm>
            <a:off x="838200" y="4568453"/>
            <a:ext cx="3409953" cy="2232674"/>
            <a:chOff x="231733" y="2070345"/>
            <a:chExt cx="3409953" cy="2232674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xmlns="" id="{4CD9C295-4EEF-10D5-87A5-FB0885539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4" r="9343"/>
            <a:stretch/>
          </p:blipFill>
          <p:spPr>
            <a:xfrm>
              <a:off x="231733" y="2070345"/>
              <a:ext cx="3409953" cy="2232674"/>
            </a:xfrm>
            <a:prstGeom prst="rect">
              <a:avLst/>
            </a:prstGeom>
          </p:spPr>
        </p:pic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xmlns="" id="{F0E088D9-D778-25C4-93FD-A131A99C48A0}"/>
                </a:ext>
              </a:extLst>
            </p:cNvPr>
            <p:cNvSpPr/>
            <p:nvPr/>
          </p:nvSpPr>
          <p:spPr>
            <a:xfrm>
              <a:off x="711200" y="2108200"/>
              <a:ext cx="2673350" cy="1847850"/>
            </a:xfrm>
            <a:custGeom>
              <a:avLst/>
              <a:gdLst>
                <a:gd name="connsiteX0" fmla="*/ 0 w 2673350"/>
                <a:gd name="connsiteY0" fmla="*/ 1847850 h 1847850"/>
                <a:gd name="connsiteX1" fmla="*/ 1022350 w 2673350"/>
                <a:gd name="connsiteY1" fmla="*/ 406400 h 1847850"/>
                <a:gd name="connsiteX2" fmla="*/ 1835150 w 2673350"/>
                <a:gd name="connsiteY2" fmla="*/ 1416050 h 1847850"/>
                <a:gd name="connsiteX3" fmla="*/ 2673350 w 267335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3350" h="1847850">
                  <a:moveTo>
                    <a:pt x="0" y="1847850"/>
                  </a:moveTo>
                  <a:cubicBezTo>
                    <a:pt x="358246" y="1163108"/>
                    <a:pt x="716492" y="478367"/>
                    <a:pt x="1022350" y="406400"/>
                  </a:cubicBezTo>
                  <a:cubicBezTo>
                    <a:pt x="1328208" y="334433"/>
                    <a:pt x="1559983" y="1483783"/>
                    <a:pt x="1835150" y="1416050"/>
                  </a:cubicBezTo>
                  <a:cubicBezTo>
                    <a:pt x="2110317" y="1348317"/>
                    <a:pt x="2391833" y="674158"/>
                    <a:pt x="267335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1FF852E1-FC27-87CE-4AD8-93FE770BB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" t="11979" r="9531"/>
          <a:stretch/>
        </p:blipFill>
        <p:spPr>
          <a:xfrm>
            <a:off x="901740" y="1859107"/>
            <a:ext cx="3346413" cy="2493579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xmlns="" id="{54A56F1A-7CBB-5EB0-623A-D56498CD1D25}"/>
              </a:ext>
            </a:extLst>
          </p:cNvPr>
          <p:cNvSpPr/>
          <p:nvPr/>
        </p:nvSpPr>
        <p:spPr>
          <a:xfrm>
            <a:off x="1876424" y="2219325"/>
            <a:ext cx="1857375" cy="143827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xmlns="" id="{B8C56CE2-655D-9F67-4479-7C25CEC7A4AD}"/>
              </a:ext>
            </a:extLst>
          </p:cNvPr>
          <p:cNvCxnSpPr>
            <a:stCxn id="18" idx="6"/>
          </p:cNvCxnSpPr>
          <p:nvPr/>
        </p:nvCxnSpPr>
        <p:spPr>
          <a:xfrm flipV="1">
            <a:off x="3733799" y="2289547"/>
            <a:ext cx="704851" cy="64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xmlns="" id="{F86B7526-8F2E-C225-228E-F0475FB39495}"/>
                  </a:ext>
                </a:extLst>
              </p:cNvPr>
              <p:cNvSpPr txBox="1"/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xmlns="" id="{CB16F12A-6F3B-151C-8C84-E16F35E2EF7D}"/>
              </a:ext>
            </a:extLst>
          </p:cNvPr>
          <p:cNvCxnSpPr>
            <a:cxnSpLocks/>
          </p:cNvCxnSpPr>
          <p:nvPr/>
        </p:nvCxnSpPr>
        <p:spPr>
          <a:xfrm flipV="1">
            <a:off x="3733799" y="4819549"/>
            <a:ext cx="642938" cy="4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xmlns="" id="{D55B1080-693D-2F06-7B95-7A479C457438}"/>
                  </a:ext>
                </a:extLst>
              </p:cNvPr>
              <p:cNvSpPr txBox="1"/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147CD5D-4047-7236-FE8C-6333CF9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A05B4EB0-4924-C01B-D7F8-B7CFF968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</a:t>
                </a:r>
                <a:r>
                  <a:rPr lang="pt-BR" dirty="0">
                    <a:solidFill>
                      <a:schemeClr val="tx1"/>
                    </a:solidFill>
                  </a:rPr>
                  <a:t>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discriminantes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 aplicam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transformações não-lineares aos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atributos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originais</a:t>
                </a:r>
                <a:r>
                  <a:rPr lang="pt-BR" dirty="0">
                    <a:solidFill>
                      <a:schemeClr val="tx1"/>
                    </a:solidFill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levando ao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aumento das dimensões de entrada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. Por exemplo:</a:t>
                </a:r>
                <a:endParaRPr lang="pt-BR" dirty="0">
                  <a:solidFill>
                    <a:schemeClr val="tx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Essas transformações realizam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mapeamentos não-lineares dos atributos </a:t>
                </a:r>
                <a:r>
                  <a:rPr lang="pt-BR" dirty="0">
                    <a:solidFill>
                      <a:schemeClr val="tx1"/>
                    </a:solidFill>
                  </a:rPr>
                  <a:t>para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espaço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de dimensão superior </a:t>
                </a:r>
                <a:r>
                  <a:rPr lang="pt-BR" dirty="0">
                    <a:solidFill>
                      <a:schemeClr val="tx1"/>
                    </a:solidFill>
                  </a:rPr>
                  <a:t>onde as classes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possam ser mais facilmente separadas.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05B4EB0-4924-C01B-D7F8-B7CFF968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  <a:blipFill rotWithShape="0">
                <a:blip r:embed="rId3"/>
                <a:stretch>
                  <a:fillRect l="-1548" t="-1937" r="-2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xmlns="" id="{51896EA7-CD7C-9502-0150-223B08803393}"/>
              </a:ext>
            </a:extLst>
          </p:cNvPr>
          <p:cNvGrpSpPr/>
          <p:nvPr/>
        </p:nvGrpSpPr>
        <p:grpSpPr>
          <a:xfrm>
            <a:off x="161926" y="2447671"/>
            <a:ext cx="4651376" cy="2853213"/>
            <a:chOff x="190499" y="2216310"/>
            <a:chExt cx="4651376" cy="2853213"/>
          </a:xfrm>
        </p:grpSpPr>
        <p:pic>
          <p:nvPicPr>
            <p:cNvPr id="2050" name="Picture 2" descr="Dealing with nonlinear decision boundaries | Machine Learning for OpenCV 4  - Second Edition">
              <a:extLst>
                <a:ext uri="{FF2B5EF4-FFF2-40B4-BE49-F238E27FC236}">
                  <a16:creationId xmlns:a16="http://schemas.microsoft.com/office/drawing/2014/main" xmlns="" id="{5B5605AD-E772-CE0A-0D7E-F0FFFD068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" t="2571" r="1492" b="16353"/>
            <a:stretch/>
          </p:blipFill>
          <p:spPr bwMode="auto">
            <a:xfrm>
              <a:off x="190499" y="2735579"/>
              <a:ext cx="4531519" cy="181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xmlns="" id="{01FEAA26-817B-85EC-AB0F-1F7C32F36C52}"/>
                </a:ext>
              </a:extLst>
            </p:cNvPr>
            <p:cNvSpPr txBox="1"/>
            <p:nvPr/>
          </p:nvSpPr>
          <p:spPr>
            <a:xfrm>
              <a:off x="1790701" y="2860536"/>
              <a:ext cx="10953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Mapeamento dos atributos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xmlns="" id="{44D24527-64AE-5BB7-A595-AA5F0BB168C3}"/>
                </a:ext>
              </a:extLst>
            </p:cNvPr>
            <p:cNvSpPr txBox="1"/>
            <p:nvPr/>
          </p:nvSpPr>
          <p:spPr>
            <a:xfrm>
              <a:off x="561975" y="4607858"/>
              <a:ext cx="1552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complexa em dimensões baixas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xmlns="" id="{1C16CD85-D162-F019-EC12-01B0FCBCF88C}"/>
                </a:ext>
              </a:extLst>
            </p:cNvPr>
            <p:cNvSpPr txBox="1"/>
            <p:nvPr/>
          </p:nvSpPr>
          <p:spPr>
            <a:xfrm>
              <a:off x="2886076" y="4607857"/>
              <a:ext cx="18192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simples em dimensões superiores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xmlns="" id="{5A47254A-34EE-516A-893F-46C77F281F14}"/>
                </a:ext>
              </a:extLst>
            </p:cNvPr>
            <p:cNvSpPr txBox="1"/>
            <p:nvPr/>
          </p:nvSpPr>
          <p:spPr>
            <a:xfrm>
              <a:off x="3819524" y="2216310"/>
              <a:ext cx="10223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Hiperplano </a:t>
              </a:r>
            </a:p>
            <a:p>
              <a:pPr algn="ctr"/>
              <a:r>
                <a:rPr lang="pt-BR" sz="1200" b="1" dirty="0"/>
                <a:t>de separação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xmlns="" id="{8CD96EDB-E3AE-8B49-6434-0E99AC8FD8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30700" y="2677975"/>
              <a:ext cx="139700" cy="5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4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D1F02FD-3573-18C5-6B1F-6FB93C2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CA5EA8E2-9C93-A464-A824-B648FE8EC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 duas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/>
                  <a:t>, ou seja, como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classes</a:t>
                </a:r>
                <a:r>
                  <a:rPr lang="pt-BR" dirty="0"/>
                  <a:t>, temos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possíveis valores de saída</a:t>
                </a:r>
                <a:r>
                  <a:rPr lang="pt-BR" dirty="0"/>
                  <a:t>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implementar essas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 através de uma função matemática?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  <a:blipFill>
                <a:blip r:embed="rId2"/>
                <a:stretch>
                  <a:fillRect l="-1297" t="-2421" b="-3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xmlns="" id="{AE4F4277-6964-0C1E-0DD3-569D7AE44CFF}"/>
              </a:ext>
            </a:extLst>
          </p:cNvPr>
          <p:cNvGrpSpPr/>
          <p:nvPr/>
        </p:nvGrpSpPr>
        <p:grpSpPr>
          <a:xfrm>
            <a:off x="590550" y="2037741"/>
            <a:ext cx="3203632" cy="3353410"/>
            <a:chOff x="8763755" y="2154390"/>
            <a:chExt cx="3428245" cy="3487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7E02729-99B0-0A9C-BFBC-8A2DA40E9922}"/>
                </a:ext>
              </a:extLst>
            </p:cNvPr>
            <p:cNvSpPr txBox="1"/>
            <p:nvPr/>
          </p:nvSpPr>
          <p:spPr>
            <a:xfrm>
              <a:off x="8835105" y="2154390"/>
              <a:ext cx="1665991" cy="448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747F032D-ACF4-5F87-06B9-C7A56B4B81C1}"/>
                </a:ext>
              </a:extLst>
            </p:cNvPr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xmlns="" id="{1C779583-0B37-EC5B-B6F1-0D8459340FB7}"/>
                  </a:ext>
                </a:extLst>
              </p:cNvPr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1" name="Picture 9">
                  <a:extLst>
                    <a:ext uri="{FF2B5EF4-FFF2-40B4-BE49-F238E27FC236}">
                      <a16:creationId xmlns:a16="http://schemas.microsoft.com/office/drawing/2014/main" xmlns="" id="{5EDAFFC9-D7AA-48D9-9403-C033C6167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0">
                  <a:extLst>
                    <a:ext uri="{FF2B5EF4-FFF2-40B4-BE49-F238E27FC236}">
                      <a16:creationId xmlns:a16="http://schemas.microsoft.com/office/drawing/2014/main" xmlns="" id="{69C23BC7-60E3-3B5A-BCC8-7053B9A6F855}"/>
                    </a:ext>
                  </a:extLst>
                </p:cNvPr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xmlns="" id="{2648BF23-0635-71F0-258F-B7728EA4A750}"/>
                  </a:ext>
                </a:extLst>
              </p:cNvPr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xmlns="" id="{D97F304C-2141-D333-74F5-8CCC51F5313F}"/>
                  </a:ext>
                </a:extLst>
              </p:cNvPr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7" name="Curved Connector 3">
              <a:extLst>
                <a:ext uri="{FF2B5EF4-FFF2-40B4-BE49-F238E27FC236}">
                  <a16:creationId xmlns:a16="http://schemas.microsoft.com/office/drawing/2014/main" xmlns="" id="{5C7C173C-95FF-CFC4-3A67-7626A47D563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16200000" flipV="1">
              <a:off x="10320967" y="2558599"/>
              <a:ext cx="701656" cy="3413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A40DACEC-8E74-41F6-973B-1B4806F9D4C4}"/>
              </a:ext>
            </a:extLst>
          </p:cNvPr>
          <p:cNvSpPr txBox="1"/>
          <p:nvPr/>
        </p:nvSpPr>
        <p:spPr>
          <a:xfrm>
            <a:off x="11511982" y="2679987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if</a:t>
            </a:r>
            <a:r>
              <a:rPr lang="pt-BR" sz="1600" dirty="0"/>
              <a:t> e </a:t>
            </a:r>
            <a:r>
              <a:rPr lang="pt-BR" sz="1600" b="1" i="1" dirty="0" err="1"/>
              <a:t>else</a:t>
            </a:r>
            <a:endParaRPr lang="pt-BR" sz="1600" b="1" i="1" dirty="0"/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xmlns="" id="{6285E6BF-6187-7ADC-6E46-0184AE45718E}"/>
              </a:ext>
            </a:extLst>
          </p:cNvPr>
          <p:cNvSpPr/>
          <p:nvPr/>
        </p:nvSpPr>
        <p:spPr>
          <a:xfrm>
            <a:off x="11369388" y="2548513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5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9599</TotalTime>
  <Words>2128</Words>
  <Application>Microsoft Office PowerPoint</Application>
  <PresentationFormat>Widescreen</PresentationFormat>
  <Paragraphs>293</Paragraphs>
  <Slides>29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linear</vt:lpstr>
      <vt:lpstr>Classificação linear</vt:lpstr>
      <vt:lpstr>Classificação não-linear</vt:lpstr>
      <vt:lpstr>Classificação não-linear</vt:lpstr>
      <vt:lpstr>Função de limiar de decisão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1820</cp:revision>
  <dcterms:created xsi:type="dcterms:W3CDTF">2020-01-20T13:50:05Z</dcterms:created>
  <dcterms:modified xsi:type="dcterms:W3CDTF">2025-08-09T12:01:33Z</dcterms:modified>
</cp:coreProperties>
</file>