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0" r:id="rId2"/>
    <p:sldId id="292" r:id="rId3"/>
    <p:sldId id="336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47" r:id="rId15"/>
    <p:sldId id="380" r:id="rId16"/>
    <p:sldId id="381" r:id="rId17"/>
    <p:sldId id="382" r:id="rId18"/>
    <p:sldId id="301" r:id="rId19"/>
    <p:sldId id="269" r:id="rId20"/>
    <p:sldId id="303" r:id="rId21"/>
    <p:sldId id="271" r:id="rId22"/>
    <p:sldId id="36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4005" autoAdjust="0"/>
  </p:normalViewPr>
  <p:slideViewPr>
    <p:cSldViewPr snapToGrid="0">
      <p:cViewPr varScale="1">
        <p:scale>
          <a:sx n="98" d="100"/>
          <a:sy n="98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6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Projeto #2:</a:t>
            </a:r>
            <a:r>
              <a:rPr lang="pt-BR" sz="1200" dirty="0" smtClean="0"/>
              <a:t> https://</a:t>
            </a:r>
            <a:r>
              <a:rPr lang="pt-BR" sz="1200" dirty="0" smtClean="0"/>
              <a:t>mybinder.org/v2/gh/zz4fap/t320_aprendizado_de_maquina/main?filepath=projeto%2Fprojeto_2_T320_1S2022.ipynb</a:t>
            </a:r>
          </a:p>
          <a:p>
            <a:endParaRPr lang="pt-BR" sz="1200" dirty="0" smtClean="0"/>
          </a:p>
          <a:p>
            <a:r>
              <a:rPr lang="pt-BR" sz="1200" b="1" dirty="0" smtClean="0"/>
              <a:t>Projeto #2:</a:t>
            </a:r>
            <a:r>
              <a:rPr lang="pt-BR" sz="1200" dirty="0" smtClean="0"/>
              <a:t> https://colab.research.google.com/github/zz4fap/t320_aprendizado_de_maquina/blob/main/projeto/projeto_2_T320_1S2022.ipynb</a:t>
            </a:r>
            <a:endParaRPr lang="pt-BR" sz="1200" dirty="0" smtClean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pt-BR" dirty="0" smtClean="0"/>
              <a:t>Referências</a:t>
            </a:r>
          </a:p>
          <a:p>
            <a:endParaRPr lang="en-US" dirty="0" smtClean="0"/>
          </a:p>
          <a:p>
            <a:r>
              <a:rPr lang="en-US" dirty="0" smtClean="0"/>
              <a:t>[1] https://neptune.ai/blog/keras-loss-functions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7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Embora o</a:t>
            </a:r>
            <a:r>
              <a:rPr lang="pt-BR" baseline="0" dirty="0" smtClean="0"/>
              <a:t> gradiente descendente </a:t>
            </a:r>
            <a:r>
              <a:rPr lang="pt-BR" dirty="0" smtClean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40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3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</a:t>
            </a:r>
            <a:r>
              <a:rPr lang="pt-BR" dirty="0" smtClean="0"/>
              <a:t>diferentes</a:t>
            </a:r>
            <a:r>
              <a:rPr lang="pt-BR" dirty="0"/>
              <a:t>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 https://www.deeplearning.ai/ai-notes/initialization/</a:t>
            </a:r>
          </a:p>
          <a:p>
            <a:r>
              <a:rPr lang="pt-BR" dirty="0" smtClean="0"/>
              <a:t>[2] ftp://ftp.dca.fee.unicamp.br/pub/docs/gudwin/publications/sbrn98.pdf</a:t>
            </a:r>
          </a:p>
          <a:p>
            <a:r>
              <a:rPr lang="pt-BR" dirty="0" smtClean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</a:t>
            </a:r>
            <a:r>
              <a:rPr lang="pt-BR" baseline="0" dirty="0" smtClean="0"/>
              <a:t> https://www.quora.com/Why-dont-we-initialize-the-weights-of-a-neural-network-to-zero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0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empírico</a:t>
            </a:r>
            <a:r>
              <a:rPr lang="pt-BR" dirty="0" smtClean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mais informações</a:t>
            </a:r>
            <a:r>
              <a:rPr lang="pt-BR" baseline="0" dirty="0" smtClean="0"/>
              <a:t> sobre a inicialização dos pesos </a:t>
            </a:r>
            <a:r>
              <a:rPr lang="pt-BR" b="0" baseline="0" dirty="0" smtClean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https://machinelearningmastery.com/weight-initialization-for-deep-learning-neural-networks/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2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03/06/2022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projeto/projeto_2_T320_1S2022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</a:t>
            </a:r>
            <a:r>
              <a:rPr lang="pt-BR" b="1" i="1"/>
              <a:t>Parte </a:t>
            </a:r>
            <a:r>
              <a:rPr lang="pt-BR" b="1" i="1" smtClean="0"/>
              <a:t>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116194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dirty="0" smtClean="0"/>
                  <a:t>escolha </a:t>
                </a:r>
                <a:r>
                  <a:rPr lang="pt-BR" dirty="0"/>
                  <a:t>do</a:t>
                </a:r>
                <a:r>
                  <a:rPr lang="pt-BR" b="1" i="1" dirty="0"/>
                  <a:t> passo de aprendizagem</a:t>
                </a:r>
                <a:r>
                  <a:rPr lang="pt-BR" dirty="0"/>
                  <a:t> é </a:t>
                </a:r>
                <a:r>
                  <a:rPr lang="pt-BR" dirty="0" smtClean="0"/>
                  <a:t>complicada </a:t>
                </a:r>
                <a:r>
                  <a:rPr lang="pt-BR" dirty="0"/>
                  <a:t>e nos remete ao conhecido compromisso entre velocidade de convergência e </a:t>
                </a:r>
                <a:r>
                  <a:rPr lang="pt-BR" dirty="0" smtClean="0"/>
                  <a:t>estabilidade/precisão</a:t>
                </a:r>
                <a:r>
                  <a:rPr lang="pt-BR" dirty="0"/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Pode-se usar um valor fixo, mas geralmente, se adota </a:t>
                </a:r>
                <a:r>
                  <a:rPr lang="pt-BR" dirty="0" smtClean="0"/>
                  <a:t>uma variação decrescente </a:t>
                </a:r>
                <a:r>
                  <a:rPr lang="pt-BR" dirty="0"/>
                  <a:t>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iteração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pode-se deixar o valor do passo de aprendizagem fixo, como mostrado na figura ao lado.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Naturalmente, a definição dos </a:t>
                </a:r>
                <a:r>
                  <a:rPr lang="pt-BR" dirty="0" smtClean="0"/>
                  <a:t>hiperparâmetros necessários,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 smtClean="0"/>
                  <a:t>, é </a:t>
                </a:r>
                <a:r>
                  <a:rPr lang="pt-BR" dirty="0"/>
                  <a:t>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116194" cy="5032375"/>
              </a:xfrm>
              <a:blipFill rotWithShape="0">
                <a:blip r:embed="rId2"/>
                <a:stretch>
                  <a:fillRect l="-1455" t="-3027" r="-2055" b="-33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336132" y="1661309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blipFill rotWithShape="0">
                <a:blip r:embed="rId4"/>
                <a:stretch>
                  <a:fillRect b="-3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10137719" y="4845601"/>
            <a:ext cx="2018769" cy="2012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7827724" y="4827993"/>
            <a:ext cx="2036156" cy="203000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638909" y="5566205"/>
            <a:ext cx="449942" cy="553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61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 smtClean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 smtClean="0"/>
                  <a:t>termo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momento</a:t>
                </a:r>
                <a:r>
                  <a:rPr lang="pt-BR" dirty="0" smtClean="0"/>
                  <a:t> é adicionado à equação de atualização dos pesos para trazer </a:t>
                </a:r>
                <a:r>
                  <a:rPr lang="pt-BR" b="1" i="1" dirty="0"/>
                  <a:t>informação de gradientes anteriores </a:t>
                </a:r>
                <a:r>
                  <a:rPr lang="pt-BR" b="1" i="1" dirty="0" smtClean="0"/>
                  <a:t>acumulados </a:t>
                </a:r>
                <a:r>
                  <a:rPr lang="pt-BR" dirty="0" smtClean="0"/>
                  <a:t>ao seu ajuste.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Esse termo tem o potencial de melhorar </a:t>
                </a:r>
                <a:r>
                  <a:rPr lang="pt-BR" dirty="0"/>
                  <a:t>a </a:t>
                </a:r>
                <a:r>
                  <a:rPr lang="pt-BR" dirty="0" smtClean="0"/>
                  <a:t>convergência das versões online e em mini-lotes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</a:t>
                </a:r>
                <a:r>
                  <a:rPr lang="pt-BR" dirty="0" smtClean="0"/>
                  <a:t>com o </a:t>
                </a:r>
                <a:r>
                  <a:rPr lang="pt-BR" b="1" i="1" dirty="0" smtClean="0"/>
                  <a:t>termo momento</a:t>
                </a:r>
                <a:r>
                  <a:rPr lang="pt-BR" dirty="0" smtClean="0"/>
                  <a:t> é </a:t>
                </a:r>
                <a:r>
                  <a:rPr lang="pt-BR" dirty="0"/>
                  <a:t>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457200" lvl="1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 smtClean="0"/>
                  <a:t> é a </a:t>
                </a:r>
                <a:r>
                  <a:rPr lang="pt-BR" b="1" i="1" dirty="0" smtClean="0"/>
                  <a:t>velocidade</a:t>
                </a:r>
                <a:r>
                  <a:rPr lang="pt-BR" dirty="0" smtClean="0"/>
                  <a:t>, a qual é </a:t>
                </a:r>
                <a:r>
                  <a:rPr lang="pt-BR" dirty="0"/>
                  <a:t>atualizada da seguinte </a:t>
                </a:r>
                <a:r>
                  <a:rPr lang="pt-BR" dirty="0" smtClean="0"/>
                  <a:t>forma</a:t>
                </a:r>
                <a:endParaRPr lang="pt-B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o </a:t>
                </a:r>
                <a:r>
                  <a:rPr lang="pt-BR" b="1" i="1" dirty="0"/>
                  <a:t>vetor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o </a:t>
                </a:r>
                <a:r>
                  <a:rPr lang="pt-BR" b="1" i="1" dirty="0" smtClean="0"/>
                  <a:t>coeficiente de momento</a:t>
                </a:r>
                <a:r>
                  <a:rPr lang="pt-BR" dirty="0" smtClean="0"/>
                  <a:t> e determina </a:t>
                </a:r>
                <a:r>
                  <a:rPr lang="pt-BR" dirty="0"/>
                  <a:t>com que rapidez as contribuições de gradientes anteriores decaem </a:t>
                </a:r>
                <a:r>
                  <a:rPr lang="pt-BR" dirty="0" smtClean="0"/>
                  <a:t>(</a:t>
                </a:r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um termo de memória</a:t>
                </a:r>
                <a:r>
                  <a:rPr lang="pt-BR" dirty="0" smtClean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Quanto </a:t>
                </a:r>
                <a:r>
                  <a:rPr lang="pt-BR" dirty="0"/>
                  <a:t>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gradientes anteriores na direção atual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  <a:blipFill rotWithShape="0">
                <a:blip r:embed="rId3"/>
                <a:stretch>
                  <a:fillRect l="-930" t="-2594" b="-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 smtClean="0"/>
                  <a:t>Momento</a:t>
                </a:r>
                <a:r>
                  <a:rPr lang="pt-BR" dirty="0" smtClean="0"/>
                  <a:t> </a:t>
                </a:r>
                <a:r>
                  <a:rPr lang="pt-BR" dirty="0"/>
                  <a:t>em física é igual a </a:t>
                </a:r>
                <a:r>
                  <a:rPr lang="pt-BR" b="1" i="1" dirty="0"/>
                  <a:t>massa de uma partícula vezes sua velocidade</a:t>
                </a:r>
                <a:r>
                  <a:rPr lang="pt-BR" dirty="0"/>
                  <a:t>. No algoritmo do </a:t>
                </a:r>
                <a:r>
                  <a:rPr lang="pt-BR" dirty="0" smtClean="0"/>
                  <a:t>momento, </a:t>
                </a:r>
                <a:r>
                  <a:rPr lang="pt-BR" dirty="0"/>
                  <a:t>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</a:t>
                </a:r>
                <a:r>
                  <a:rPr lang="pt-BR" dirty="0" smtClean="0"/>
                  <a:t>momento </a:t>
                </a:r>
                <a:r>
                  <a:rPr lang="pt-BR" dirty="0"/>
                  <a:t>da partícula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termo momento adiciona </a:t>
                </a:r>
                <a:r>
                  <a:rPr lang="pt-BR" dirty="0"/>
                  <a:t>uma fração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 smtClean="0"/>
                  <a:t> de atualizações anteriores dos pesos à atualização corrente.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Quando </a:t>
                </a:r>
                <a:r>
                  <a:rPr lang="pt-BR" dirty="0"/>
                  <a:t>o gradiente </a:t>
                </a:r>
                <a:r>
                  <a:rPr lang="pt-BR" dirty="0" smtClean="0"/>
                  <a:t>aponta </a:t>
                </a:r>
                <a:r>
                  <a:rPr lang="pt-BR" dirty="0"/>
                  <a:t>na mesma </a:t>
                </a:r>
                <a:r>
                  <a:rPr lang="pt-BR" dirty="0" smtClean="0"/>
                  <a:t>direção por várias iterações, o termo aumenta o </a:t>
                </a:r>
                <a:r>
                  <a:rPr lang="pt-BR" dirty="0"/>
                  <a:t>tamanho dos passos dados em direção ao mínimo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</a:t>
                </a:r>
                <a:r>
                  <a:rPr lang="pt-BR" dirty="0" smtClean="0"/>
                  <a:t>muda de direção a cada nova iteração, </a:t>
                </a:r>
                <a:r>
                  <a:rPr lang="pt-BR" dirty="0"/>
                  <a:t>o </a:t>
                </a:r>
                <a:r>
                  <a:rPr lang="pt-BR" dirty="0" smtClean="0"/>
                  <a:t>termo momento </a:t>
                </a:r>
                <a:r>
                  <a:rPr lang="pt-BR" dirty="0"/>
                  <a:t>suaviza as variações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convergência mais rápida e oscilação reduzida.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efeito do algoritmo do momentum no GDE é ilustrado na figura ao lado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  <a:blipFill rotWithShape="0">
                <a:blip r:embed="rId3"/>
                <a:stretch>
                  <a:fillRect l="-1205" t="-1937" r="-7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381069" y="2115909"/>
            <a:ext cx="2781903" cy="44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pode ser visto, essencialmente, como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sobre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sim sobre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Esse </a:t>
                </a:r>
                <a:r>
                  <a:rPr lang="pt-BR" dirty="0"/>
                  <a:t>termo adicional funciona como um fator de correção que pode </a:t>
                </a:r>
                <a:r>
                  <a:rPr lang="pt-BR" dirty="0" smtClean="0"/>
                  <a:t>aumentar, </a:t>
                </a:r>
                <a:r>
                  <a:rPr lang="pt-BR" dirty="0"/>
                  <a:t>em alguns casos, a velocidade de </a:t>
                </a:r>
                <a:r>
                  <a:rPr lang="pt-BR" dirty="0" smtClean="0"/>
                  <a:t>convergência do algoritmo.</a:t>
                </a:r>
                <a:endParaRPr lang="pt-BR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hiperparâmetro difícil de se ajustar otimamente e bastante relevante para o sucesso do treinamento de uma rede neural.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Isso </a:t>
                </a:r>
                <a:r>
                  <a:rPr lang="pt-BR" dirty="0"/>
                  <a:t>motivou o surgimento de um conjunto de métodos com mecanismos capazes de modificá-lo dinamicamente.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passo </a:t>
                </a:r>
                <a:r>
                  <a:rPr lang="pt-BR" dirty="0"/>
                  <a:t>é </a:t>
                </a:r>
                <a:r>
                  <a:rPr lang="pt-BR" dirty="0" smtClean="0"/>
                  <a:t>ajustado </a:t>
                </a:r>
                <a:r>
                  <a:rPr lang="pt-BR" dirty="0"/>
                  <a:t>de acordo com </a:t>
                </a:r>
                <a:r>
                  <a:rPr lang="pt-BR" dirty="0" smtClean="0"/>
                  <a:t>o desempenho da rede e</a:t>
                </a:r>
                <a:r>
                  <a:rPr lang="pt-BR" dirty="0"/>
                  <a:t>, além disso, </a:t>
                </a:r>
                <a:r>
                  <a:rPr lang="pt-BR" dirty="0" smtClean="0"/>
                  <a:t>pode-se ter </a:t>
                </a:r>
                <a:r>
                  <a:rPr lang="pt-BR" dirty="0"/>
                  <a:t>passos </a:t>
                </a:r>
                <a:r>
                  <a:rPr lang="pt-BR" dirty="0" smtClean="0"/>
                  <a:t>diferentes para </a:t>
                </a:r>
                <a:r>
                  <a:rPr lang="pt-BR" dirty="0"/>
                  <a:t>cada peso do modelo, os quais são atualizados de forma independente.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Dentre </a:t>
                </a:r>
                <a:r>
                  <a:rPr lang="pt-BR" dirty="0"/>
                  <a:t>as técnicas mais populares dessa classe estão </a:t>
                </a:r>
                <a:r>
                  <a:rPr lang="pt-BR" b="1" i="1" dirty="0" smtClean="0"/>
                  <a:t>AdaGrad</a:t>
                </a:r>
                <a:r>
                  <a:rPr lang="pt-BR" dirty="0" smtClean="0"/>
                  <a:t>, </a:t>
                </a:r>
                <a:r>
                  <a:rPr lang="pt-BR" b="1" i="1" dirty="0"/>
                  <a:t>RMSProp</a:t>
                </a:r>
                <a:r>
                  <a:rPr lang="pt-BR" dirty="0"/>
                  <a:t> e </a:t>
                </a:r>
                <a:r>
                  <a:rPr lang="pt-BR" b="1" i="1" dirty="0" smtClean="0"/>
                  <a:t>Adam.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  <a:blipFill rotWithShape="0">
                <a:blip r:embed="rId3"/>
                <a:stretch>
                  <a:fillRect l="-814" t="-1816" r="-1194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7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Uma 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 eles dependem de uma </a:t>
            </a:r>
            <a:r>
              <a:rPr lang="pt-BR" b="1" i="1" dirty="0"/>
              <a:t>inicialização dos pesos</a:t>
            </a:r>
            <a:r>
              <a:rPr lang="pt-BR" dirty="0"/>
              <a:t>. </a:t>
            </a:r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</a:t>
            </a:r>
            <a:r>
              <a:rPr lang="pt-BR" dirty="0" smtClean="0"/>
              <a:t>numéricas (representações numéricas: </a:t>
            </a:r>
            <a:r>
              <a:rPr lang="pt-BR" b="1" i="1" dirty="0" smtClean="0"/>
              <a:t>underflow</a:t>
            </a:r>
            <a:r>
              <a:rPr lang="pt-BR" dirty="0" smtClean="0"/>
              <a:t> e </a:t>
            </a:r>
            <a:r>
              <a:rPr lang="pt-BR" b="1" i="1" dirty="0" smtClean="0"/>
              <a:t>overflow</a:t>
            </a:r>
            <a:r>
              <a:rPr lang="pt-BR" dirty="0" smtClean="0"/>
              <a:t>) </a:t>
            </a:r>
            <a:r>
              <a:rPr lang="pt-BR" dirty="0"/>
              <a:t>e falha completamente em </a:t>
            </a:r>
            <a:r>
              <a:rPr lang="pt-BR" dirty="0" smtClean="0"/>
              <a:t>convergir (e.g., desaparecimento e explosão dos gradientes).</a:t>
            </a:r>
            <a:endParaRPr lang="pt-BR" dirty="0"/>
          </a:p>
          <a:p>
            <a:r>
              <a:rPr lang="pt-BR" dirty="0"/>
              <a:t>Também pode haver variações expressivas na </a:t>
            </a:r>
            <a:r>
              <a:rPr lang="pt-BR" b="1" i="1" dirty="0"/>
              <a:t>velocidade de </a:t>
            </a:r>
            <a:r>
              <a:rPr lang="pt-BR" b="1" i="1" dirty="0" smtClean="0"/>
              <a:t>convergência</a:t>
            </a:r>
            <a:r>
              <a:rPr lang="pt-BR" dirty="0" smtClean="0"/>
              <a:t> (e.g., platôs, pontos de sela).</a:t>
            </a:r>
            <a:endParaRPr lang="pt-BR" dirty="0"/>
          </a:p>
          <a:p>
            <a:r>
              <a:rPr lang="pt-BR" dirty="0"/>
              <a:t>Um ponto importante da inicialização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 smtClean="0"/>
              <a:t>nós</a:t>
            </a:r>
            <a:r>
              <a:rPr lang="pt-BR" dirty="0" smtClean="0"/>
              <a:t> com </a:t>
            </a:r>
            <a:r>
              <a:rPr lang="pt-BR" dirty="0"/>
              <a:t>a mesma </a:t>
            </a:r>
            <a:r>
              <a:rPr lang="pt-BR" b="1" i="1" dirty="0"/>
              <a:t>função de ativação</a:t>
            </a:r>
            <a:r>
              <a:rPr lang="pt-BR" dirty="0"/>
              <a:t> </a:t>
            </a:r>
            <a:r>
              <a:rPr lang="pt-BR" dirty="0" smtClean="0"/>
              <a:t>e conectados </a:t>
            </a:r>
            <a:r>
              <a:rPr lang="pt-BR" dirty="0"/>
              <a:t>às mesmas entradas, </a:t>
            </a:r>
            <a:r>
              <a:rPr lang="pt-BR" dirty="0" smtClean="0"/>
              <a:t>devem ter pesos </a:t>
            </a:r>
            <a:r>
              <a:rPr lang="pt-BR" dirty="0"/>
              <a:t>iniciais diferentes. </a:t>
            </a:r>
            <a:endParaRPr lang="pt-BR" dirty="0" smtClean="0"/>
          </a:p>
          <a:p>
            <a:r>
              <a:rPr lang="pt-BR" dirty="0" smtClean="0"/>
              <a:t>Isso</a:t>
            </a:r>
            <a:r>
              <a:rPr lang="pt-BR" dirty="0"/>
              <a:t>, portanto, sugere uma </a:t>
            </a:r>
            <a:r>
              <a:rPr lang="pt-BR" b="1" i="1" dirty="0"/>
              <a:t>abordagem aleatória</a:t>
            </a:r>
            <a:r>
              <a:rPr lang="pt-BR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8197958" y="6550223"/>
            <a:ext cx="39940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3"/>
              </a:rPr>
              <a:t>https://www.deeplearning.ai/ai-notes/initialization/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54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pesos </a:t>
            </a:r>
            <a:r>
              <a:rPr lang="pt-BR" dirty="0" smtClean="0"/>
              <a:t>iniciais são </a:t>
            </a:r>
            <a:r>
              <a:rPr lang="pt-BR" dirty="0"/>
              <a:t>tipicamente obtidos </a:t>
            </a:r>
            <a:r>
              <a:rPr lang="pt-BR" dirty="0" smtClean="0"/>
              <a:t>a partir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instabilidade.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</a:t>
            </a:r>
            <a:r>
              <a:rPr lang="pt-BR" dirty="0" smtClean="0"/>
              <a:t>de vista de </a:t>
            </a:r>
            <a:r>
              <a:rPr lang="pt-BR" dirty="0"/>
              <a:t>regularização.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(no caso de </a:t>
            </a:r>
            <a:r>
              <a:rPr lang="pt-BR" b="1" i="1" dirty="0"/>
              <a:t>funções de ativação </a:t>
            </a:r>
            <a:r>
              <a:rPr lang="pt-BR" dirty="0"/>
              <a:t>do tipo sigmóide </a:t>
            </a:r>
            <a:r>
              <a:rPr lang="pt-BR" dirty="0" smtClean="0"/>
              <a:t>como </a:t>
            </a:r>
            <a:r>
              <a:rPr lang="pt-BR" dirty="0"/>
              <a:t>a tangente hiperbólica e a função logística) a operarem numa região de saturação, comprometendo a convergência do algoritmo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outro lado, pesos de magnitude muita reduzida podem reduzir drasticamente o aprendizado das redes neurais.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Portanto, </a:t>
            </a:r>
            <a:r>
              <a:rPr lang="pt-BR" dirty="0" smtClean="0"/>
              <a:t>na sequência listamos algumas </a:t>
            </a:r>
            <a:r>
              <a:rPr lang="pt-BR" b="1" i="1" dirty="0"/>
              <a:t>heurísticas</a:t>
            </a:r>
            <a:r>
              <a:rPr lang="pt-BR" dirty="0"/>
              <a:t> para </a:t>
            </a:r>
            <a:r>
              <a:rPr lang="pt-BR" dirty="0" smtClean="0"/>
              <a:t>inicialização dos </a:t>
            </a:r>
            <a:r>
              <a:rPr lang="pt-BR" dirty="0"/>
              <a:t>pesos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486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36474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Considerando 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</a:t>
                </a:r>
                <a:r>
                  <a:rPr lang="pt-BR" dirty="0" smtClean="0"/>
                  <a:t>temos as seguintes heurísticas </a:t>
                </a:r>
                <a:r>
                  <a:rPr lang="pt-BR" dirty="0"/>
                  <a:t>para inicializar os </a:t>
                </a:r>
                <a:r>
                  <a:rPr lang="pt-BR" b="1" i="1" dirty="0" smtClean="0"/>
                  <a:t>pesos sinápticos</a:t>
                </a:r>
                <a:r>
                  <a:rPr lang="pt-BR" dirty="0" smtClean="0"/>
                  <a:t> de seus nós.</a:t>
                </a:r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 smtClean="0"/>
              </a:p>
              <a:p>
                <a:r>
                  <a:rPr lang="pt-BR" dirty="0"/>
                  <a:t>Uma heurística para a inicialização dos </a:t>
                </a:r>
                <a:r>
                  <a:rPr lang="pt-BR" b="1" i="1" dirty="0"/>
                  <a:t>termos de bias </a:t>
                </a:r>
                <a:r>
                  <a:rPr lang="pt-BR" dirty="0"/>
                  <a:t>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Esta heurística se mostra bastante eficiente na maioria dos casos.</a:t>
                </a:r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36474" cy="5032375"/>
              </a:xfrm>
              <a:blipFill rotWithShape="0">
                <a:blip r:embed="rId3"/>
                <a:stretch>
                  <a:fillRect l="-884" t="-2421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99690"/>
                  </p:ext>
                </p:extLst>
              </p:nvPr>
            </p:nvGraphicFramePr>
            <p:xfrm>
              <a:off x="838200" y="2579851"/>
              <a:ext cx="11036474" cy="30735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/>
                    <a:gridCol w="3663486"/>
                    <a:gridCol w="3080660"/>
                    <a:gridCol w="2437577"/>
                  </a:tblGrid>
                  <a:tr h="3372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 smtClean="0"/>
                            <a:t>Inicialização</a:t>
                          </a:r>
                          <a:endParaRPr lang="pt-BR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 smtClean="0"/>
                            <a:t>Funções de ativação</a:t>
                          </a:r>
                          <a:endParaRPr lang="pt-BR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 smtClean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 smtClean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6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Xavier/Glorot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Nenhuma, Tanh, Logística, Softmax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He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ReLU</a:t>
                          </a:r>
                          <a:r>
                            <a:rPr lang="pt-BR" sz="1600" baseline="0" dirty="0" smtClean="0"/>
                            <a:t> e variantes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LeCun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SELU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6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6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99690"/>
                  </p:ext>
                </p:extLst>
              </p:nvPr>
            </p:nvGraphicFramePr>
            <p:xfrm>
              <a:off x="838200" y="2579851"/>
              <a:ext cx="11036474" cy="3073587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/>
                    <a:gridCol w="3663486"/>
                    <a:gridCol w="3080660"/>
                    <a:gridCol w="2437577"/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 smtClean="0"/>
                            <a:t>Inicialização</a:t>
                          </a:r>
                          <a:endParaRPr lang="pt-BR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b="1" dirty="0" smtClean="0"/>
                            <a:t>Funções de ativação</a:t>
                          </a:r>
                          <a:endParaRPr lang="pt-BR" sz="16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3158" r="-79802" b="-4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3158" r="-750" b="-433684"/>
                          </a:stretch>
                        </a:blipFill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Xavier/Glorot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Nenhuma, Tanh, Logística, Softmax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71533" r="-79802" b="-2007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71533" r="-750" b="-200730"/>
                          </a:stretch>
                        </a:blipFill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He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ReLU</a:t>
                          </a:r>
                          <a:r>
                            <a:rPr lang="pt-BR" sz="1600" baseline="0" dirty="0" smtClean="0"/>
                            <a:t> e variantes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172794" r="-79802" b="-1022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172794" r="-750" b="-102206"/>
                          </a:stretch>
                        </a:blipFill>
                      </a:tcPr>
                    </a:tc>
                  </a:tr>
                  <a:tr h="8314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LeCun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 smtClean="0"/>
                            <a:t>SELU</a:t>
                          </a:r>
                          <a:endParaRPr lang="pt-BR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70803" r="-79802" b="-14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70803" r="-750" b="-146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321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2352"/>
            <a:ext cx="11193380" cy="529564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biblioteca SciKit-Learn disponibiliza algumas classes para o treinamento de redes neurais multi-layer perceptron.</a:t>
            </a:r>
          </a:p>
          <a:p>
            <a:r>
              <a:rPr lang="pt-BR" dirty="0"/>
              <a:t>Entretanto, </a:t>
            </a:r>
            <a:r>
              <a:rPr lang="pt-BR" dirty="0" smtClean="0"/>
              <a:t>suas </a:t>
            </a:r>
            <a:r>
              <a:rPr lang="pt-BR" dirty="0"/>
              <a:t>implementações </a:t>
            </a:r>
            <a:r>
              <a:rPr lang="pt-BR" dirty="0" smtClean="0"/>
              <a:t>não </a:t>
            </a:r>
            <a:r>
              <a:rPr lang="pt-BR" dirty="0"/>
              <a:t>se destinam a aplicações de larga escala. </a:t>
            </a:r>
          </a:p>
          <a:p>
            <a:r>
              <a:rPr lang="pt-BR" dirty="0"/>
              <a:t>Em particular, a biblioteca </a:t>
            </a:r>
            <a:r>
              <a:rPr lang="pt-BR" dirty="0" smtClean="0"/>
              <a:t>SciKit-Learn </a:t>
            </a:r>
            <a:r>
              <a:rPr lang="pt-BR" dirty="0"/>
              <a:t>não oferece suporte a GPUs. </a:t>
            </a:r>
          </a:p>
          <a:p>
            <a:r>
              <a:rPr lang="pt-BR" dirty="0"/>
              <a:t>Para implementações muito mais rápidas, baseadas em </a:t>
            </a:r>
            <a:r>
              <a:rPr lang="pt-BR" dirty="0" smtClean="0"/>
              <a:t>GPU, escaláveis</a:t>
            </a:r>
            <a:r>
              <a:rPr lang="pt-BR" dirty="0"/>
              <a:t>, bem como estruturas que oferecem muito mais flexibilidade para criar arquiteturas de aprendizado profundo, por exemplo, devemos utilizar outras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Tensorflow</a:t>
            </a:r>
            <a:r>
              <a:rPr lang="pt-BR" dirty="0"/>
              <a:t>: biblioteca para desenvolvimento de aplicações eficientes e escaláveis de machine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keras</a:t>
            </a:r>
            <a:r>
              <a:rPr lang="pt-BR" dirty="0"/>
              <a:t>: </a:t>
            </a:r>
            <a:r>
              <a:rPr lang="pt-BR" dirty="0" smtClean="0"/>
              <a:t>biblioteca de alto-nível para </a:t>
            </a:r>
            <a:r>
              <a:rPr lang="pt-BR" dirty="0"/>
              <a:t>desenvolvimento de aplicações Deep </a:t>
            </a:r>
            <a:r>
              <a:rPr lang="pt-BR" dirty="0" smtClean="0"/>
              <a:t>Learning de forma simples. É capaz </a:t>
            </a:r>
            <a:r>
              <a:rPr lang="pt-BR" dirty="0"/>
              <a:t>de rodar </a:t>
            </a:r>
            <a:r>
              <a:rPr lang="pt-BR" dirty="0" smtClean="0"/>
              <a:t>sobre TensorFlow, Theano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dirty="0"/>
              <a:t>Apache MXNet</a:t>
            </a:r>
            <a:r>
              <a:rPr lang="pt-BR" dirty="0" smtClean="0"/>
              <a:t>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skorch</a:t>
            </a:r>
            <a:r>
              <a:rPr lang="pt-BR" dirty="0"/>
              <a:t>: </a:t>
            </a:r>
            <a:r>
              <a:rPr lang="pt-BR" dirty="0" smtClean="0"/>
              <a:t>biblioteca para a criação de redes neurais compatíveis </a:t>
            </a:r>
            <a:r>
              <a:rPr lang="pt-BR" dirty="0"/>
              <a:t>com o </a:t>
            </a:r>
            <a:r>
              <a:rPr lang="pt-BR" dirty="0" smtClean="0"/>
              <a:t>SciKit-Learn </a:t>
            </a:r>
            <a:r>
              <a:rPr lang="pt-BR" dirty="0"/>
              <a:t>que </a:t>
            </a:r>
            <a:r>
              <a:rPr lang="pt-BR" dirty="0" smtClean="0"/>
              <a:t>encapsula </a:t>
            </a:r>
            <a:r>
              <a:rPr lang="pt-BR" dirty="0"/>
              <a:t>a biblioteca PyTorch.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4854309"/>
          </a:xfrm>
        </p:spPr>
        <p:txBody>
          <a:bodyPr>
            <a:normAutofit/>
          </a:bodyPr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</a:t>
            </a:r>
            <a:r>
              <a:rPr lang="pt-BR" i="1" dirty="0"/>
              <a:t>(Parte </a:t>
            </a:r>
            <a:r>
              <a:rPr lang="pt-BR" i="1" dirty="0" smtClean="0"/>
              <a:t>VII)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Projeto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#2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Pode </a:t>
            </a:r>
            <a:r>
              <a:rPr lang="pt-BR" dirty="0"/>
              <a:t>ser feito em </a:t>
            </a:r>
            <a:r>
              <a:rPr lang="pt-BR" dirty="0" smtClean="0"/>
              <a:t>grupos </a:t>
            </a:r>
            <a:r>
              <a:rPr lang="pt-BR" dirty="0"/>
              <a:t>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</a:t>
            </a:r>
            <a:r>
              <a:rPr lang="pt-BR" dirty="0" smtClean="0"/>
              <a:t>26</a:t>
            </a:r>
            <a:r>
              <a:rPr lang="pt-BR" dirty="0" smtClean="0"/>
              <a:t>/06/2021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Vídeo com a explicação sobre o projeto se encontra na pasta “</a:t>
            </a:r>
            <a:r>
              <a:rPr lang="pt-BR" dirty="0" smtClean="0"/>
              <a:t>Projetos” </a:t>
            </a:r>
            <a:r>
              <a:rPr lang="pt-BR" dirty="0"/>
              <a:t>em “Arquivos</a:t>
            </a:r>
            <a:r>
              <a:rPr lang="pt-BR" dirty="0" smtClean="0"/>
              <a:t>”.</a:t>
            </a:r>
            <a:endParaRPr lang="pt-BR" dirty="0"/>
          </a:p>
          <a:p>
            <a:pPr lvl="1"/>
            <a:r>
              <a:rPr lang="pt-BR" dirty="0" smtClean="0"/>
              <a:t>Leiam </a:t>
            </a:r>
            <a:r>
              <a:rPr lang="pt-BR" dirty="0"/>
              <a:t>os enunciados </a:t>
            </a:r>
            <a:r>
              <a:rPr lang="pt-BR" dirty="0" smtClean="0"/>
              <a:t>atentamente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Apenas um integrante do grupo precisa fazer a entrega</a:t>
            </a:r>
            <a:r>
              <a:rPr lang="pt-BR" dirty="0" smtClean="0"/>
              <a:t>.</a:t>
            </a:r>
            <a:endParaRPr lang="pt-BR" dirty="0" smtClean="0"/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Mas, não </a:t>
            </a:r>
            <a:r>
              <a:rPr lang="pt-BR" dirty="0" smtClean="0">
                <a:solidFill>
                  <a:srgbClr val="FF0000"/>
                </a:solidFill>
              </a:rPr>
              <a:t>se esqueçam de colocar os nomes </a:t>
            </a:r>
            <a:r>
              <a:rPr lang="pt-BR" dirty="0" smtClean="0">
                <a:solidFill>
                  <a:srgbClr val="FF0000"/>
                </a:solidFill>
              </a:rPr>
              <a:t>de todos os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0000"/>
                </a:solidFill>
              </a:rPr>
              <a:t>integrantes do grupo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  <a:endParaRPr lang="pt-BR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Na última aula, </a:t>
            </a:r>
            <a:r>
              <a:rPr lang="pt-BR" dirty="0" smtClean="0"/>
              <a:t>discutimos como </a:t>
            </a:r>
            <a:r>
              <a:rPr lang="pt-BR" dirty="0" smtClean="0"/>
              <a:t>as redes neurais aprendem.</a:t>
            </a:r>
          </a:p>
          <a:p>
            <a:r>
              <a:rPr lang="pt-BR" dirty="0" smtClean="0"/>
              <a:t>Vimos que isso é feito através da minimização de uma função de custo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Usamos o erro quadrático médio por questões didáticas, mas existem várias outras funções como por exemplo a </a:t>
            </a:r>
            <a:r>
              <a:rPr lang="pt-BR" b="1" i="1" dirty="0" smtClean="0"/>
              <a:t>entropia cruzada</a:t>
            </a:r>
            <a:r>
              <a:rPr lang="pt-BR" dirty="0" smtClean="0"/>
              <a:t>, usada para o treinamento de classificadores </a:t>
            </a:r>
            <a:r>
              <a:rPr lang="pt-BR" dirty="0" err="1" smtClean="0"/>
              <a:t>multi-classe</a:t>
            </a:r>
            <a:r>
              <a:rPr lang="pt-BR" dirty="0" smtClean="0"/>
              <a:t> e a </a:t>
            </a:r>
            <a:r>
              <a:rPr lang="pt-BR" b="1" i="1" dirty="0" smtClean="0"/>
              <a:t>focal </a:t>
            </a:r>
            <a:r>
              <a:rPr lang="pt-BR" b="1" i="1" dirty="0" err="1" smtClean="0"/>
              <a:t>loss</a:t>
            </a:r>
            <a:r>
              <a:rPr lang="pt-BR" b="1" i="1" dirty="0" smtClean="0"/>
              <a:t> </a:t>
            </a:r>
            <a:r>
              <a:rPr lang="pt-BR" dirty="0" smtClean="0"/>
              <a:t>para o treinamento de detectores de objetos.</a:t>
            </a:r>
            <a:endParaRPr lang="pt-BR" dirty="0" smtClean="0"/>
          </a:p>
          <a:p>
            <a:r>
              <a:rPr lang="pt-BR" dirty="0" smtClean="0"/>
              <a:t>Aprendemos que a </a:t>
            </a:r>
            <a:r>
              <a:rPr lang="pt-BR" dirty="0" smtClean="0"/>
              <a:t>minimização da função de custo </a:t>
            </a:r>
            <a:r>
              <a:rPr lang="pt-BR" dirty="0" smtClean="0"/>
              <a:t>é realizada iterativamente com a retropropagação do </a:t>
            </a:r>
            <a:r>
              <a:rPr lang="pt-BR" dirty="0" smtClean="0"/>
              <a:t>erro até que não haja mais melhoria na performance da rede neural.</a:t>
            </a:r>
            <a:endParaRPr lang="pt-BR" dirty="0" smtClean="0"/>
          </a:p>
          <a:p>
            <a:r>
              <a:rPr lang="pt-BR" dirty="0" smtClean="0"/>
              <a:t>Analisamos como a </a:t>
            </a:r>
            <a:r>
              <a:rPr lang="pt-BR" dirty="0"/>
              <a:t>retropropagação </a:t>
            </a:r>
            <a:r>
              <a:rPr lang="pt-BR" dirty="0" smtClean="0"/>
              <a:t>funciona através de um exemplo.</a:t>
            </a:r>
          </a:p>
          <a:p>
            <a:r>
              <a:rPr lang="pt-BR" dirty="0"/>
              <a:t>Nesta </a:t>
            </a:r>
            <a:r>
              <a:rPr lang="pt-BR" dirty="0" smtClean="0"/>
              <a:t>aula</a:t>
            </a:r>
            <a:r>
              <a:rPr lang="pt-BR" dirty="0"/>
              <a:t>, </a:t>
            </a:r>
            <a:r>
              <a:rPr lang="pt-BR" dirty="0" smtClean="0"/>
              <a:t>iremos discutir algumas </a:t>
            </a:r>
            <a:r>
              <a:rPr lang="pt-BR" dirty="0"/>
              <a:t>visões práticas </a:t>
            </a:r>
            <a:r>
              <a:rPr lang="pt-BR" dirty="0" smtClean="0"/>
              <a:t>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 smtClean="0"/>
              <a:t>Podemos </a:t>
            </a:r>
            <a:r>
              <a:rPr lang="pt-BR" dirty="0"/>
              <a:t>dizer que os </a:t>
            </a:r>
            <a:r>
              <a:rPr lang="pt-BR" b="1" i="1" dirty="0"/>
              <a:t>elementos básicos do </a:t>
            </a:r>
            <a:r>
              <a:rPr lang="pt-BR" b="1" i="1" dirty="0" smtClean="0"/>
              <a:t>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 smtClean="0"/>
              <a:t>Portanto, começamos relembrando sobre a </a:t>
            </a:r>
            <a:r>
              <a:rPr lang="pt-BR" dirty="0"/>
              <a:t>questão do cálculo do </a:t>
            </a:r>
            <a:r>
              <a:rPr lang="pt-BR" b="1" i="1" dirty="0"/>
              <a:t>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Versões </a:t>
                </a:r>
                <a:r>
                  <a:rPr lang="pt-BR" b="1" dirty="0"/>
                  <a:t>Online, Batch e </a:t>
                </a:r>
                <a:r>
                  <a:rPr lang="pt-BR" b="1" dirty="0" smtClean="0"/>
                  <a:t>Minibatch</a:t>
                </a:r>
                <a:endParaRPr lang="pt-BR" dirty="0" smtClean="0"/>
              </a:p>
              <a:p>
                <a:r>
                  <a:rPr lang="pt-BR" dirty="0" smtClean="0"/>
                  <a:t>Conforme vimos anteriormente, </a:t>
                </a:r>
                <a:r>
                  <a:rPr lang="pt-BR" dirty="0"/>
                  <a:t>a base para o aprendizado </a:t>
                </a:r>
                <a:r>
                  <a:rPr lang="pt-BR" dirty="0" smtClean="0"/>
                  <a:t>de redes </a:t>
                </a:r>
                <a:r>
                  <a:rPr lang="pt-BR" dirty="0"/>
                  <a:t>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</a:t>
                </a:r>
                <a:r>
                  <a:rPr lang="pt-BR" b="1" i="1" dirty="0"/>
                  <a:t>processo iterativo de busca </a:t>
                </a:r>
                <a:r>
                  <a:rPr lang="pt-BR" dirty="0"/>
                  <a:t>dos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que </a:t>
                </a:r>
                <a:r>
                  <a:rPr lang="pt-BR" dirty="0" smtClean="0"/>
                  <a:t>minimizem </a:t>
                </a:r>
                <a:r>
                  <a:rPr lang="pt-BR" dirty="0"/>
                  <a:t>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</a:t>
                </a:r>
                <a:r>
                  <a:rPr lang="pt-BR" dirty="0" smtClean="0"/>
                  <a:t>do </a:t>
                </a:r>
                <a:r>
                  <a:rPr lang="pt-BR" dirty="0"/>
                  <a:t>processo de </a:t>
                </a:r>
                <a:r>
                  <a:rPr lang="pt-BR" b="1" i="1" dirty="0"/>
                  <a:t>retropropagação </a:t>
                </a:r>
                <a:r>
                  <a:rPr lang="pt-BR" b="1" i="1" dirty="0" smtClean="0"/>
                  <a:t>do erro</a:t>
                </a:r>
                <a:r>
                  <a:rPr lang="pt-BR" dirty="0" smtClean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tapa direta </a:t>
                </a:r>
                <a:r>
                  <a:rPr lang="pt-BR" dirty="0"/>
                  <a:t>(</a:t>
                </a:r>
                <a:r>
                  <a:rPr lang="pt-BR" b="1" i="1" dirty="0"/>
                  <a:t>forward</a:t>
                </a:r>
                <a:r>
                  <a:rPr lang="pt-BR" dirty="0"/>
                  <a:t>) </a:t>
                </a:r>
                <a:r>
                  <a:rPr lang="pt-BR" dirty="0" smtClean="0"/>
                  <a:t>onde se apresenta </a:t>
                </a:r>
                <a:r>
                  <a:rPr lang="pt-BR" dirty="0"/>
                  <a:t>um exemplo </a:t>
                </a:r>
                <a:r>
                  <a:rPr lang="pt-BR" dirty="0" smtClean="0"/>
                  <a:t>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 e obtém-se a </a:t>
                </a:r>
                <a:r>
                  <a:rPr lang="pt-BR" dirty="0"/>
                  <a:t>resposta da </a:t>
                </a:r>
                <a:r>
                  <a:rPr lang="pt-BR" dirty="0" smtClean="0"/>
                  <a:t>rede e, consequentemente,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erro de saída</a:t>
                </a:r>
                <a:r>
                  <a:rPr lang="pt-BR" dirty="0" smtClean="0"/>
                  <a:t>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tapa reversa (</a:t>
                </a:r>
                <a:r>
                  <a:rPr lang="pt-BR" b="1" i="1" dirty="0" smtClean="0"/>
                  <a:t>retropropagação/backpropagation</a:t>
                </a:r>
                <a:r>
                  <a:rPr lang="pt-BR" dirty="0" smtClean="0"/>
                  <a:t>) </a:t>
                </a:r>
                <a:r>
                  <a:rPr lang="pt-BR" dirty="0"/>
                  <a:t>em que se calculam as derivadas parciais </a:t>
                </a:r>
                <a:r>
                  <a:rPr lang="pt-BR" dirty="0" smtClean="0"/>
                  <a:t>necessárias ao longo das camadas da rede.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 rotWithShape="0">
                <a:blip r:embed="rId2"/>
                <a:stretch>
                  <a:fillRect l="-1100" t="-1937" r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Versões Online</a:t>
                </a:r>
                <a:r>
                  <a:rPr lang="pt-BR" b="1" dirty="0"/>
                  <a:t>, Batch e Minibatch</a:t>
                </a:r>
                <a:endParaRPr lang="pt-BR" dirty="0" smtClean="0"/>
              </a:p>
              <a:p>
                <a:r>
                  <a:rPr lang="pt-BR" dirty="0" smtClean="0"/>
                  <a:t>Vimos </a:t>
                </a:r>
                <a:r>
                  <a:rPr lang="pt-BR" dirty="0"/>
                  <a:t>também que se calcula o gradiente associado a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entrada </a:t>
                </a:r>
                <a:r>
                  <a:rPr lang="pt-BR" dirty="0" smtClean="0"/>
                  <a:t>e saída da rede e </a:t>
                </a:r>
                <a:r>
                  <a:rPr lang="pt-BR" dirty="0"/>
                  <a:t>que a </a:t>
                </a:r>
                <a:r>
                  <a:rPr lang="pt-BR" dirty="0" smtClean="0"/>
                  <a:t>média de </a:t>
                </a:r>
                <a:r>
                  <a:rPr lang="pt-BR" dirty="0"/>
                  <a:t>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</a:t>
                </a:r>
                <a:r>
                  <a:rPr lang="pt-BR" dirty="0" smtClean="0"/>
                  <a:t>total de </a:t>
                </a:r>
                <a:r>
                  <a:rPr lang="pt-BR" dirty="0" smtClean="0"/>
                  <a:t>exemplos.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gradiente </a:t>
                </a:r>
                <a:r>
                  <a:rPr lang="pt-BR" b="1" i="1" dirty="0" smtClean="0"/>
                  <a:t>local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b="1" i="1" dirty="0" smtClean="0"/>
                  <a:t> </a:t>
                </a:r>
                <a:r>
                  <a:rPr lang="pt-BR" dirty="0"/>
                  <a:t>é </a:t>
                </a:r>
                <a:r>
                  <a:rPr lang="pt-BR" dirty="0" smtClean="0"/>
                  <a:t>a derivada parcial do erro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 </a:t>
                </a:r>
                <a:r>
                  <a:rPr lang="pt-BR" dirty="0"/>
                  <a:t>da rede </a:t>
                </a:r>
                <a:r>
                  <a:rPr lang="pt-BR" dirty="0" smtClean="0"/>
                  <a:t>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</a:t>
                </a:r>
                <a:r>
                  <a:rPr lang="pt-BR" dirty="0" smtClean="0"/>
                  <a:t>em relação ao peso,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.</a:t>
                </a:r>
                <a:endParaRPr lang="pt-BR" dirty="0" smtClean="0"/>
              </a:p>
              <a:p>
                <a:r>
                  <a:rPr lang="pt-BR" dirty="0" smtClean="0"/>
                  <a:t>No </a:t>
                </a:r>
                <a:r>
                  <a:rPr lang="pt-BR" dirty="0"/>
                  <a:t>entanto, surge aqui um questionamento </a:t>
                </a:r>
                <a:r>
                  <a:rPr lang="pt-BR" dirty="0" smtClean="0"/>
                  <a:t>importante: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dirty="0"/>
                  <a:t>que é melhor, usar o </a:t>
                </a:r>
                <a:r>
                  <a:rPr lang="pt-BR" b="1" i="1" dirty="0"/>
                  <a:t>gradiente local </a:t>
                </a:r>
                <a:r>
                  <a:rPr lang="pt-BR" b="1" i="1" dirty="0" smtClean="0"/>
                  <a:t>das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 smtClean="0"/>
                  <a:t> saídas e </a:t>
                </a:r>
                <a:r>
                  <a:rPr lang="pt-BR" b="1" i="1" dirty="0"/>
                  <a:t>já dar um passo de </a:t>
                </a:r>
                <a:r>
                  <a:rPr lang="pt-BR" b="1" i="1" dirty="0" smtClean="0"/>
                  <a:t>otimização</a:t>
                </a:r>
                <a:r>
                  <a:rPr lang="pt-BR" dirty="0" smtClean="0"/>
                  <a:t>, ou seja, atualizar os pesos</a:t>
                </a:r>
                <a:r>
                  <a:rPr lang="pt-BR" dirty="0" smtClean="0"/>
                  <a:t>, </a:t>
                </a:r>
                <a:r>
                  <a:rPr lang="pt-BR" b="1" i="1" dirty="0"/>
                  <a:t>reunir o gradiente completo e então dar um passo único e mais </a:t>
                </a:r>
                <a:r>
                  <a:rPr lang="pt-BR" b="1" i="1" dirty="0" smtClean="0"/>
                  <a:t>preciso </a:t>
                </a:r>
                <a:r>
                  <a:rPr lang="pt-BR" dirty="0" smtClean="0"/>
                  <a:t>ou</a:t>
                </a:r>
                <a:r>
                  <a:rPr lang="pt-BR" b="1" i="1" dirty="0" smtClean="0"/>
                  <a:t> um meio termo</a:t>
                </a:r>
                <a:r>
                  <a:rPr lang="pt-BR" dirty="0" smtClean="0"/>
                  <a:t>?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2"/>
                <a:stretch>
                  <a:fillRect l="-1146" t="-2663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3706238" y="4341811"/>
            <a:ext cx="1877440" cy="1718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5583678" y="3336587"/>
            <a:ext cx="972764" cy="10052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1571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</a:t>
            </a:r>
            <a:r>
              <a:rPr lang="pt-BR" dirty="0" smtClean="0"/>
              <a:t>aprendizado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17677" cy="23044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dirty="0"/>
              <a:t>Versões 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Nesse </a:t>
            </a:r>
            <a:r>
              <a:rPr lang="pt-BR" dirty="0"/>
              <a:t>questionamento, existem duas abordagens </a:t>
            </a:r>
            <a:r>
              <a:rPr lang="pt-BR" dirty="0" smtClean="0"/>
              <a:t>opostas: </a:t>
            </a:r>
            <a:r>
              <a:rPr lang="pt-BR" dirty="0"/>
              <a:t>o cálculo </a:t>
            </a:r>
            <a:r>
              <a:rPr lang="pt-BR" b="1" i="1" dirty="0"/>
              <a:t>online</a:t>
            </a:r>
            <a:r>
              <a:rPr lang="pt-BR" dirty="0"/>
              <a:t> do gradiente </a:t>
            </a:r>
            <a:r>
              <a:rPr lang="pt-BR" dirty="0" smtClean="0"/>
              <a:t>(ou seja, exemplo-a-exemplo</a:t>
            </a:r>
            <a:r>
              <a:rPr lang="pt-BR" dirty="0"/>
              <a:t>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</a:t>
            </a:r>
            <a:r>
              <a:rPr lang="pt-BR" dirty="0" smtClean="0"/>
              <a:t>(sinápticos e bias)</a:t>
            </a:r>
            <a:r>
              <a:rPr lang="pt-BR" b="1" i="1" dirty="0" smtClean="0"/>
              <a:t> </a:t>
            </a:r>
            <a:r>
              <a:rPr lang="pt-BR" dirty="0"/>
              <a:t>com </a:t>
            </a:r>
            <a:r>
              <a:rPr lang="pt-BR" dirty="0" smtClean="0"/>
              <a:t>o cálculo </a:t>
            </a:r>
            <a:r>
              <a:rPr lang="pt-BR" b="1" i="1" dirty="0"/>
              <a:t>online </a:t>
            </a:r>
            <a:r>
              <a:rPr lang="pt-BR" dirty="0"/>
              <a:t>do gradiente, como </a:t>
            </a:r>
            <a:r>
              <a:rPr lang="pt-BR" dirty="0" smtClean="0"/>
              <a:t>mostra o </a:t>
            </a:r>
            <a:r>
              <a:rPr lang="pt-BR" dirty="0" smtClean="0"/>
              <a:t>algoritmo </a:t>
            </a:r>
            <a:r>
              <a:rPr lang="pt-BR" dirty="0" smtClean="0"/>
              <a:t>abaixo.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4130111"/>
                <a:ext cx="8670878" cy="26815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 smtClean="0"/>
                  <a:t> (épocas),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 smtClean="0"/>
                  <a:t> (iterações) </a:t>
                </a:r>
                <a:r>
                  <a:rPr lang="pt-BR" sz="1600" dirty="0"/>
                  <a:t>e calcule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Ordene aleatoriamente os exemplos de entrada/saída.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;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4130111"/>
                <a:ext cx="8670878" cy="2681503"/>
              </a:xfrm>
              <a:prstGeom prst="rect">
                <a:avLst/>
              </a:prstGeom>
              <a:blipFill rotWithShape="0">
                <a:blip r:embed="rId2"/>
                <a:stretch>
                  <a:fillRect l="-211" t="-454" b="-158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66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4284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</a:t>
            </a:r>
            <a:r>
              <a:rPr lang="pt-BR" dirty="0" smtClean="0"/>
              <a:t>aprendizado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158182" cy="23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Versões 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outro extremo seria utilizar todo o conjunto de </a:t>
            </a:r>
            <a:r>
              <a:rPr lang="pt-BR" dirty="0" smtClean="0"/>
              <a:t>exemplos para calcular o </a:t>
            </a:r>
            <a:r>
              <a:rPr lang="pt-BR" dirty="0"/>
              <a:t>gradiente antes </a:t>
            </a:r>
            <a:r>
              <a:rPr lang="pt-BR" dirty="0" smtClean="0"/>
              <a:t>de atualizar os </a:t>
            </a:r>
            <a:r>
              <a:rPr lang="pt-BR" dirty="0" smtClean="0"/>
              <a:t>pesos. </a:t>
            </a:r>
            <a:endParaRPr lang="pt-BR" dirty="0"/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</a:t>
            </a:r>
            <a:r>
              <a:rPr lang="pt-BR" dirty="0" smtClean="0"/>
              <a:t>correspondente.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 smtClean="0"/>
                  <a:t> (épocas) </a:t>
                </a:r>
                <a:r>
                  <a:rPr lang="pt-BR" sz="1600" dirty="0"/>
                  <a:t>e calcule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 smtClean="0"/>
                  <a:t>, </a:t>
                </a:r>
                <a:r>
                  <a:rPr lang="pt-BR" sz="1600" dirty="0"/>
                  <a:t>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blipFill rotWithShape="0">
                <a:blip r:embed="rId2"/>
                <a:stretch>
                  <a:fillRect l="-211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4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0871579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</a:t>
            </a:r>
            <a:r>
              <a:rPr lang="pt-BR" dirty="0" smtClean="0"/>
              <a:t>aprendizado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25608"/>
            <a:ext cx="11089943" cy="260295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b="1" dirty="0"/>
              <a:t>Versões 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Nas </a:t>
            </a:r>
            <a:r>
              <a:rPr lang="pt-BR" b="1" i="1" dirty="0" smtClean="0"/>
              <a:t>redes </a:t>
            </a:r>
            <a:r>
              <a:rPr lang="pt-BR" b="1" i="1" dirty="0"/>
              <a:t>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com enormes conjuntos de dados, a regra é adotar o caminho do meio, usando a abordagem com </a:t>
            </a:r>
            <a:r>
              <a:rPr lang="pt-BR" b="1" i="1" dirty="0"/>
              <a:t>mini-batches</a:t>
            </a:r>
            <a:r>
              <a:rPr lang="pt-BR" dirty="0"/>
              <a:t>. </a:t>
            </a:r>
          </a:p>
          <a:p>
            <a:r>
              <a:rPr lang="pt-BR" dirty="0"/>
              <a:t>Nesse caso, a adaptação dos </a:t>
            </a:r>
            <a:r>
              <a:rPr lang="pt-BR" b="1" i="1" dirty="0"/>
              <a:t>pesos</a:t>
            </a:r>
            <a:r>
              <a:rPr lang="pt-BR" dirty="0"/>
              <a:t> é realizada com um gradiente calculado a partir de um meio-termo entre um exemplo e o número total de exemplos (em geral, este é um valor relativamente pequeno em métodos de </a:t>
            </a:r>
            <a:r>
              <a:rPr lang="pt-BR" b="1" i="1" dirty="0"/>
              <a:t>primeira ordem</a:t>
            </a:r>
            <a:r>
              <a:rPr lang="pt-BR" dirty="0"/>
              <a:t>). </a:t>
            </a:r>
          </a:p>
          <a:p>
            <a:r>
              <a:rPr lang="pt-BR" dirty="0"/>
              <a:t>As amostras que devem compor o </a:t>
            </a:r>
            <a:r>
              <a:rPr lang="pt-BR" b="1" i="1" dirty="0"/>
              <a:t>mini-batch</a:t>
            </a:r>
            <a:r>
              <a:rPr lang="pt-BR" dirty="0"/>
              <a:t> são </a:t>
            </a:r>
            <a:r>
              <a:rPr lang="pt-BR" b="1" i="1" dirty="0"/>
              <a:t>aleatoriamente</a:t>
            </a:r>
            <a:r>
              <a:rPr lang="pt-BR" dirty="0"/>
              <a:t> tomadas do conjunto de dados. O algoritmo abaixo ilustra isso.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e calcule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entrada, amostrado </a:t>
                </a:r>
                <a:r>
                  <a:rPr lang="pt-BR" sz="1600" dirty="0" smtClean="0"/>
                  <a:t>aleatóriamente sem reposição para </a:t>
                </a:r>
                <a:r>
                  <a:rPr lang="pt-BR" sz="1600" dirty="0"/>
                  <a:t>compor um </a:t>
                </a:r>
                <a:r>
                  <a:rPr lang="pt-BR" sz="1600" b="1" i="1" dirty="0"/>
                  <a:t>minibatch</a:t>
                </a:r>
                <a:r>
                  <a:rPr lang="pt-BR" sz="1600" dirty="0"/>
                  <a:t>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blipFill rotWithShape="0">
                <a:blip r:embed="rId2"/>
                <a:stretch>
                  <a:fillRect l="-169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0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8182" cy="5032375"/>
          </a:xfrm>
        </p:spPr>
        <p:txBody>
          <a:bodyPr>
            <a:normAutofit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sinápticos</a:t>
            </a:r>
            <a:r>
              <a:rPr lang="pt-BR" dirty="0"/>
              <a:t> de uma rede neural. </a:t>
            </a:r>
          </a:p>
          <a:p>
            <a:r>
              <a:rPr lang="pt-BR" dirty="0"/>
              <a:t>Aqui, vamos nos ater </a:t>
            </a:r>
            <a:r>
              <a:rPr lang="pt-BR" dirty="0" smtClean="0"/>
              <a:t>aos </a:t>
            </a:r>
            <a:r>
              <a:rPr lang="pt-BR" dirty="0"/>
              <a:t>métodos </a:t>
            </a:r>
            <a:r>
              <a:rPr lang="pt-BR" dirty="0" smtClean="0"/>
              <a:t>mais usuais </a:t>
            </a:r>
            <a:r>
              <a:rPr lang="pt-BR" dirty="0"/>
              <a:t>na literatura moderna, que se encontra bastante focada </a:t>
            </a:r>
            <a:r>
              <a:rPr lang="pt-BR" dirty="0" smtClean="0"/>
              <a:t>no </a:t>
            </a:r>
            <a:r>
              <a:rPr lang="pt-BR" b="1" i="1" dirty="0" smtClean="0"/>
              <a:t>apredizado </a:t>
            </a:r>
            <a:r>
              <a:rPr lang="pt-BR" b="1" i="1" dirty="0"/>
              <a:t>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</a:t>
            </a:r>
            <a:r>
              <a:rPr lang="pt-BR" b="1" i="1" dirty="0"/>
              <a:t>Stochastic Gradient Descent</a:t>
            </a:r>
            <a:r>
              <a:rPr lang="pt-BR" b="1" dirty="0"/>
              <a:t>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método </a:t>
            </a:r>
            <a:r>
              <a:rPr lang="pt-BR" b="1" i="1" dirty="0"/>
              <a:t>online</a:t>
            </a:r>
            <a:r>
              <a:rPr lang="pt-BR" dirty="0"/>
              <a:t> utiliza um único exemplo </a:t>
            </a:r>
            <a:r>
              <a:rPr lang="pt-BR" dirty="0" smtClean="0"/>
              <a:t>(que deve ser tomado </a:t>
            </a:r>
            <a:r>
              <a:rPr lang="pt-BR" dirty="0"/>
              <a:t>aleatóriamente) para estimar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Caso 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ordem</a:t>
            </a:r>
            <a:r>
              <a:rPr lang="pt-BR" dirty="0"/>
              <a:t>, </a:t>
            </a:r>
            <a:r>
              <a:rPr lang="pt-BR" dirty="0" smtClean="0"/>
              <a:t>como 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 smtClean="0"/>
              <a:t>gradiente descendente estocástico</a:t>
            </a:r>
            <a:r>
              <a:rPr lang="pt-BR" dirty="0" smtClean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4019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17629</TotalTime>
  <Words>2458</Words>
  <Application>Microsoft Office PowerPoint</Application>
  <PresentationFormat>Widescreen</PresentationFormat>
  <Paragraphs>231</Paragraphs>
  <Slides>22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Inicialização dos Pesos</vt:lpstr>
      <vt:lpstr>Inicialização dos Pesos</vt:lpstr>
      <vt:lpstr>Inicialização dos Pesos</vt:lpstr>
      <vt:lpstr>Redes Neurais MLP com SciKit-Learn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1320</cp:revision>
  <dcterms:created xsi:type="dcterms:W3CDTF">2020-04-06T23:46:10Z</dcterms:created>
  <dcterms:modified xsi:type="dcterms:W3CDTF">2022-06-03T17:56:37Z</dcterms:modified>
</cp:coreProperties>
</file>