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393" r:id="rId14"/>
    <p:sldId id="391" r:id="rId15"/>
    <p:sldId id="392" r:id="rId16"/>
    <p:sldId id="379" r:id="rId17"/>
    <p:sldId id="347" r:id="rId18"/>
    <p:sldId id="380" r:id="rId19"/>
    <p:sldId id="381" r:id="rId20"/>
    <p:sldId id="382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02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e aumentando a estabilidade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momento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apontam na mesma direção por várias iterações, o termo faz com que o tamanho dos passos dados naquela direção aumente, ou seja, o modelo ganha impulso.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mudam de direção a cada nova iteração, o termo suaviza as variações.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r="-9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vale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15755-9657-C358-2510-0E0F1DC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FD74E-5BF7-0C15-3FF9-8D0A3083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26821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passo de aprendizagem </a:t>
            </a:r>
            <a:r>
              <a:rPr lang="pt-BR" dirty="0"/>
              <a:t>é um </a:t>
            </a:r>
            <a:r>
              <a:rPr lang="pt-BR" b="1" i="1" dirty="0" err="1">
                <a:solidFill>
                  <a:srgbClr val="00B050"/>
                </a:solidFill>
              </a:rPr>
              <a:t>hiperparâmetro</a:t>
            </a:r>
            <a:r>
              <a:rPr lang="pt-BR" b="1" i="1" dirty="0">
                <a:solidFill>
                  <a:srgbClr val="00B050"/>
                </a:solidFill>
              </a:rPr>
              <a:t> difícil de ser ajustado otimamente </a:t>
            </a:r>
            <a:r>
              <a:rPr lang="pt-BR" dirty="0"/>
              <a:t>e </a:t>
            </a:r>
            <a:r>
              <a:rPr lang="pt-BR" b="1" i="1" dirty="0">
                <a:solidFill>
                  <a:srgbClr val="00B050"/>
                </a:solidFill>
              </a:rPr>
              <a:t>bastante relevante para o sucesso do treinamento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dirty="0"/>
              <a:t>de uma rede neural. </a:t>
            </a:r>
          </a:p>
          <a:p>
            <a:r>
              <a:rPr lang="pt-BR" dirty="0"/>
              <a:t>Isso motivou o surgimento de métodos capazes de ajustá-lo </a:t>
            </a:r>
            <a:r>
              <a:rPr lang="pt-BR" b="1" i="1" dirty="0">
                <a:solidFill>
                  <a:srgbClr val="00B050"/>
                </a:solidFill>
              </a:rPr>
              <a:t>dinamicamente</a:t>
            </a:r>
            <a:r>
              <a:rPr lang="pt-BR" dirty="0"/>
              <a:t>. </a:t>
            </a:r>
          </a:p>
          <a:p>
            <a:r>
              <a:rPr lang="pt-BR" dirty="0"/>
              <a:t>Esses métodos ajustam o passo de acordo com o desempenho da rede, i.e., </a:t>
            </a:r>
            <a:r>
              <a:rPr lang="pt-BR" b="1" i="1" dirty="0">
                <a:solidFill>
                  <a:srgbClr val="00B050"/>
                </a:solidFill>
              </a:rPr>
              <a:t>informação dos gradientes passados</a:t>
            </a:r>
            <a:r>
              <a:rPr lang="pt-BR" dirty="0"/>
              <a:t>.</a:t>
            </a:r>
          </a:p>
          <a:p>
            <a:r>
              <a:rPr lang="pt-BR" dirty="0"/>
              <a:t>Além disso, pode-se ter </a:t>
            </a:r>
            <a:r>
              <a:rPr lang="pt-BR" b="1" i="1" dirty="0">
                <a:solidFill>
                  <a:srgbClr val="00B050"/>
                </a:solidFill>
              </a:rPr>
              <a:t>passos diferentes para cada peso do modelo</a:t>
            </a:r>
            <a:r>
              <a:rPr lang="pt-BR" dirty="0"/>
              <a:t>, os quais são atualizados de forma independente. </a:t>
            </a:r>
          </a:p>
          <a:p>
            <a:r>
              <a:rPr lang="pt-BR" dirty="0"/>
              <a:t>Portanto, esses métodos são adequados para redes neurais, onde a </a:t>
            </a:r>
            <a:r>
              <a:rPr lang="pt-BR" b="1" i="1" dirty="0">
                <a:solidFill>
                  <a:srgbClr val="00B050"/>
                </a:solidFill>
              </a:rPr>
              <a:t>superfície de erro é bastante irregular e diferente em diferentes dimensões, tornando a atualização dos pesos mais efetiva</a:t>
            </a:r>
            <a:r>
              <a:rPr lang="pt-BR" dirty="0"/>
              <a:t>.</a:t>
            </a:r>
          </a:p>
          <a:p>
            <a:r>
              <a:rPr lang="pt-BR" dirty="0"/>
              <a:t>Dentre as técnicas mais populares dessa classe estão </a:t>
            </a:r>
            <a:r>
              <a:rPr lang="pt-BR" b="1" i="1" dirty="0" err="1"/>
              <a:t>AdaGrad</a:t>
            </a:r>
            <a:r>
              <a:rPr lang="pt-BR" dirty="0"/>
              <a:t>, </a:t>
            </a:r>
            <a:r>
              <a:rPr lang="pt-BR" b="1" i="1" dirty="0" err="1"/>
              <a:t>RMSProp</a:t>
            </a:r>
            <a:r>
              <a:rPr lang="pt-BR" dirty="0"/>
              <a:t> e </a:t>
            </a:r>
            <a:r>
              <a:rPr lang="pt-BR" b="1" i="1" dirty="0"/>
              <a:t>Adam.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900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em relação ao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em relação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Essa mudança no cálculo do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convergência mais rápida e ajustes mais precisos dos pesos do que o momento clássico.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hiperparâmetro difícil de ser ajustado otimamente </a:t>
                </a:r>
                <a:r>
                  <a:rPr lang="pt-BR" dirty="0"/>
                  <a:t>e </a:t>
                </a:r>
                <a:r>
                  <a:rPr lang="pt-BR" b="1" dirty="0">
                    <a:solidFill>
                      <a:srgbClr val="00B050"/>
                    </a:solidFill>
                  </a:rPr>
                  <a:t>bastante relevante para o sucesso do treinamento </a:t>
                </a:r>
                <a:r>
                  <a:rPr lang="pt-BR" dirty="0"/>
                  <a:t>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métodos capazes de ajustá-lo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dinamicamente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Esses métodos ajustam o passo de acordo com o desempenho da rede, i.e.,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dos gradientes passados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pode-se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O ponto de inicialização também pode fazer com que ocorram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Uma questão importante da inicialização dos pesos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diferentes, caso contrário, eles terão os mesmos pesos ao longo do treinamento.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, não importando muito qual é usada.</a:t>
            </a:r>
          </a:p>
          <a:p>
            <a:r>
              <a:rPr lang="pt-BR" dirty="0"/>
              <a:t>No 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uma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 (</a:t>
            </a:r>
            <a:r>
              <a:rPr lang="pt-BR" b="1" i="1" dirty="0" err="1"/>
              <a:t>overfitting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sigmóide a operarem na região de saturação, comprometendo a convergência do algoritmo (</a:t>
            </a:r>
            <a:r>
              <a:rPr lang="pt-BR" b="1" i="1" dirty="0"/>
              <a:t>desaparecimento do gradiente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RELU à </a:t>
            </a:r>
            <a:r>
              <a:rPr lang="pt-BR" b="1" i="1" dirty="0"/>
              <a:t>explosão do gradiente</a:t>
            </a:r>
            <a:r>
              <a:rPr lang="pt-BR" dirty="0"/>
              <a:t> ou dos </a:t>
            </a:r>
            <a:r>
              <a:rPr lang="pt-BR" b="1" i="1" dirty="0"/>
              <a:t>valores de saída</a:t>
            </a:r>
            <a:r>
              <a:rPr lang="pt-BR" dirty="0"/>
              <a:t>, deixando a rede muito sensível a mudanças dos valores de entrada.</a:t>
            </a:r>
          </a:p>
          <a:p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ideia por trás destas heurísticas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pesos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é usada pois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Linear</a:t>
                          </a:r>
                          <a:r>
                            <a:rPr lang="pt-BR" sz="1400" baseline="0" dirty="0"/>
                            <a:t> (i.e., n</a:t>
                          </a:r>
                          <a:r>
                            <a:rPr lang="pt-BR" sz="14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multi-classes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iterativamente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/>
              <a:t>Como vimos anteriormente, a 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são flexíveis e não se destinam a aplicações de larga escala.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gradiente das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modificações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melhorar seu desempenho sem aumentar muito sua complexidade computacional.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reduzir o passo de aprendizagem para tornar essas versões mais comportadas e, esperançosamente, obter a convergência.</a:t>
            </a:r>
          </a:p>
          <a:p>
            <a:r>
              <a:rPr lang="pt-BR" dirty="0"/>
              <a:t>Podemos utilizar todas as técnicas que aprendemos antes: redução por degraus, decaimento exponencial ou temporal.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ainda temos que encontrar os valores ideais para os hiperparâmetros,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19780</TotalTime>
  <Words>4145</Words>
  <Application>Microsoft Office PowerPoint</Application>
  <PresentationFormat>Widescreen</PresentationFormat>
  <Paragraphs>256</Paragraphs>
  <Slides>26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Apresentação do PowerPoint</vt:lpstr>
      <vt:lpstr>Passo de aprendizagem adaptativo</vt:lpstr>
      <vt:lpstr>Apresentação do PowerPoint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1504</cp:revision>
  <dcterms:created xsi:type="dcterms:W3CDTF">2020-04-06T23:46:10Z</dcterms:created>
  <dcterms:modified xsi:type="dcterms:W3CDTF">2023-12-01T23:58:46Z</dcterms:modified>
</cp:coreProperties>
</file>