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296" r:id="rId19"/>
    <p:sldId id="310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05" r:id="rId33"/>
    <p:sldId id="306" r:id="rId34"/>
    <p:sldId id="307" r:id="rId35"/>
    <p:sldId id="31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1473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várias</a:t>
            </a:r>
            <a:r>
              <a:rPr lang="pt-BR" baseline="0" dirty="0" smtClean="0"/>
              <a:t> outras funções de ativação: </a:t>
            </a:r>
            <a:r>
              <a:rPr lang="pt-BR" dirty="0" smtClean="0">
                <a:hlinkClick r:id="rId3"/>
              </a:rPr>
              <a:t>https://en.wikipedia.org/wiki/Activation_function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=</a:t>
                </a:r>
                <a:r>
                  <a:rPr lang="pt-BR" b="0" i="0" baseline="0" dirty="0"/>
                  <a:t>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 smtClean="0"/>
                  <a:t>= </a:t>
                </a:r>
                <a:r>
                  <a:rPr lang="pt-BR" b="0" i="0" baseline="0" dirty="0"/>
                  <a:t>1 mas </a:t>
                </a:r>
                <a:r>
                  <a:rPr lang="pt-BR" b="0" i="0" baseline="0" dirty="0" smtClean="0"/>
                  <a:t>y = 0</a:t>
                </a:r>
                <a:r>
                  <a:rPr lang="pt-BR" b="0" i="0" baseline="0" dirty="0"/>
                  <a:t>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 = </a:t>
                </a:r>
                <a:r>
                  <a:rPr lang="pt-BR" b="0" i="0" baseline="0" dirty="0"/>
                  <a:t>0 mas </a:t>
                </a:r>
                <a:r>
                  <a:rPr lang="pt-BR" b="0" i="0" baseline="0" dirty="0" smtClean="0"/>
                  <a:t>y = 1</a:t>
                </a:r>
                <a:r>
                  <a:rPr lang="pt-BR" b="0" i="0" baseline="0" dirty="0"/>
                  <a:t>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51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9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.png"/><Relationship Id="rId4" Type="http://schemas.openxmlformats.org/officeDocument/2006/relationships/image" Target="../media/image4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somadas com o mesmo peso, i.e., unitário.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xmlns="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modelo de 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0615" y="6167312"/>
            <a:ext cx="17205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negados.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xmlns="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50303"/>
            <a:chOff x="114755" y="4638765"/>
            <a:chExt cx="3142324" cy="1550303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xmlns="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xmlns="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">
              <a:extLst>
                <a:ext uri="{FF2B5EF4-FFF2-40B4-BE49-F238E27FC236}">
                  <a16:creationId xmlns:a16="http://schemas.microsoft.com/office/drawing/2014/main" xmlns="" id="{B9FD2C64-C6AA-4F44-8174-FD661EE89FEA}"/>
                </a:ext>
              </a:extLst>
            </p:cNvPr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xmlns="" id="{0039D694-FDBD-4E37-84A8-15AA7DF0700A}"/>
                </a:ext>
              </a:extLst>
            </p:cNvPr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1">
                  <a:extLst>
                    <a:ext uri="{FF2B5EF4-FFF2-40B4-BE49-F238E27FC236}">
                      <a16:creationId xmlns:a16="http://schemas.microsoft.com/office/drawing/2014/main" xmlns="" id="{89DA2330-1FAB-4AD1-9B30-35328A08CB74}"/>
                    </a:ext>
                  </a:extLst>
                </p:cNvPr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xmlns="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xmlns="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4">
              <a:extLst>
                <a:ext uri="{FF2B5EF4-FFF2-40B4-BE49-F238E27FC236}">
                  <a16:creationId xmlns:a16="http://schemas.microsoft.com/office/drawing/2014/main" xmlns="" id="{16D19827-0798-42BB-9269-0B586B4EAD2E}"/>
                </a:ext>
              </a:extLst>
            </p:cNvPr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xmlns="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xmlns="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 o modelo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8575"/>
            <a:ext cx="10515600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pois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adianta,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dirty="0"/>
                  <a:t>Qual </a:t>
                </a:r>
                <a:r>
                  <a:rPr lang="en-US" dirty="0" err="1"/>
                  <a:t>deve</a:t>
                </a:r>
                <a:r>
                  <a:rPr lang="en-US" dirty="0"/>
                  <a:t> ser o valor do </a:t>
                </a:r>
                <a:r>
                  <a:rPr lang="en-US" dirty="0" err="1"/>
                  <a:t>limiar</a:t>
                </a:r>
                <a:r>
                  <a:rPr lang="en-US" dirty="0"/>
                  <a:t> de </a:t>
                </a:r>
                <a:r>
                  <a:rPr lang="en-US" dirty="0" err="1"/>
                  <a:t>ativação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para a porta </a:t>
                </a:r>
                <a:r>
                  <a:rPr lang="en-US" dirty="0" err="1"/>
                  <a:t>lógica</a:t>
                </a:r>
                <a:r>
                  <a:rPr lang="en-US" dirty="0"/>
                  <a:t>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>
                <a:blip r:embed="rId6"/>
                <a:stretch>
                  <a:fillRect l="-1007" t="-579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</a:t>
            </a:r>
            <a:r>
              <a:rPr lang="pt-BR" dirty="0" smtClean="0"/>
              <a:t>um </a:t>
            </a:r>
            <a:r>
              <a:rPr lang="pt-BR" dirty="0"/>
              <a:t>novo </a:t>
            </a:r>
            <a:r>
              <a:rPr lang="pt-BR" b="1" i="1" dirty="0" smtClean="0"/>
              <a:t>modelo </a:t>
            </a:r>
            <a:r>
              <a:rPr lang="pt-BR" b="1" i="1" dirty="0"/>
              <a:t>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criado por </a:t>
            </a:r>
            <a:r>
              <a:rPr lang="pt-BR" dirty="0" smtClean="0"/>
              <a:t>ele </a:t>
            </a:r>
            <a:r>
              <a:rPr lang="pt-BR" dirty="0"/>
              <a:t>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dirty="0" smtClean="0"/>
              <a:t>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</a:t>
            </a:r>
            <a:r>
              <a:rPr lang="pt-BR" b="1" i="1" dirty="0" smtClean="0"/>
              <a:t>binários, </a:t>
            </a:r>
            <a:r>
              <a:rPr lang="pt-BR" dirty="0" smtClean="0"/>
              <a:t>ou seja </a:t>
            </a:r>
            <a:r>
              <a:rPr lang="pt-BR" b="1" i="1" dirty="0"/>
              <a:t>problemas com duas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 como o modelo de M-P, 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apenas </a:t>
            </a:r>
            <a:r>
              <a:rPr lang="pt-BR" dirty="0" smtClean="0"/>
              <a:t>capaz </a:t>
            </a:r>
            <a:r>
              <a:rPr lang="pt-BR" dirty="0"/>
              <a:t>de </a:t>
            </a:r>
            <a:r>
              <a:rPr lang="pt-BR" dirty="0" smtClean="0"/>
              <a:t>classificar padrões </a:t>
            </a:r>
            <a:r>
              <a:rPr lang="pt-BR" b="1" i="1" dirty="0"/>
              <a:t>linearmente separáveis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 seja, o </a:t>
            </a:r>
            <a:r>
              <a:rPr lang="pt-BR" b="1" i="1" dirty="0" err="1" smtClean="0"/>
              <a:t>perceptron</a:t>
            </a:r>
            <a:r>
              <a:rPr lang="pt-BR" dirty="0" smtClean="0"/>
              <a:t> também não resolve o problema da classificação XOR.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Percebam </a:t>
                </a:r>
                <a:r>
                  <a:rPr lang="pt-BR" dirty="0">
                    <a:ea typeface="Cambria Math" panose="02040503050406030204" pitchFamily="18" charset="0"/>
                  </a:rPr>
                  <a:t>que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30" y="1429436"/>
            <a:ext cx="4386569" cy="1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dirty="0"/>
                  <a:t>ativação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</a:t>
                </a:r>
                <a:r>
                  <a:rPr lang="pt-BR" dirty="0"/>
                  <a:t>é causada pela </a:t>
                </a:r>
                <a:r>
                  <a:rPr lang="pt-BR" b="1" i="1" dirty="0"/>
                  <a:t>combinação </a:t>
                </a:r>
                <a:r>
                  <a:rPr lang="pt-BR" b="1" i="1" dirty="0"/>
                  <a:t>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</a:t>
                </a:r>
                <a:r>
                  <a:rPr lang="pt-BR" b="1" i="1" dirty="0"/>
                  <a:t>de entrada </a:t>
                </a:r>
                <a:r>
                  <a:rPr lang="pt-BR" dirty="0"/>
                  <a:t>em </a:t>
                </a:r>
                <a:r>
                  <a:rPr lang="pt-BR" dirty="0"/>
                  <a:t>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</a:t>
                </a:r>
                <a:r>
                  <a:rPr lang="pt-BR" dirty="0"/>
                  <a:t>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</a:t>
                </a:r>
                <a:r>
                  <a:rPr lang="pt-BR" dirty="0"/>
                  <a:t>ocorre.</a:t>
                </a:r>
                <a:endParaRPr lang="pt-BR" dirty="0"/>
              </a:p>
              <a:p>
                <a:r>
                  <a:rPr lang="pt-BR" dirty="0"/>
                  <a:t>Isso é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</a:t>
                </a:r>
                <a:r>
                  <a:rPr lang="pt-BR" b="1" i="1" dirty="0"/>
                  <a:t>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dirty="0"/>
                  <a:t>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(i.e., combinação linear das entradas)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Portanto, como já sabemos, este </a:t>
                </a:r>
                <a:r>
                  <a:rPr lang="pt-BR" dirty="0"/>
                  <a:t>tipo de </a:t>
                </a:r>
                <a:r>
                  <a:rPr lang="pt-BR" dirty="0"/>
                  <a:t>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</a:t>
                </a:r>
                <a:r>
                  <a:rPr lang="pt-BR" dirty="0"/>
                  <a:t>são separadas por uma </a:t>
                </a:r>
                <a:r>
                  <a:rPr lang="pt-BR" b="1" i="1" dirty="0"/>
                  <a:t>superfície de separação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  <a:blipFill rotWithShape="0">
                <a:blip r:embed="rId3"/>
                <a:stretch>
                  <a:fillRect l="-735" t="-2179" r="-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</a:t>
                </a:r>
                <a:r>
                  <a:rPr lang="pt-BR" dirty="0" smtClean="0"/>
                  <a:t>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então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/>
                <a:r>
                  <a:rPr lang="pt-BR" dirty="0" smtClean="0"/>
                  <a:t>Por exemplo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119068" y="3846975"/>
            <a:ext cx="500100" cy="850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de que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simples e intuitiva de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hiperplano,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Equação idêntica </a:t>
            </a:r>
            <a:r>
              <a:rPr lang="pt-BR" sz="1200" dirty="0"/>
              <a:t>à </a:t>
            </a:r>
            <a:r>
              <a:rPr lang="pt-BR" sz="1200" dirty="0" smtClean="0"/>
              <a:t>da atualização </a:t>
            </a:r>
            <a:r>
              <a:rPr lang="pt-BR" sz="1200" dirty="0"/>
              <a:t>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</a:t>
                </a:r>
                <a:r>
                  <a:rPr lang="pt-BR" b="1" i="1" dirty="0" smtClean="0"/>
                  <a:t>os resultados de vários </a:t>
                </a:r>
                <a:r>
                  <a:rPr lang="pt-BR" b="1" i="1" dirty="0"/>
                  <a:t>perceptrons</a:t>
                </a:r>
                <a:r>
                  <a:rPr lang="pt-BR" dirty="0"/>
                  <a:t> para criarmos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separação </a:t>
                </a:r>
                <a:r>
                  <a:rPr lang="pt-BR" dirty="0"/>
                  <a:t>que </a:t>
                </a:r>
                <a:r>
                  <a:rPr lang="pt-BR" dirty="0" smtClean="0"/>
                  <a:t>separem </a:t>
                </a:r>
                <a:r>
                  <a:rPr lang="pt-BR" dirty="0"/>
                  <a:t>dados que não sejam linearmente separáveis sem a necessidade de 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24814" y="3159281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</a:t>
            </a:r>
            <a:r>
              <a:rPr lang="pt-BR" dirty="0" err="1" smtClean="0"/>
              <a:t>Perceptron</a:t>
            </a:r>
            <a:r>
              <a:rPr lang="pt-BR" dirty="0" smtClean="0"/>
              <a:t> (Figuras 1 e 2).</a:t>
            </a:r>
            <a:endParaRPr lang="pt-BR" dirty="0"/>
          </a:p>
          <a:p>
            <a:r>
              <a:rPr lang="pt-BR" dirty="0"/>
              <a:t>Porém, a lógica XOR não é linearmente separável e necessita de uma superfície de separação </a:t>
            </a:r>
            <a:r>
              <a:rPr lang="pt-BR" dirty="0" smtClean="0"/>
              <a:t>não-linear (Figura 3).</a:t>
            </a:r>
            <a:endParaRPr lang="pt-BR" dirty="0"/>
          </a:p>
          <a:p>
            <a:r>
              <a:rPr lang="pt-BR" dirty="0"/>
              <a:t>Como veremos, a separação da lógica XOR pode ser obtida combinando-se o </a:t>
            </a:r>
            <a:r>
              <a:rPr lang="pt-BR"/>
              <a:t>resultado </a:t>
            </a:r>
            <a:r>
              <a:rPr lang="pt-BR" smtClean="0"/>
              <a:t>de dois </a:t>
            </a:r>
            <a:r>
              <a:rPr lang="pt-BR" dirty="0" smtClean="0"/>
              <a:t>classificadores lineares</a:t>
            </a:r>
            <a:r>
              <a:rPr lang="pt-BR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da 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fontScale="925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a maior parte do material genético (DNA) da célula.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regula o metabolismo e armazena as informações genéticas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existem 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pelos terminais do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soma dos estímulos) exceder um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com várias entradas e uma ou mais saídas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9528427" cy="52859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 podendo este ser verdadeiro   ou falso.</a:t>
            </a:r>
          </a:p>
          <a:p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e 0   = 0</a:t>
            </a:r>
          </a:p>
          <a:p>
            <a:r>
              <a:rPr lang="pt-BR" dirty="0"/>
              <a:t>O artigo de McCulloch e Pitts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80" y="2712013"/>
            <a:ext cx="2113052" cy="22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76206" y="4941868"/>
            <a:ext cx="2215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13543</TotalTime>
  <Words>3021</Words>
  <Application>Microsoft Office PowerPoint</Application>
  <PresentationFormat>Widescreen</PresentationFormat>
  <Paragraphs>624</Paragraphs>
  <Slides>35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1178</cp:revision>
  <dcterms:created xsi:type="dcterms:W3CDTF">2020-04-06T23:46:10Z</dcterms:created>
  <dcterms:modified xsi:type="dcterms:W3CDTF">2022-04-23T01:40:37Z</dcterms:modified>
</cp:coreProperties>
</file>