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71" r:id="rId16"/>
    <p:sldId id="360" r:id="rId17"/>
    <p:sldId id="313" r:id="rId18"/>
    <p:sldId id="314" r:id="rId19"/>
    <p:sldId id="315" r:id="rId20"/>
    <p:sldId id="316" r:id="rId21"/>
    <p:sldId id="364" r:id="rId22"/>
    <p:sldId id="363" r:id="rId23"/>
    <p:sldId id="269" r:id="rId24"/>
    <p:sldId id="303" r:id="rId25"/>
    <p:sldId id="271" r:id="rId26"/>
    <p:sldId id="365" r:id="rId27"/>
    <p:sldId id="369" r:id="rId28"/>
    <p:sldId id="37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5961" autoAdjust="0"/>
  </p:normalViewPr>
  <p:slideViewPr>
    <p:cSldViewPr snapToGrid="0">
      <p:cViewPr varScale="1">
        <p:scale>
          <a:sx n="95" d="100"/>
          <a:sy n="95" d="100"/>
        </p:scale>
        <p:origin x="11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15/08/2023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15/08/2023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15/08/2023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15/08/2023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15/08/2023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15/08/2023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15/08/2023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7.png"/><Relationship Id="rId7" Type="http://schemas.openxmlformats.org/officeDocument/2006/relationships/image" Target="../media/image1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1.png"/><Relationship Id="rId10" Type="http://schemas.openxmlformats.org/officeDocument/2006/relationships/image" Target="../media/image10.emf"/><Relationship Id="rId4" Type="http://schemas.openxmlformats.org/officeDocument/2006/relationships/image" Target="../media/image242.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9.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png"/><Relationship Id="rId2" Type="http://schemas.openxmlformats.org/officeDocument/2006/relationships/image" Target="../media/image380.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png"/><Relationship Id="rId5" Type="http://schemas.openxmlformats.org/officeDocument/2006/relationships/image" Target="../media/image410.png"/><Relationship Id="rId15" Type="http://schemas.openxmlformats.org/officeDocument/2006/relationships/image" Target="../media/image52.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28.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png"/><Relationship Id="rId4" Type="http://schemas.openxmlformats.org/officeDocument/2006/relationships/image" Target="../media/image2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emf"/><Relationship Id="rId10" Type="http://schemas.openxmlformats.org/officeDocument/2006/relationships/image" Target="../media/image22.png"/><Relationship Id="rId4" Type="http://schemas.openxmlformats.org/officeDocument/2006/relationships/image" Target="../media/image11.em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
        <p:nvSpPr>
          <p:cNvPr id="5" name="Rectangle 4">
            <a:extLst>
              <a:ext uri="{FF2B5EF4-FFF2-40B4-BE49-F238E27FC236}">
                <a16:creationId xmlns:a16="http://schemas.microsoft.com/office/drawing/2014/main" id="{D60F7D6F-21D3-AA68-FABB-24C527E63C2E}"/>
              </a:ext>
            </a:extLst>
          </p:cNvPr>
          <p:cNvSpPr/>
          <p:nvPr/>
        </p:nvSpPr>
        <p:spPr>
          <a:xfrm>
            <a:off x="10048352" y="4860578"/>
            <a:ext cx="1902348" cy="1384995"/>
          </a:xfrm>
          <a:prstGeom prst="rect">
            <a:avLst/>
          </a:prstGeom>
        </p:spPr>
        <p:txBody>
          <a:bodyPr wrap="square">
            <a:spAutoFit/>
          </a:bodyPr>
          <a:lstStyle/>
          <a:p>
            <a:pPr algn="ctr"/>
            <a:r>
              <a:rPr lang="pt-BR" sz="1200" dirty="0"/>
              <a:t>Em suma, o gradiente se torna cada vez menor nas camadas próximas à entrada, levando a uma atualização muito pequena ou até inexistente nos pesos destas camadas.</a:t>
            </a:r>
          </a:p>
        </p:txBody>
      </p:sp>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dos pesos das camadas ocultas através do uso da </a:t>
                </a:r>
                <a:r>
                  <a:rPr lang="pt-BR" b="1" i="1" dirty="0"/>
                  <a:t>regra da cadeia</a:t>
                </a:r>
                <a:r>
                  <a:rPr lang="pt-BR" dirty="0"/>
                  <a:t> (exemplo abaixo).</a:t>
                </a:r>
              </a:p>
              <a:p>
                <a:pPr marL="0" indent="0">
                  <a:buNone/>
                </a:pPr>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inclui </a:t>
                </a:r>
                <a:r>
                  <a:rPr lang="pt-BR" b="1" i="1" dirty="0"/>
                  <a:t>o produto das derivadas das funções de ativação dos nós desde a camada de saída até a camada desejada</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5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mc:AlternateContent xmlns:mc="http://schemas.openxmlformats.org/markup-compatibility/2006" xmlns:a14="http://schemas.microsoft.com/office/drawing/2010/main">
        <mc:Choice Requires="a14">
          <p:sp>
            <p:nvSpPr>
              <p:cNvPr id="5" name="CaixaDeTexto 4"/>
              <p:cNvSpPr txBox="1"/>
              <p:nvPr/>
            </p:nvSpPr>
            <p:spPr>
              <a:xfrm>
                <a:off x="9982986" y="4229099"/>
                <a:ext cx="2037564" cy="830997"/>
              </a:xfrm>
              <a:prstGeom prst="rect">
                <a:avLst/>
              </a:prstGeom>
              <a:noFill/>
            </p:spPr>
            <p:txBody>
              <a:bodyPr wrap="square" rtlCol="0">
                <a:spAutoFit/>
              </a:bodyPr>
              <a:lstStyle/>
              <a:p>
                <a:pPr algn="ctr"/>
                <a:r>
                  <a:rPr lang="pt-BR" sz="1200" b="1" dirty="0"/>
                  <a:t>OBS</a:t>
                </a:r>
                <a:r>
                  <a:rPr lang="pt-BR" sz="1200" dirty="0"/>
                  <a:t>.: As funções </a:t>
                </a:r>
                <a14:m>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𝑔</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𝑒</m:t>
                    </m:r>
                    <m:r>
                      <a:rPr lang="pt-BR" sz="1200" b="0" i="1" smtClean="0">
                        <a:latin typeface="Cambria Math" panose="02040503050406030204" pitchFamily="18" charset="0"/>
                      </a:rPr>
                      <m:t> </m:t>
                    </m:r>
                    <m:r>
                      <a:rPr lang="pt-BR" sz="1200" b="0" i="1" smtClean="0">
                        <a:latin typeface="Cambria Math" panose="02040503050406030204" pitchFamily="18" charset="0"/>
                      </a:rPr>
                      <m:t>h</m:t>
                    </m:r>
                    <m:r>
                      <a:rPr lang="pt-BR" sz="1200" b="0" i="1" smtClean="0">
                        <a:latin typeface="Cambria Math" panose="02040503050406030204" pitchFamily="18" charset="0"/>
                      </a:rPr>
                      <m:t>(.)</m:t>
                    </m:r>
                  </m:oMath>
                </a14:m>
                <a:r>
                  <a:rPr lang="pt-BR" sz="1200" dirty="0"/>
                  <a:t> podem ser interpretadas como sendo as funções de ativação dos nós.</a:t>
                </a:r>
              </a:p>
            </p:txBody>
          </p:sp>
        </mc:Choice>
        <mc:Fallback xmlns="">
          <p:sp>
            <p:nvSpPr>
              <p:cNvPr id="5" name="CaixaDeTexto 4"/>
              <p:cNvSpPr txBox="1">
                <a:spLocks noRot="1" noChangeAspect="1" noMove="1" noResize="1" noEditPoints="1" noAdjustHandles="1" noChangeArrowheads="1" noChangeShapeType="1" noTextEdit="1"/>
              </p:cNvSpPr>
              <p:nvPr/>
            </p:nvSpPr>
            <p:spPr>
              <a:xfrm>
                <a:off x="9982986" y="4229099"/>
                <a:ext cx="2037564" cy="830997"/>
              </a:xfrm>
              <a:prstGeom prst="rect">
                <a:avLst/>
              </a:prstGeom>
              <a:blipFill rotWithShape="0">
                <a:blip r:embed="rId5"/>
                <a:stretch>
                  <a:fillRect t="-735" r="-299" b="-5147"/>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a:blip r:embed="rId3"/>
                <a:stretch>
                  <a:fillRect l="-816" t="-4032" r="-1523" b="-100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pt-BR" b="1" i="1" dirty="0"/>
                  <a:t>Considerações</a:t>
                </a:r>
                <a:r>
                  <a:rPr lang="pt-BR" dirty="0"/>
                  <a:t>: </a:t>
                </a:r>
              </a:p>
              <a:p>
                <a:pPr marL="285750" indent="-285750"/>
                <a:r>
                  <a:rPr lang="pt-BR" dirty="0"/>
                  <a:t>2 x Perceptrons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perceptron.</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perceptron.</a:t>
                </a:r>
              </a:p>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a:t>
                </a:r>
                <a:r>
                  <a:rPr lang="pt-BR" b="1" i="1" dirty="0"/>
                  <a:t>regra da cadeia</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id="{E4EBB7CB-9B70-401A-B744-8CD1F89E3BB9}"/>
              </a:ext>
            </a:extLst>
          </p:cNvPr>
          <p:cNvSpPr/>
          <p:nvPr/>
        </p:nvSpPr>
        <p:spPr>
          <a:xfrm>
            <a:off x="7823111"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id="{938A7AF6-E11B-41A9-AA12-497491ADD98E}"/>
              </a:ext>
            </a:extLst>
          </p:cNvPr>
          <p:cNvCxnSpPr>
            <a:cxnSpLocks/>
          </p:cNvCxnSpPr>
          <p:nvPr/>
        </p:nvCxnSpPr>
        <p:spPr>
          <a:xfrm flipV="1">
            <a:off x="7600335" y="5156462"/>
            <a:ext cx="1972378" cy="23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5" idx="0"/>
          </p:cNvCxnSpPr>
          <p:nvPr/>
        </p:nvCxnSpPr>
        <p:spPr>
          <a:xfrm>
            <a:off x="8075111" y="4466012"/>
            <a:ext cx="1497602"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42" idx="0"/>
          </p:cNvCxnSpPr>
          <p:nvPr/>
        </p:nvCxnSpPr>
        <p:spPr>
          <a:xfrm flipV="1">
            <a:off x="8510905" y="5301438"/>
            <a:ext cx="1165505" cy="9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id="{921DA05B-3836-445F-BC79-728E549B3546}"/>
              </a:ext>
            </a:extLst>
          </p:cNvPr>
          <p:cNvSpPr/>
          <p:nvPr/>
        </p:nvSpPr>
        <p:spPr>
          <a:xfrm>
            <a:off x="7352118"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B941F51B-31BC-4A18-8D32-EC0300AE86DD}"/>
              </a:ext>
            </a:extLst>
          </p:cNvPr>
          <p:cNvSpPr/>
          <p:nvPr/>
        </p:nvSpPr>
        <p:spPr>
          <a:xfrm>
            <a:off x="825890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computacionais e numéricas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a:solidFill>
                  <a:srgbClr val="00B0F0"/>
                </a:solidFill>
              </a:rPr>
              <a:t>Função degrau</a:t>
            </a: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a:t>Outras técnicas mais avançadas para evitar a dissipação do gradiente são a normalização de batch e o </a:t>
                </a:r>
                <a:r>
                  <a:rPr lang="pt-BR" i="1" dirty="0" err="1"/>
                  <a:t>dropout</a:t>
                </a:r>
                <a:r>
                  <a:rPr lang="pt-BR" dirty="0"/>
                  <a:t>.</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a:t>.</a:t>
                </a:r>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165157" cy="5344510"/>
          </a:xfrm>
        </p:spPr>
        <p:txBody>
          <a:bodyPr>
            <a:normAutofit fontScale="92500" lnSpcReduction="20000"/>
          </a:bodyPr>
          <a:lstStyle/>
          <a:p>
            <a:r>
              <a:rPr lang="pt-BR" dirty="0"/>
              <a:t>Em termos gerais, 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(i.e., como os neurônios estão conectados, camadas, etc.) e 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a:t>Uma rede MLP é sempre </a:t>
            </a:r>
            <a:r>
              <a:rPr lang="pt-BR" b="1" i="1" dirty="0"/>
              <a:t>densamente</a:t>
            </a:r>
            <a:r>
              <a:rPr lang="pt-BR" dirty="0"/>
              <a:t> conectada.</a:t>
            </a:r>
          </a:p>
          <a:p>
            <a:pPr lvl="1">
              <a:buFont typeface="Wingdings" panose="05000000000000000000" pitchFamily="2" charset="2"/>
              <a:buChar char="§"/>
            </a:pPr>
            <a:r>
              <a:rPr lang="pt-BR" dirty="0"/>
              <a:t>Cada saída de um nó em uma camada se conecta a todos os nós da camada seguinte através de pesos sinápticos.</a:t>
            </a:r>
          </a:p>
          <a:p>
            <a:r>
              <a:rPr lang="pt-BR" dirty="0"/>
              <a:t>Um exemplo de rede </a:t>
            </a:r>
            <a:r>
              <a:rPr lang="pt-BR" b="1" i="1" dirty="0"/>
              <a:t>MLP com duas camadas intermediárias</a:t>
            </a:r>
            <a:r>
              <a:rPr lang="pt-BR" dirty="0"/>
              <a:t> é mostrado na figura ao lado.</a:t>
            </a:r>
          </a:p>
          <a:p>
            <a:r>
              <a:rPr lang="pt-BR" dirty="0"/>
              <a:t>As RNAs são o coração do </a:t>
            </a:r>
            <a:r>
              <a:rPr lang="pt-BR" b="1" i="1" dirty="0"/>
              <a:t>Deep Learning</a:t>
            </a:r>
            <a:r>
              <a:rPr lang="pt-BR" dirty="0"/>
              <a:t>.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da lógica XOR.</a:t>
            </a:r>
          </a:p>
          <a:p>
            <a:pPr lvl="1">
              <a:buFont typeface="Wingdings" panose="05000000000000000000" pitchFamily="2" charset="2"/>
              <a:buChar char="§"/>
            </a:pPr>
            <a:r>
              <a:rPr lang="pt-BR" dirty="0"/>
              <a:t>Lembrem-se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a:t>
            </a:r>
            <a:r>
              <a:rPr lang="pt-BR" b="1" i="1" dirty="0"/>
              <a:t>múltiplas camadas de 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sinal de ativação </a:t>
                </a:r>
                <a:r>
                  <a:rPr lang="pt-BR" dirty="0"/>
                  <a:t>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mas, em geral, a mesma camada usa a mesma função.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1329"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mc:AlternateContent xmlns:mc="http://schemas.openxmlformats.org/markup-compatibility/2006" xmlns:a14="http://schemas.microsoft.com/office/drawing/2010/main">
        <mc:Choice Requires="a14">
          <p:sp>
            <p:nvSpPr>
              <p:cNvPr id="7" name="CaixaDeTexto 6"/>
              <p:cNvSpPr txBox="1"/>
              <p:nvPr/>
            </p:nvSpPr>
            <p:spPr>
              <a:xfrm>
                <a:off x="5788059" y="4110979"/>
                <a:ext cx="1800520" cy="461665"/>
              </a:xfrm>
              <a:prstGeom prst="rect">
                <a:avLst/>
              </a:prstGeom>
              <a:noFill/>
            </p:spPr>
            <p:txBody>
              <a:bodyPr wrap="square" rtlCol="0">
                <a:spAutoFit/>
              </a:bodyPr>
              <a:lstStyle/>
              <a:p>
                <a:pPr algn="ct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também chamada de </a:t>
                </a:r>
                <a:r>
                  <a:rPr lang="pt-BR" sz="1200" b="1" dirty="0"/>
                  <a:t>ativação</a:t>
                </a:r>
                <a:r>
                  <a:rPr lang="pt-BR" sz="1200" dirty="0"/>
                  <a:t> do nó.</a:t>
                </a:r>
              </a:p>
            </p:txBody>
          </p:sp>
        </mc:Choice>
        <mc:Fallback xmlns="">
          <p:sp>
            <p:nvSpPr>
              <p:cNvPr id="7" name="CaixaDeTexto 6"/>
              <p:cNvSpPr txBox="1">
                <a:spLocks noRot="1" noChangeAspect="1" noMove="1" noResize="1" noEditPoints="1" noAdjustHandles="1" noChangeArrowheads="1" noChangeShapeType="1" noTextEdit="1"/>
              </p:cNvSpPr>
              <p:nvPr/>
            </p:nvSpPr>
            <p:spPr>
              <a:xfrm>
                <a:off x="5788059" y="4110979"/>
                <a:ext cx="1800520" cy="461665"/>
              </a:xfrm>
              <a:prstGeom prst="rect">
                <a:avLst/>
              </a:prstGeom>
              <a:blipFill rotWithShape="0">
                <a:blip r:embed="rId7"/>
                <a:stretch>
                  <a:fillRect r="-1014" b="-921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a suas 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𝑦</m:t>
                          </m:r>
                        </m:e>
                        <m:sub>
                          <m:r>
                            <a:rPr lang="pt-BR" sz="2400" b="0" i="1" smtClean="0">
                              <a:latin typeface="Cambria Math" panose="02040503050406030204" pitchFamily="18" charset="0"/>
                            </a:rPr>
                            <m:t>𝑗</m:t>
                          </m:r>
                        </m:sub>
                      </m:sSub>
                      <m:r>
                        <a:rPr lang="pt-BR" sz="2400" b="0" i="1" smtClean="0">
                          <a:latin typeface="Cambria Math" panose="02040503050406030204" pitchFamily="18" charset="0"/>
                        </a:rPr>
                        <m:t>=</m:t>
                      </m:r>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𝑧</m:t>
                              </m:r>
                            </m:e>
                            <m:sub>
                              <m:r>
                                <a:rPr lang="pt-BR" sz="2400" b="0" i="1" smtClean="0">
                                  <a:latin typeface="Cambria Math" panose="02040503050406030204" pitchFamily="18" charset="0"/>
                                </a:rPr>
                                <m:t>𝑗</m:t>
                              </m:r>
                            </m:sub>
                          </m:sSub>
                        </m:e>
                      </m:d>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sSup>
                            <m:sSupPr>
                              <m:ctrlPr>
                                <a:rPr lang="pt-BR" sz="2400" b="0" i="1" smtClean="0">
                                  <a:latin typeface="Cambria Math" panose="02040503050406030204" pitchFamily="18" charset="0"/>
                                </a:rPr>
                              </m:ctrlPr>
                            </m:sSupPr>
                            <m:e>
                              <m:r>
                                <a:rPr lang="pt-BR" sz="2400" b="0" i="1" smtClean="0">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+1</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a:rPr lang="pt-BR" sz="2400" b="0" i="1" smtClean="0">
                          <a:latin typeface="Cambria Math" panose="02040503050406030204" pitchFamily="18" charset="0"/>
                        </a:rPr>
                        <m:t>,</m:t>
                      </m:r>
                    </m:oMath>
                  </m:oMathPara>
                </a14:m>
                <a:endParaRPr lang="pt-BR" sz="2400"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smtClean="0">
                              <a:latin typeface="Cambria Math" panose="02040503050406030204" pitchFamily="18" charset="0"/>
                            </a:rPr>
                          </m:ctrlPr>
                        </m:fPr>
                        <m:num>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d>
                        <m:dPr>
                          <m:ctrlPr>
                            <a:rPr lang="pt-BR" sz="2400" i="1" smtClean="0">
                              <a:latin typeface="Cambria Math" panose="02040503050406030204" pitchFamily="18" charset="0"/>
                            </a:rPr>
                          </m:ctrlPr>
                        </m:dPr>
                        <m:e>
                          <m:r>
                            <a:rPr lang="pt-BR" sz="2400" b="0" i="1" smtClean="0">
                              <a:latin typeface="Cambria Math" panose="02040503050406030204" pitchFamily="18" charset="0"/>
                            </a:rPr>
                            <m:t>1−</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241"/>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52695"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solidFill>
                      <a:srgbClr val="00B050"/>
                    </a:solidFill>
                  </a:rPr>
                  <a:t>sempre será menor do que 1</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52695" cy="4351338"/>
              </a:xfrm>
              <a:blipFill rotWithShape="0">
                <a:blip r:embed="rId3"/>
                <a:stretch>
                  <a:fillRect l="-929" t="-2241" r="-1530"/>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69264"/>
            <a:ext cx="3656650" cy="2742488"/>
          </a:xfrm>
          <a:prstGeom prst="rect">
            <a:avLst/>
          </a:prstGeom>
        </p:spPr>
      </p:pic>
      <p:pic>
        <p:nvPicPr>
          <p:cNvPr id="16" name="Imagem 15"/>
          <p:cNvPicPr>
            <a:picLocks noChangeAspect="1"/>
          </p:cNvPicPr>
          <p:nvPr/>
        </p:nvPicPr>
        <p:blipFill>
          <a:blip r:embed="rId5"/>
          <a:stretch>
            <a:fillRect/>
          </a:stretch>
        </p:blipFill>
        <p:spPr>
          <a:xfrm>
            <a:off x="7205500" y="3869264"/>
            <a:ext cx="3606800" cy="2705101"/>
          </a:xfrm>
          <a:prstGeom prst="rect">
            <a:avLst/>
          </a:prstGeom>
        </p:spPr>
      </p:pic>
      <p:cxnSp>
        <p:nvCxnSpPr>
          <p:cNvPr id="6" name="Conector de Seta Reta 5">
            <a:extLst>
              <a:ext uri="{FF2B5EF4-FFF2-40B4-BE49-F238E27FC236}">
                <a16:creationId xmlns:a16="http://schemas.microsoft.com/office/drawing/2014/main"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a16="http://schemas.microsoft.com/office/drawing/2014/main"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a16="http://schemas.microsoft.com/office/drawing/2014/main" id="{022BDF03-3B8A-4862-8739-B578666F19DF}"/>
              </a:ext>
            </a:extLst>
          </p:cNvPr>
          <p:cNvCxnSpPr>
            <a:cxnSpLocks/>
            <a:stCxn id="21" idx="2"/>
          </p:cNvCxnSpPr>
          <p:nvPr/>
        </p:nvCxnSpPr>
        <p:spPr>
          <a:xfrm>
            <a:off x="6455451" y="5959186"/>
            <a:ext cx="1255675" cy="2081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0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tanh</m:t>
                          </m:r>
                        </m:fName>
                        <m:e>
                          <m:d>
                            <m:dPr>
                              <m:ctrlPr>
                                <a:rPr lang="pt-BR" sz="2400" b="0" i="1" smtClean="0">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e>
                      </m:func>
                      <m:r>
                        <a:rPr lang="pt-BR" sz="2400" i="1">
                          <a:latin typeface="Cambria Math" panose="02040503050406030204" pitchFamily="18" charset="0"/>
                        </a:rPr>
                        <m:t>=</m:t>
                      </m:r>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m:rPr>
                          <m:nor/>
                        </m:rPr>
                        <a:rPr lang="pt-BR" sz="2400" dirty="0"/>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i="1">
                          <a:latin typeface="Cambria Math" panose="02040503050406030204" pitchFamily="18" charset="0"/>
                        </a:rPr>
                        <m:t>=1−</m:t>
                      </m:r>
                      <m:sSup>
                        <m:sSupPr>
                          <m:ctrlPr>
                            <a:rPr lang="pt-BR" sz="2400" i="1">
                              <a:latin typeface="Cambria Math" panose="02040503050406030204" pitchFamily="18" charset="0"/>
                            </a:rPr>
                          </m:ctrlPr>
                        </m:sSupPr>
                        <m:e>
                          <m:r>
                            <m:rPr>
                              <m:sty m:val="p"/>
                            </m:rPr>
                            <a:rPr lang="pt-BR" sz="2400">
                              <a:latin typeface="Cambria Math" panose="02040503050406030204" pitchFamily="18" charset="0"/>
                            </a:rPr>
                            <m:t>tanh</m:t>
                          </m:r>
                        </m:e>
                        <m:sup>
                          <m:r>
                            <a:rPr lang="pt-BR" sz="2400" i="1">
                              <a:latin typeface="Cambria Math" panose="02040503050406030204" pitchFamily="18" charset="0"/>
                            </a:rPr>
                            <m:t>2</m:t>
                          </m:r>
                        </m:sup>
                      </m:sSup>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a:blip r:embed="rId3"/>
                <a:stretch>
                  <a:fillRect l="-601" t="-4513"/>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738664"/>
          </a:xfrm>
          <a:prstGeom prst="rect">
            <a:avLst/>
          </a:prstGeom>
        </p:spPr>
        <p:txBody>
          <a:bodyPr wrap="square">
            <a:spAutoFit/>
          </a:bodyPr>
          <a:lstStyle/>
          <a:p>
            <a:pPr algn="ctr"/>
            <a:r>
              <a:rPr lang="pt-BR" sz="1400" dirty="0"/>
              <a:t>Derivada da Tangente Hiperbólica</a:t>
            </a:r>
          </a:p>
        </p:txBody>
      </p:sp>
      <p:sp>
        <p:nvSpPr>
          <p:cNvPr id="6" name="Rectangle 5"/>
          <p:cNvSpPr/>
          <p:nvPr/>
        </p:nvSpPr>
        <p:spPr>
          <a:xfrm>
            <a:off x="1841486" y="4203733"/>
            <a:ext cx="1718234" cy="523220"/>
          </a:xfrm>
          <a:prstGeom prst="rect">
            <a:avLst/>
          </a:prstGeom>
        </p:spPr>
        <p:txBody>
          <a:bodyPr wrap="square">
            <a:spAutoFit/>
          </a:bodyPr>
          <a:lstStyle/>
          <a:p>
            <a:pPr algn="ctr"/>
            <a:r>
              <a:rPr lang="pt-BR" sz="1400"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 xmlns:a16="http://schemas.microsoft.com/office/drawing/2014/main" xmlns:a14="http://schemas.microsoft.com/office/drawing/2010/main"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6415854" y="5672049"/>
                <a:ext cx="1218730"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6415854" y="5672049"/>
                <a:ext cx="1218730" cy="646331"/>
              </a:xfrm>
              <a:prstGeom prst="rect">
                <a:avLst/>
              </a:prstGeom>
              <a:blipFill rotWithShape="0">
                <a:blip r:embed="rId9"/>
                <a:stretch>
                  <a:fillRect r="-2500"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p:cNvSpPr txBox="1"/>
              <p:nvPr/>
            </p:nvSpPr>
            <p:spPr>
              <a:xfrm>
                <a:off x="10944014" y="5348884"/>
                <a:ext cx="1261737"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xmlns="">
          <p:sp>
            <p:nvSpPr>
              <p:cNvPr id="20" name="CaixaDeTexto 19"/>
              <p:cNvSpPr txBox="1">
                <a:spLocks noRot="1" noChangeAspect="1" noMove="1" noResize="1" noEditPoints="1" noAdjustHandles="1" noChangeArrowheads="1" noChangeShapeType="1" noTextEdit="1"/>
              </p:cNvSpPr>
              <p:nvPr/>
            </p:nvSpPr>
            <p:spPr>
              <a:xfrm>
                <a:off x="10944014" y="5348884"/>
                <a:ext cx="1261737" cy="646331"/>
              </a:xfrm>
              <a:prstGeom prst="rect">
                <a:avLst/>
              </a:prstGeom>
              <a:blipFill rotWithShape="0">
                <a:blip r:embed="rId10"/>
                <a:stretch>
                  <a:fillRect r="-966" b="-6604"/>
                </a:stretch>
              </a:blipFill>
            </p:spPr>
            <p:txBody>
              <a:bodyPr/>
              <a:lstStyle/>
              <a:p>
                <a:r>
                  <a:rPr lang="pt-BR">
                    <a:noFill/>
                  </a:rPr>
                  <a:t> </a:t>
                </a:r>
              </a:p>
            </p:txBody>
          </p:sp>
        </mc:Fallback>
      </mc:AlternateContent>
      <p:cxnSp>
        <p:nvCxnSpPr>
          <p:cNvPr id="21" name="Conector de seta reta 20"/>
          <p:cNvCxnSpPr/>
          <p:nvPr/>
        </p:nvCxnSpPr>
        <p:spPr>
          <a:xfrm flipH="1">
            <a:off x="11054927" y="5995215"/>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a:off x="7102125" y="6257550"/>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16139</TotalTime>
  <Words>5295</Words>
  <Application>Microsoft Office PowerPoint</Application>
  <PresentationFormat>Widescreen</PresentationFormat>
  <Paragraphs>366</Paragraphs>
  <Slides>28</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1358</cp:revision>
  <dcterms:created xsi:type="dcterms:W3CDTF">2020-04-06T23:46:10Z</dcterms:created>
  <dcterms:modified xsi:type="dcterms:W3CDTF">2023-08-15T17:11:35Z</dcterms:modified>
</cp:coreProperties>
</file>