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63" r:id="rId3"/>
    <p:sldId id="385" r:id="rId4"/>
    <p:sldId id="350" r:id="rId5"/>
    <p:sldId id="387" r:id="rId6"/>
    <p:sldId id="386" r:id="rId7"/>
    <p:sldId id="389" r:id="rId8"/>
    <p:sldId id="391" r:id="rId9"/>
    <p:sldId id="393" r:id="rId10"/>
    <p:sldId id="392" r:id="rId11"/>
    <p:sldId id="394" r:id="rId12"/>
    <p:sldId id="390" r:id="rId13"/>
    <p:sldId id="395" r:id="rId14"/>
    <p:sldId id="396" r:id="rId15"/>
    <p:sldId id="399" r:id="rId16"/>
    <p:sldId id="400" r:id="rId17"/>
    <p:sldId id="398" r:id="rId18"/>
    <p:sldId id="402" r:id="rId19"/>
    <p:sldId id="397" r:id="rId20"/>
    <p:sldId id="401" r:id="rId21"/>
    <p:sldId id="406" r:id="rId22"/>
    <p:sldId id="405" r:id="rId23"/>
    <p:sldId id="408" r:id="rId24"/>
    <p:sldId id="409" r:id="rId25"/>
    <p:sldId id="407" r:id="rId26"/>
    <p:sldId id="370" r:id="rId27"/>
    <p:sldId id="372" r:id="rId28"/>
    <p:sldId id="410" r:id="rId29"/>
    <p:sldId id="412" r:id="rId30"/>
    <p:sldId id="414" r:id="rId31"/>
    <p:sldId id="417" r:id="rId32"/>
    <p:sldId id="413" r:id="rId33"/>
    <p:sldId id="418" r:id="rId34"/>
    <p:sldId id="324" r:id="rId35"/>
    <p:sldId id="306" r:id="rId36"/>
    <p:sldId id="419" r:id="rId37"/>
    <p:sldId id="375" r:id="rId38"/>
    <p:sldId id="376" r:id="rId39"/>
    <p:sldId id="377" r:id="rId40"/>
    <p:sldId id="378" r:id="rId41"/>
    <p:sldId id="362" r:id="rId42"/>
    <p:sldId id="403" r:id="rId43"/>
    <p:sldId id="404" r:id="rId4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86320" autoAdjust="0"/>
  </p:normalViewPr>
  <p:slideViewPr>
    <p:cSldViewPr snapToGrid="0">
      <p:cViewPr varScale="1">
        <p:scale>
          <a:sx n="70" d="100"/>
          <a:sy n="70" d="100"/>
        </p:scale>
        <p:origin x="1416" y="4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17/09/2023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968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48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4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05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469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91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94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252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1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3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476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Na segunda figura, o uso de um polinômio de ordem elevada resulta em uma fronteira de decisão excessivamente flexível, levando a distorções na tentativa de reduzir o erro de classificação nos dados de treinamento.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3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59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0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0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4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2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17/09/2023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58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9" Type="http://schemas.openxmlformats.org/officeDocument/2006/relationships/image" Target="../media/image730.png"/><Relationship Id="rId4" Type="http://schemas.openxmlformats.org/officeDocument/2006/relationships/image" Target="../media/image7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48C73-D100-F26C-476F-E2F9B18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Esse modelo que estima a probabilidade de um dado exemplo de entrada pertencer à classe positiva,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é um classificador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no sentido estrito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é na verdade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e é chamado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</a:t>
                </a:r>
                <a:r>
                  <a:rPr lang="pt-BR" b="1" i="1" dirty="0"/>
                  <a:t>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um regressor pois sua saída pode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assumir infinitos valores </a:t>
                </a:r>
                <a:r>
                  <a:rPr lang="pt-BR" dirty="0"/>
                  <a:t>no intervalo entre 0 e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podemos treiná-lo para estimar a probabilidade de um dado email ser um spam.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normalmente usado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classificação binária </a:t>
                </a:r>
                <a:r>
                  <a:rPr lang="pt-BR" dirty="0"/>
                  <a:t>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quantizar sua saída</a:t>
                </a:r>
                <a:r>
                  <a:rPr lang="pt-BR" dirty="0"/>
                  <a:t>.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  <a:blipFill>
                <a:blip r:embed="rId3"/>
                <a:stretch>
                  <a:fillRect l="-934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5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72F66-404A-E27E-D039-06DFA218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</p:spPr>
            <p:txBody>
              <a:bodyPr/>
              <a:lstStyle/>
              <a:p>
                <a:r>
                  <a:rPr lang="pt-BR" dirty="0"/>
                  <a:t>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 estabelecendo-se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Em geral,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 é feito igual a 0.5 (i.e., 50% de probabilidade).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  <a:blipFill>
                <a:blip r:embed="rId3"/>
                <a:stretch>
                  <a:fillRect l="-987" t="-1937" r="-14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2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97798" y="1825624"/>
                <a:ext cx="706476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prediz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Nosso objetivo será encontrar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apropriada e seus respectivos pesos</a:t>
                </a:r>
                <a:r>
                  <a:rPr lang="pt-BR" dirty="0"/>
                  <a:t> de forma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erro de classificação seja minimizado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Assim, em breve,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definiremos uma função de erro </a:t>
                </a:r>
                <a:r>
                  <a:rPr lang="pt-BR" dirty="0"/>
                  <a:t>que nos ajudará a treinar o modelo.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7798" y="1825624"/>
                <a:ext cx="7064766" cy="5032375"/>
              </a:xfrm>
              <a:blipFill>
                <a:blip r:embed="rId2"/>
                <a:stretch>
                  <a:fillRect l="-1553" t="-1937" r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DEB44443-FFD9-DE17-AE4D-5329DCB80EFD}"/>
              </a:ext>
            </a:extLst>
          </p:cNvPr>
          <p:cNvGrpSpPr/>
          <p:nvPr/>
        </p:nvGrpSpPr>
        <p:grpSpPr>
          <a:xfrm>
            <a:off x="247552" y="2335145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365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29E9E-E06F-8549-303A-FAF26C45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777E0-5EB4-3104-AEAF-D727E61B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926" y="1825624"/>
            <a:ext cx="7066421" cy="5032375"/>
          </a:xfrm>
        </p:spPr>
        <p:txBody>
          <a:bodyPr>
            <a:normAutofit/>
          </a:bodyPr>
          <a:lstStyle/>
          <a:p>
            <a:r>
              <a:rPr lang="pt-BR" dirty="0"/>
              <a:t>Mesmo sendo uma técnica bastante simples, a </a:t>
            </a:r>
            <a:r>
              <a:rPr lang="pt-BR" b="1" i="1" dirty="0"/>
              <a:t>regressão logística</a:t>
            </a:r>
            <a:r>
              <a:rPr lang="pt-BR" dirty="0"/>
              <a:t> é muito utilizada em várias aplicações do mundo real em áreas como medicina, marketing, análise de crédito,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b="1" dirty="0"/>
              <a:t>Exemplos</a:t>
            </a:r>
            <a:r>
              <a:rPr lang="pt-BR" sz="2400" dirty="0"/>
              <a:t>: classificar críticas de filmes, probabilidade de um paciente desenvolver uma doença, detecção de spam, classificar transações como fraudulentas ou não, etc.</a:t>
            </a:r>
            <a:endParaRPr lang="pt-BR" dirty="0"/>
          </a:p>
          <a:p>
            <a:r>
              <a:rPr lang="pt-BR" dirty="0"/>
              <a:t>Além disto, toda a teoria por trás da </a:t>
            </a:r>
            <a:r>
              <a:rPr lang="pt-BR" b="1" i="1" dirty="0"/>
              <a:t>regressão logística</a:t>
            </a:r>
            <a:r>
              <a:rPr lang="pt-BR" dirty="0"/>
              <a:t> foi a base para a criação das </a:t>
            </a:r>
            <a:r>
              <a:rPr lang="pt-BR" b="1" i="1" dirty="0">
                <a:solidFill>
                  <a:srgbClr val="00B050"/>
                </a:solidFill>
              </a:rPr>
              <a:t>primeiras redes neurais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1026" name="Picture 2" descr="Introduction | Machine Learning | Google for Developers">
            <a:extLst>
              <a:ext uri="{FF2B5EF4-FFF2-40B4-BE49-F238E27FC236}">
                <a16:creationId xmlns:a16="http://schemas.microsoft.com/office/drawing/2014/main" id="{7C0C75ED-7E2F-A3C6-9F03-C6B192214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" t="10017" r="5411" b="10715"/>
          <a:stretch/>
        </p:blipFill>
        <p:spPr bwMode="auto">
          <a:xfrm>
            <a:off x="480767" y="5424931"/>
            <a:ext cx="3026192" cy="134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saarques/credit-card-fraud-detection: This repository contains  files which were used to create the web app for credit card fraud detection.">
            <a:extLst>
              <a:ext uri="{FF2B5EF4-FFF2-40B4-BE49-F238E27FC236}">
                <a16:creationId xmlns:a16="http://schemas.microsoft.com/office/drawing/2014/main" id="{E1969B2A-E9FC-EF72-48BD-36A42BA60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15275" r="5863" b="8858"/>
          <a:stretch/>
        </p:blipFill>
        <p:spPr bwMode="auto">
          <a:xfrm>
            <a:off x="2640641" y="2197603"/>
            <a:ext cx="2158234" cy="13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timent Analysis for IMDb Movie Review - Python Machine Learning AI MySQL  Projects Free Source Code Documentation | FreeProjectz">
            <a:extLst>
              <a:ext uri="{FF2B5EF4-FFF2-40B4-BE49-F238E27FC236}">
                <a16:creationId xmlns:a16="http://schemas.microsoft.com/office/drawing/2014/main" id="{B8FAAD1E-0BC9-6A73-F9BE-0A0405C4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7" y="1825624"/>
            <a:ext cx="1990823" cy="186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werful role of artificial intelligence | Early Cancer Detection">
            <a:extLst>
              <a:ext uri="{FF2B5EF4-FFF2-40B4-BE49-F238E27FC236}">
                <a16:creationId xmlns:a16="http://schemas.microsoft.com/office/drawing/2014/main" id="{E996F6A8-F6B9-9B67-16E5-E5DB8DBA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66" y="3856484"/>
            <a:ext cx="2978439" cy="14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7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25413-F150-7E63-DDA9-0F07CAAD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da classe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para um dado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  <a:blipFill>
                <a:blip r:embed="rId3"/>
                <a:stretch>
                  <a:fillRect l="-1696" t="-2663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CCF39D0-FE48-6508-8112-034BBE54537C}"/>
              </a:ext>
            </a:extLst>
          </p:cNvPr>
          <p:cNvGrpSpPr/>
          <p:nvPr/>
        </p:nvGrpSpPr>
        <p:grpSpPr>
          <a:xfrm>
            <a:off x="0" y="2407861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470E9AF9-01E7-AC21-572E-01D625BAA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3125" r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5">
              <a:extLst>
                <a:ext uri="{FF2B5EF4-FFF2-40B4-BE49-F238E27FC236}">
                  <a16:creationId xmlns:a16="http://schemas.microsoft.com/office/drawing/2014/main" id="{9E4BA41F-C50A-EB22-3969-B54B89055799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Brace 9">
              <a:extLst>
                <a:ext uri="{FF2B5EF4-FFF2-40B4-BE49-F238E27FC236}">
                  <a16:creationId xmlns:a16="http://schemas.microsoft.com/office/drawing/2014/main" id="{379D0A19-068F-780D-3C10-C89E648FCA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600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entre classes </a:t>
                </a:r>
                <a:r>
                  <a:rPr lang="pt-BR" dirty="0"/>
                  <a:t>com o regressor logístico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suave</a:t>
                </a:r>
                <a:r>
                  <a:rPr lang="pt-BR" dirty="0"/>
                  <a:t>, 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após a quantização</a:t>
                </a:r>
                <a:r>
                  <a:rPr lang="pt-BR" dirty="0"/>
                  <a:t> de sua saída, 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 torna abrupta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fronteira de decisão </a:t>
                </a:r>
                <a:r>
                  <a:rPr lang="pt-BR" dirty="0"/>
                  <a:t>(pois após a quantização tem-se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) é determinada quando há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entre as classes.</a:t>
                </a:r>
              </a:p>
              <a:p>
                <a:r>
                  <a:rPr lang="pt-BR" dirty="0"/>
                  <a:t>Ou seja, quando 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</a:p>
              <a:p>
                <a:pPr marL="0" indent="0">
                  <a:buNone/>
                </a:pPr>
                <a:r>
                  <a:rPr lang="pt-BR" dirty="0"/>
                  <a:t>que ocorre quando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0.5.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  <a:blipFill>
                <a:blip r:embed="rId3"/>
                <a:stretch>
                  <a:fillRect l="-2025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0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estiver exatamente em cima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a probabilidade das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dado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de 50%.</a:t>
                </a:r>
              </a:p>
              <a:p>
                <a:r>
                  <a:rPr lang="pt-BR" dirty="0"/>
                  <a:t>Isso indica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está indeciso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  <a:blipFill>
                <a:blip r:embed="rId3"/>
                <a:stretch>
                  <a:fillRect l="-1833" t="-1937" r="-23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3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B56D-A8C3-D4ED-E68C-5C692F58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BDE3F7-7E8F-5003-373A-62B0BD37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343" y="1825624"/>
            <a:ext cx="6600460" cy="5032375"/>
          </a:xfrm>
        </p:spPr>
        <p:txBody>
          <a:bodyPr/>
          <a:lstStyle/>
          <a:p>
            <a:r>
              <a:rPr lang="pt-BR" dirty="0"/>
              <a:t>Como discutimos antes, para </a:t>
            </a:r>
            <a:r>
              <a:rPr lang="pt-BR" b="1" i="1" dirty="0">
                <a:solidFill>
                  <a:srgbClr val="00B050"/>
                </a:solidFill>
              </a:rPr>
              <a:t>treinarmos um regressor logístico</a:t>
            </a:r>
            <a:r>
              <a:rPr lang="pt-BR" b="1" i="1" dirty="0"/>
              <a:t> </a:t>
            </a:r>
            <a:r>
              <a:rPr lang="pt-BR" dirty="0"/>
              <a:t>e encontrarmos os </a:t>
            </a:r>
            <a:r>
              <a:rPr lang="pt-BR" b="1" i="1" dirty="0"/>
              <a:t>pesos</a:t>
            </a:r>
            <a:r>
              <a:rPr lang="pt-BR" dirty="0"/>
              <a:t> da </a:t>
            </a:r>
            <a:r>
              <a:rPr lang="pt-BR" b="1" i="1" dirty="0"/>
              <a:t>função discriminante</a:t>
            </a:r>
            <a:r>
              <a:rPr lang="pt-BR" dirty="0"/>
              <a:t>, nós </a:t>
            </a:r>
            <a:r>
              <a:rPr lang="pt-BR" b="1" i="1" dirty="0">
                <a:solidFill>
                  <a:srgbClr val="00B050"/>
                </a:solidFill>
              </a:rPr>
              <a:t>precisamos</a:t>
            </a:r>
            <a:r>
              <a:rPr lang="pt-BR" dirty="0"/>
              <a:t>, assim como fizemos com a </a:t>
            </a:r>
            <a:r>
              <a:rPr lang="pt-BR" b="1" i="1" dirty="0"/>
              <a:t>regressão linear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definir uma função de erro</a:t>
            </a:r>
            <a:r>
              <a:rPr lang="pt-BR" dirty="0"/>
              <a:t>.</a:t>
            </a:r>
          </a:p>
          <a:p>
            <a:r>
              <a:rPr lang="pt-BR" dirty="0"/>
              <a:t>Porém, adotar a função do </a:t>
            </a:r>
            <a:r>
              <a:rPr lang="pt-BR" b="1" i="1" dirty="0">
                <a:solidFill>
                  <a:srgbClr val="00B050"/>
                </a:solidFill>
              </a:rPr>
              <a:t>erro quadrático médio</a:t>
            </a:r>
            <a:r>
              <a:rPr lang="pt-BR" b="1" i="1" dirty="0"/>
              <a:t> </a:t>
            </a:r>
            <a:r>
              <a:rPr lang="pt-BR" dirty="0"/>
              <a:t>como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7030A0"/>
                </a:solidFill>
              </a:rPr>
              <a:t>não é uma boa escolha </a:t>
            </a:r>
            <a:r>
              <a:rPr lang="pt-BR" dirty="0"/>
              <a:t>para a </a:t>
            </a:r>
            <a:r>
              <a:rPr lang="pt-BR" b="1" i="1" dirty="0"/>
              <a:t>atualização dos pesos </a:t>
            </a:r>
            <a:r>
              <a:rPr lang="pt-BR" dirty="0"/>
              <a:t>no caso da</a:t>
            </a:r>
            <a:r>
              <a:rPr lang="pt-BR" b="1" i="1" dirty="0"/>
              <a:t> regressão logística</a:t>
            </a:r>
            <a:r>
              <a:rPr lang="pt-BR" dirty="0"/>
              <a:t> e </a:t>
            </a:r>
            <a:r>
              <a:rPr lang="pt-BR" b="1" i="1" dirty="0"/>
              <a:t>classificadores em geral </a:t>
            </a:r>
            <a:r>
              <a:rPr lang="pt-BR" dirty="0"/>
              <a:t>como veremos a seguir.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45F6B8B-1D68-3257-4D30-A8B30FF62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7" y="2667000"/>
            <a:ext cx="5112948" cy="24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6EC75-4D21-4D67-B663-BBB1A060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/>
                  <a:t>     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será</a:t>
                </a:r>
                <a:r>
                  <a:rPr lang="pt-BR" dirty="0"/>
                  <a:t>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uma função 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vários mínimos locais</a:t>
                </a:r>
                <a:r>
                  <a:rPr lang="pt-BR" b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que vão dificultar o aprendizado do modelo (e.g., o algoritmo do GD pode ficar preso em um mínimo local).</a:t>
                </a:r>
                <a:endParaRPr lang="pt-BR" i="1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  <a:blipFill>
                <a:blip r:embed="rId3"/>
                <a:stretch>
                  <a:fillRect l="-1462" t="-2663" r="-2518" b="-2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115D6186-8BB1-898C-24EC-20F1164C3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8" y="2005175"/>
            <a:ext cx="3686982" cy="41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E2DF9-2743-23C2-DE46-E7AD9A87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para cada exemplo </a:t>
                </a:r>
                <a:r>
                  <a:rPr lang="pt-BR" dirty="0"/>
                  <a:t>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valor esperado (i.e., rótulo).</a:t>
                </a:r>
              </a:p>
              <a:p>
                <a:r>
                  <a:rPr lang="pt-BR" dirty="0"/>
                  <a:t>Veremos a seguir uma justificativa para esta escolha.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  <a:blipFill>
                <a:blip r:embed="rId3"/>
                <a:stretch>
                  <a:fillRect l="-1700" t="-1937" r="-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AB29F58F-4448-78CD-6BD9-06E43E18A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6" y="1990946"/>
            <a:ext cx="3425371" cy="4182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/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b="1" dirty="0"/>
                  <a:t>Obs</a:t>
                </a:r>
                <a:r>
                  <a:rPr lang="pt-BR" sz="1200" dirty="0"/>
                  <a:t>.: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pt-BR" sz="120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pt-BR" sz="1200">
                        <a:latin typeface="Cambria Math" panose="02040503050406030204" pitchFamily="18" charset="0"/>
                      </a:rPr>
                      <m:t>og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sz="1200" dirty="0"/>
                  <a:t> é o logaritmo natural ou neperiano.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8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Anteriormente, nós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, que nada mais é do que um </a:t>
            </a:r>
            <a:r>
              <a:rPr lang="pt-BR" b="1" i="1" dirty="0"/>
              <a:t>polinômio</a:t>
            </a:r>
            <a:r>
              <a:rPr lang="pt-BR" dirty="0"/>
              <a:t>, que tem sua saída passada através de outra função,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Assim como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uma </a:t>
            </a:r>
            <a:r>
              <a:rPr lang="pt-BR" b="1" i="1" dirty="0"/>
              <a:t>função discriminante</a:t>
            </a:r>
            <a:r>
              <a:rPr lang="pt-BR" dirty="0"/>
              <a:t> (i.e., equação apropriada e seus respectivos pesos) que separa as classes da melhor forma possível.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Assim, o erro será grande se o regressor estimar uma probabilidade próxima a 0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1.</a:t>
                </a:r>
              </a:p>
              <a:p>
                <a:r>
                  <a:rPr lang="pt-BR" dirty="0"/>
                  <a:t>Portanto, o erro será próximo de 0 se a probabilidade estimada for próxima de 1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  <a:blipFill>
                <a:blip r:embed="rId3"/>
                <a:stretch>
                  <a:fillRect l="-1556" t="-1332" r="-20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id="{B3C4AFA8-F0AC-4FFD-7DFC-D4EA88D7F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620091" y="2616473"/>
            <a:ext cx="3938195" cy="3793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/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1</a:t>
                </a: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blipFill>
                <a:blip r:embed="rId7"/>
                <a:stretch>
                  <a:fillRect r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31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CAB49D12-B8D2-8812-1FBB-C0C295BB8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5" t="5157" r="8791"/>
          <a:stretch/>
        </p:blipFill>
        <p:spPr>
          <a:xfrm>
            <a:off x="717942" y="2597080"/>
            <a:ext cx="3864091" cy="37207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. </a:t>
                </a:r>
              </a:p>
              <a:p>
                <a:r>
                  <a:rPr lang="pt-BR" dirty="0"/>
                  <a:t>Porém, 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Portanto, o erro será próximo de 0 para um exemplo da classe negativa.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  <a:blipFill>
                <a:blip r:embed="rId4"/>
                <a:stretch>
                  <a:fillRect l="-1576" t="-1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blipFill>
                <a:blip r:embed="rId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/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0</a:t>
                </a:r>
              </a:p>
            </p:txBody>
          </p:sp>
        </mc:Choice>
        <mc:Fallback xmlns="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blipFill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82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0B006-3B77-B446-0236-D9D3C902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</p:spPr>
            <p:txBody>
              <a:bodyPr/>
              <a:lstStyle/>
              <a:p>
                <a:r>
                  <a:rPr lang="pt-BR" dirty="0"/>
                  <a:t>Nós podemos unir a </a:t>
                </a:r>
                <a:r>
                  <a:rPr lang="pt-BR" b="1" i="1" dirty="0"/>
                  <a:t>função de erro para cada exemplo </a:t>
                </a:r>
                <a:r>
                  <a:rPr lang="pt-BR" dirty="0"/>
                  <a:t>em uma expressão única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usando a informação dos rótulos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Assim, podemos definir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 médio</a:t>
                </a:r>
                <a:endParaRPr lang="pt-BR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sz="2800" dirty="0"/>
                  <a:t>Lembrem-se que sempre queremos minimizar o erro ao longo de todo o conjunto de treinamento, por isso tomamos a média.</a:t>
                </a:r>
              </a:p>
              <a:p>
                <a:r>
                  <a:rPr lang="pt-BR" sz="2800" dirty="0"/>
                  <a:t>Essa função de erro é conhecida na literatura como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entropia cruzada</a:t>
                </a:r>
                <a:r>
                  <a:rPr lang="pt-BR" sz="280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  <a:blipFill>
                <a:blip r:embed="rId3"/>
                <a:stretch>
                  <a:fillRect l="-929" t="-1937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57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4F966-AF0F-9F47-A9AB-CB6984D1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65B95-8DFB-988F-6777-374C021F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92031" cy="5032375"/>
          </a:xfrm>
        </p:spPr>
        <p:txBody>
          <a:bodyPr>
            <a:normAutofit/>
          </a:bodyPr>
          <a:lstStyle/>
          <a:p>
            <a:r>
              <a:rPr lang="pt-BR" dirty="0"/>
              <a:t>Uma má notícia com relação a essa função é que </a:t>
            </a:r>
            <a:r>
              <a:rPr lang="pt-BR" b="1" i="1" dirty="0">
                <a:solidFill>
                  <a:srgbClr val="00B050"/>
                </a:solidFill>
              </a:rPr>
              <a:t>não existe uma equação de forma fechada</a:t>
            </a:r>
            <a:r>
              <a:rPr lang="pt-BR" b="1" i="1" dirty="0"/>
              <a:t> </a:t>
            </a:r>
            <a:r>
              <a:rPr lang="pt-BR" dirty="0"/>
              <a:t>para encontrar os </a:t>
            </a:r>
            <a:r>
              <a:rPr lang="pt-BR" b="1" i="1" dirty="0"/>
              <a:t>pesos</a:t>
            </a:r>
            <a:r>
              <a:rPr lang="pt-BR" dirty="0"/>
              <a:t> que minimizem essa </a:t>
            </a:r>
            <a:r>
              <a:rPr lang="pt-BR" b="1" i="1" dirty="0"/>
              <a:t>função de erro</a:t>
            </a:r>
            <a:r>
              <a:rPr lang="pt-BR" dirty="0"/>
              <a:t>.</a:t>
            </a:r>
            <a:endParaRPr lang="pt-BR" b="1" i="1" dirty="0"/>
          </a:p>
          <a:p>
            <a:r>
              <a:rPr lang="pt-BR" dirty="0"/>
              <a:t>Ou seja, não há um equivalente da </a:t>
            </a:r>
            <a:r>
              <a:rPr lang="pt-BR" b="1" i="1" dirty="0"/>
              <a:t>equação normal</a:t>
            </a:r>
            <a:r>
              <a:rPr lang="pt-BR" dirty="0"/>
              <a:t>. </a:t>
            </a:r>
          </a:p>
          <a:p>
            <a:r>
              <a:rPr lang="pt-BR" dirty="0"/>
              <a:t>Entretanto, uma boa notícia é que essa </a:t>
            </a:r>
            <a:r>
              <a:rPr lang="pt-BR" b="1" i="1" dirty="0"/>
              <a:t>função de erro </a:t>
            </a:r>
            <a:r>
              <a:rPr lang="pt-BR" dirty="0"/>
              <a:t>é </a:t>
            </a:r>
            <a:r>
              <a:rPr lang="pt-BR" b="1" i="1" dirty="0">
                <a:solidFill>
                  <a:srgbClr val="00B050"/>
                </a:solidFill>
              </a:rPr>
              <a:t>convexa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derivável</a:t>
            </a:r>
            <a:r>
              <a:rPr lang="pt-BR" dirty="0"/>
              <a:t>.</a:t>
            </a:r>
          </a:p>
          <a:p>
            <a:r>
              <a:rPr lang="pt-BR" dirty="0"/>
              <a:t>Consequentemente, </a:t>
            </a:r>
            <a:r>
              <a:rPr lang="pt-BR" b="1" i="1" dirty="0">
                <a:solidFill>
                  <a:srgbClr val="00B050"/>
                </a:solidFill>
              </a:rPr>
              <a:t>conseguimos</a:t>
            </a:r>
            <a:r>
              <a:rPr lang="pt-BR" dirty="0"/>
              <a:t> calcular o </a:t>
            </a:r>
            <a:r>
              <a:rPr lang="pt-BR" b="1" i="1" dirty="0">
                <a:solidFill>
                  <a:srgbClr val="00B050"/>
                </a:solidFill>
              </a:rPr>
              <a:t>vetor gradiente da função de erro</a:t>
            </a:r>
            <a:r>
              <a:rPr lang="pt-BR" dirty="0"/>
              <a:t> com relação aos pesos e </a:t>
            </a:r>
            <a:r>
              <a:rPr lang="pt-BR" b="1" i="1" dirty="0">
                <a:solidFill>
                  <a:srgbClr val="7030A0"/>
                </a:solidFill>
              </a:rPr>
              <a:t>implementar</a:t>
            </a:r>
            <a:r>
              <a:rPr lang="pt-BR" dirty="0"/>
              <a:t> o algoritmo do </a:t>
            </a:r>
            <a:r>
              <a:rPr lang="pt-BR" b="1" i="1" dirty="0">
                <a:solidFill>
                  <a:srgbClr val="7030A0"/>
                </a:solidFill>
              </a:rPr>
              <a:t>gradiente descendente</a:t>
            </a:r>
            <a:r>
              <a:rPr lang="pt-BR" dirty="0"/>
              <a:t> (GD).</a:t>
            </a:r>
          </a:p>
          <a:p>
            <a:r>
              <a:rPr lang="pt-BR" dirty="0"/>
              <a:t>Portanto, é garantido que GD encontre</a:t>
            </a:r>
            <a:r>
              <a:rPr lang="pt-BR" b="1" i="1" dirty="0"/>
              <a:t> </a:t>
            </a:r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mínimo global</a:t>
            </a:r>
            <a:r>
              <a:rPr lang="pt-BR" dirty="0"/>
              <a:t> (dado que a </a:t>
            </a:r>
            <a:r>
              <a:rPr lang="pt-BR" b="1" i="1" dirty="0"/>
              <a:t>taxa de aprendizagem</a:t>
            </a:r>
            <a:r>
              <a:rPr lang="pt-BR" dirty="0"/>
              <a:t> não seja muito grande e se espere tempo suficiente).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767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98CF3-D68B-3C51-73EB-761E6532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 mesma forma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 é a matriz de atributos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são vetores coluna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 contendo todos os valores esperados e preditos pelo regressor logístico, respectivamente.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  <a:blipFill>
                <a:blip r:embed="rId3"/>
                <a:stretch>
                  <a:fillRect l="-1148" t="-2663" r="-1148" b="-1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8">
            <a:extLst>
              <a:ext uri="{FF2B5EF4-FFF2-40B4-BE49-F238E27FC236}">
                <a16:creationId xmlns:a16="http://schemas.microsoft.com/office/drawing/2014/main" id="{5E51EB45-1595-7630-C24F-EAA34F018369}"/>
              </a:ext>
            </a:extLst>
          </p:cNvPr>
          <p:cNvSpPr txBox="1"/>
          <p:nvPr/>
        </p:nvSpPr>
        <p:spPr>
          <a:xfrm>
            <a:off x="9838168" y="4122695"/>
            <a:ext cx="151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/>
            </a:lvl1pPr>
          </a:lstStyle>
          <a:p>
            <a:r>
              <a:rPr lang="pt-BR" dirty="0"/>
              <a:t>Forma matricial</a:t>
            </a:r>
          </a:p>
        </p:txBody>
      </p:sp>
      <p:cxnSp>
        <p:nvCxnSpPr>
          <p:cNvPr id="5" name="Straight Arrow Connector 10">
            <a:extLst>
              <a:ext uri="{FF2B5EF4-FFF2-40B4-BE49-F238E27FC236}">
                <a16:creationId xmlns:a16="http://schemas.microsoft.com/office/drawing/2014/main" id="{AF667640-ACE0-3AFF-BF5D-993EF19CB3F3}"/>
              </a:ext>
            </a:extLst>
          </p:cNvPr>
          <p:cNvCxnSpPr>
            <a:cxnSpLocks/>
          </p:cNvCxnSpPr>
          <p:nvPr/>
        </p:nvCxnSpPr>
        <p:spPr>
          <a:xfrm flipH="1">
            <a:off x="10101431" y="4430472"/>
            <a:ext cx="494553" cy="399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58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7F2D7-9FE0-909F-85BF-1E4DC72E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800" dirty="0"/>
              </a:p>
              <a:p>
                <a:r>
                  <a:rPr lang="pt-BR" sz="2800" dirty="0"/>
                  <a:t>Para encontrar o vetor gradiente, a função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 foi considerada como sendo a equação de um </a:t>
                </a:r>
                <a:r>
                  <a:rPr lang="pt-BR" sz="2800" b="1" i="1" dirty="0"/>
                  <a:t>hiperplano</a:t>
                </a:r>
                <a:r>
                  <a:rPr lang="pt-BR" sz="2800" dirty="0"/>
                  <a:t>, mas o resultado pode ser diretamente estendido para polinômios.</a:t>
                </a:r>
              </a:p>
              <a:p>
                <a:r>
                  <a:rPr lang="pt-BR" dirty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idêntico (exceto pela constante 2) àquele obtido 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 </a:t>
                </a:r>
              </a:p>
              <a:p>
                <a:r>
                  <a:rPr lang="pt-BR" dirty="0"/>
                  <a:t>Na sequência, veremos alguns exemplos com diferentes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  <a:blipFill>
                <a:blip r:embed="rId3"/>
                <a:stretch>
                  <a:fillRect l="-977" r="-15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02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30" cy="49369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(equação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(equação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círculo</a:t>
                </a:r>
                <a:r>
                  <a:rPr lang="pt-BR" dirty="0"/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30" cy="4936917"/>
              </a:xfrm>
              <a:blipFill>
                <a:blip r:embed="rId2"/>
                <a:stretch>
                  <a:fillRect l="-1091" t="-27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616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972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</a:t>
                </a:r>
                <a:r>
                  <a:rPr lang="pt-BR" dirty="0"/>
                  <a:t>(equação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hipérbole retangular</a:t>
                </a:r>
                <a:r>
                  <a:rPr lang="pt-BR" dirty="0"/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 </a:t>
                </a:r>
              </a:p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9726" cy="5032376"/>
              </a:xfrm>
              <a:blipFill>
                <a:blip r:embed="rId2"/>
                <a:stretch>
                  <a:fillRect l="-1088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694935" y="6550223"/>
            <a:ext cx="4497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hlinkClick r:id="rId3"/>
              </a:rPr>
              <a:t>Exemplo</a:t>
            </a:r>
            <a:r>
              <a:rPr lang="pt-BR" sz="1400" dirty="0">
                <a:hlinkClick r:id="rId3"/>
              </a:rPr>
              <a:t>: logistic_regression_with_gradient_descent.ipynb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60124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8D1AC-8A00-B4EB-387C-732656C3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assumir também o formato de um </a:t>
                </a:r>
                <a:r>
                  <a:rPr lang="pt-BR" b="1" i="1" dirty="0"/>
                  <a:t>polinômio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ocorre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  <a:blipFill>
                <a:blip r:embed="rId3"/>
                <a:stretch>
                  <a:fillRect l="-98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3" name="Group 50">
            <a:extLst>
              <a:ext uri="{FF2B5EF4-FFF2-40B4-BE49-F238E27FC236}">
                <a16:creationId xmlns:a16="http://schemas.microsoft.com/office/drawing/2014/main" id="{DF911177-1762-1C13-7224-7DC9C7576C34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194" name="Straight Connector 51">
              <a:extLst>
                <a:ext uri="{FF2B5EF4-FFF2-40B4-BE49-F238E27FC236}">
                  <a16:creationId xmlns:a16="http://schemas.microsoft.com/office/drawing/2014/main" id="{52603673-7161-FA59-08BC-874F050F666A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52">
              <a:extLst>
                <a:ext uri="{FF2B5EF4-FFF2-40B4-BE49-F238E27FC236}">
                  <a16:creationId xmlns:a16="http://schemas.microsoft.com/office/drawing/2014/main" id="{10AF7232-B549-F17C-4496-B9C56271F0F5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53">
                  <a:extLst>
                    <a:ext uri="{FF2B5EF4-FFF2-40B4-BE49-F238E27FC236}">
                      <a16:creationId xmlns:a16="http://schemas.microsoft.com/office/drawing/2014/main" id="{349B9E2F-FC4F-E6C5-658F-4F519BCD92F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54">
                  <a:extLst>
                    <a:ext uri="{FF2B5EF4-FFF2-40B4-BE49-F238E27FC236}">
                      <a16:creationId xmlns:a16="http://schemas.microsoft.com/office/drawing/2014/main" id="{2836A701-4CC6-EB4E-ED1D-EDDCCEF94E6B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55">
              <a:extLst>
                <a:ext uri="{FF2B5EF4-FFF2-40B4-BE49-F238E27FC236}">
                  <a16:creationId xmlns:a16="http://schemas.microsoft.com/office/drawing/2014/main" id="{FAC640CB-C6D6-F516-E37C-FE83FD39D8ED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56">
              <a:extLst>
                <a:ext uri="{FF2B5EF4-FFF2-40B4-BE49-F238E27FC236}">
                  <a16:creationId xmlns:a16="http://schemas.microsoft.com/office/drawing/2014/main" id="{AD846A83-F33F-DC76-C5A3-56F953D68B09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Oval 57">
              <a:extLst>
                <a:ext uri="{FF2B5EF4-FFF2-40B4-BE49-F238E27FC236}">
                  <a16:creationId xmlns:a16="http://schemas.microsoft.com/office/drawing/2014/main" id="{B6DC2A6A-5222-A2F6-E5EA-6493B8B254C2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Oval 58">
              <a:extLst>
                <a:ext uri="{FF2B5EF4-FFF2-40B4-BE49-F238E27FC236}">
                  <a16:creationId xmlns:a16="http://schemas.microsoft.com/office/drawing/2014/main" id="{38FE9B36-4D6C-AF81-DCF2-4FA192C531D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Oval 59">
              <a:extLst>
                <a:ext uri="{FF2B5EF4-FFF2-40B4-BE49-F238E27FC236}">
                  <a16:creationId xmlns:a16="http://schemas.microsoft.com/office/drawing/2014/main" id="{DE523504-F9F2-AAFD-AA4B-806826C9C460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Oval 60">
              <a:extLst>
                <a:ext uri="{FF2B5EF4-FFF2-40B4-BE49-F238E27FC236}">
                  <a16:creationId xmlns:a16="http://schemas.microsoft.com/office/drawing/2014/main" id="{0AEC6512-045D-5FEB-0B7D-4417D5F557C2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Oval 61">
              <a:extLst>
                <a:ext uri="{FF2B5EF4-FFF2-40B4-BE49-F238E27FC236}">
                  <a16:creationId xmlns:a16="http://schemas.microsoft.com/office/drawing/2014/main" id="{158B8749-72FC-30FF-DFA5-9B588F851EA2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Oval 62">
              <a:extLst>
                <a:ext uri="{FF2B5EF4-FFF2-40B4-BE49-F238E27FC236}">
                  <a16:creationId xmlns:a16="http://schemas.microsoft.com/office/drawing/2014/main" id="{4AAA04E2-2F33-6098-1D33-86F794AB553B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Oval 63">
              <a:extLst>
                <a:ext uri="{FF2B5EF4-FFF2-40B4-BE49-F238E27FC236}">
                  <a16:creationId xmlns:a16="http://schemas.microsoft.com/office/drawing/2014/main" id="{5EBBDF3C-C688-C6C2-67A9-5310E504487B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Oval 64">
              <a:extLst>
                <a:ext uri="{FF2B5EF4-FFF2-40B4-BE49-F238E27FC236}">
                  <a16:creationId xmlns:a16="http://schemas.microsoft.com/office/drawing/2014/main" id="{30FE73D9-BF42-B6FD-5123-0ED28946A00C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Oval 65">
              <a:extLst>
                <a:ext uri="{FF2B5EF4-FFF2-40B4-BE49-F238E27FC236}">
                  <a16:creationId xmlns:a16="http://schemas.microsoft.com/office/drawing/2014/main" id="{099D459C-4199-9E54-CF18-58DD0479325D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Oval 66">
              <a:extLst>
                <a:ext uri="{FF2B5EF4-FFF2-40B4-BE49-F238E27FC236}">
                  <a16:creationId xmlns:a16="http://schemas.microsoft.com/office/drawing/2014/main" id="{2F4A2BF7-C6E7-5B3D-6BA9-49E4B15263D9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Oval 67">
              <a:extLst>
                <a:ext uri="{FF2B5EF4-FFF2-40B4-BE49-F238E27FC236}">
                  <a16:creationId xmlns:a16="http://schemas.microsoft.com/office/drawing/2014/main" id="{01A15C70-04A3-6B11-EB6E-C92199C75C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Oval 68">
              <a:extLst>
                <a:ext uri="{FF2B5EF4-FFF2-40B4-BE49-F238E27FC236}">
                  <a16:creationId xmlns:a16="http://schemas.microsoft.com/office/drawing/2014/main" id="{4D084CFD-A191-3E47-9AA5-D33505A73C66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Oval 69">
              <a:extLst>
                <a:ext uri="{FF2B5EF4-FFF2-40B4-BE49-F238E27FC236}">
                  <a16:creationId xmlns:a16="http://schemas.microsoft.com/office/drawing/2014/main" id="{099E51DE-9CCA-461A-5481-34FD22193D37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Oval 70">
              <a:extLst>
                <a:ext uri="{FF2B5EF4-FFF2-40B4-BE49-F238E27FC236}">
                  <a16:creationId xmlns:a16="http://schemas.microsoft.com/office/drawing/2014/main" id="{CC493F7E-E38D-A7C5-47CF-32248855D7F4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Oval 71">
              <a:extLst>
                <a:ext uri="{FF2B5EF4-FFF2-40B4-BE49-F238E27FC236}">
                  <a16:creationId xmlns:a16="http://schemas.microsoft.com/office/drawing/2014/main" id="{8F53A2C7-AB17-1C63-1F67-49A91F5868BB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Oval 72">
              <a:extLst>
                <a:ext uri="{FF2B5EF4-FFF2-40B4-BE49-F238E27FC236}">
                  <a16:creationId xmlns:a16="http://schemas.microsoft.com/office/drawing/2014/main" id="{C9DF79EB-94C8-5FFD-C810-43791B28B5E1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Oval 73">
              <a:extLst>
                <a:ext uri="{FF2B5EF4-FFF2-40B4-BE49-F238E27FC236}">
                  <a16:creationId xmlns:a16="http://schemas.microsoft.com/office/drawing/2014/main" id="{2F22FDF4-7403-AB45-E92A-42C84AB1B7F5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Oval 74">
              <a:extLst>
                <a:ext uri="{FF2B5EF4-FFF2-40B4-BE49-F238E27FC236}">
                  <a16:creationId xmlns:a16="http://schemas.microsoft.com/office/drawing/2014/main" id="{198C1AAB-AF99-3206-D9D7-4D364FE310AC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Multiply 75">
              <a:extLst>
                <a:ext uri="{FF2B5EF4-FFF2-40B4-BE49-F238E27FC236}">
                  <a16:creationId xmlns:a16="http://schemas.microsoft.com/office/drawing/2014/main" id="{FE713D93-DB25-6226-9F9A-E46E41C77152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Multiply 76">
              <a:extLst>
                <a:ext uri="{FF2B5EF4-FFF2-40B4-BE49-F238E27FC236}">
                  <a16:creationId xmlns:a16="http://schemas.microsoft.com/office/drawing/2014/main" id="{A1177A6D-DA2C-2D4D-6B6B-4E6992C1AD4F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Multiply 77">
              <a:extLst>
                <a:ext uri="{FF2B5EF4-FFF2-40B4-BE49-F238E27FC236}">
                  <a16:creationId xmlns:a16="http://schemas.microsoft.com/office/drawing/2014/main" id="{09191902-83CE-66E3-332C-74779F468BDA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Multiply 78">
              <a:extLst>
                <a:ext uri="{FF2B5EF4-FFF2-40B4-BE49-F238E27FC236}">
                  <a16:creationId xmlns:a16="http://schemas.microsoft.com/office/drawing/2014/main" id="{42D2AAAF-0D27-C1EF-AB19-0F92563574E2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Multiply 79">
              <a:extLst>
                <a:ext uri="{FF2B5EF4-FFF2-40B4-BE49-F238E27FC236}">
                  <a16:creationId xmlns:a16="http://schemas.microsoft.com/office/drawing/2014/main" id="{04E261D7-2CC7-EDA1-CC5B-56CF18DBAB79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Multiply 80">
              <a:extLst>
                <a:ext uri="{FF2B5EF4-FFF2-40B4-BE49-F238E27FC236}">
                  <a16:creationId xmlns:a16="http://schemas.microsoft.com/office/drawing/2014/main" id="{D2E11CE3-B5E0-AE7F-0BA6-A2961EB0367F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Multiply 81">
              <a:extLst>
                <a:ext uri="{FF2B5EF4-FFF2-40B4-BE49-F238E27FC236}">
                  <a16:creationId xmlns:a16="http://schemas.microsoft.com/office/drawing/2014/main" id="{2422831B-A2AD-DD94-621D-AD740642157D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Oval 82">
              <a:extLst>
                <a:ext uri="{FF2B5EF4-FFF2-40B4-BE49-F238E27FC236}">
                  <a16:creationId xmlns:a16="http://schemas.microsoft.com/office/drawing/2014/main" id="{87880004-15D8-F560-02D3-46EB124BA5F6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Oval 83">
              <a:extLst>
                <a:ext uri="{FF2B5EF4-FFF2-40B4-BE49-F238E27FC236}">
                  <a16:creationId xmlns:a16="http://schemas.microsoft.com/office/drawing/2014/main" id="{95D5738C-6797-704C-A8BA-429F69AC054D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Oval 84">
              <a:extLst>
                <a:ext uri="{FF2B5EF4-FFF2-40B4-BE49-F238E27FC236}">
                  <a16:creationId xmlns:a16="http://schemas.microsoft.com/office/drawing/2014/main" id="{7DF919EE-44D8-115A-28B8-5682485FDF18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Multiply 85">
              <a:extLst>
                <a:ext uri="{FF2B5EF4-FFF2-40B4-BE49-F238E27FC236}">
                  <a16:creationId xmlns:a16="http://schemas.microsoft.com/office/drawing/2014/main" id="{178B6A71-C93D-4BE2-25DA-2DFBB72900A6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Multiply 86">
              <a:extLst>
                <a:ext uri="{FF2B5EF4-FFF2-40B4-BE49-F238E27FC236}">
                  <a16:creationId xmlns:a16="http://schemas.microsoft.com/office/drawing/2014/main" id="{D60CF889-F533-E2D7-B7CD-1932A8B52712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Multiply 87">
              <a:extLst>
                <a:ext uri="{FF2B5EF4-FFF2-40B4-BE49-F238E27FC236}">
                  <a16:creationId xmlns:a16="http://schemas.microsoft.com/office/drawing/2014/main" id="{9D4F0D55-0225-8C22-1E21-F6414657B65B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Multiply 88">
              <a:extLst>
                <a:ext uri="{FF2B5EF4-FFF2-40B4-BE49-F238E27FC236}">
                  <a16:creationId xmlns:a16="http://schemas.microsoft.com/office/drawing/2014/main" id="{C1D39E83-7A81-5CE7-3358-BF117022ACB8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Multiply 89">
              <a:extLst>
                <a:ext uri="{FF2B5EF4-FFF2-40B4-BE49-F238E27FC236}">
                  <a16:creationId xmlns:a16="http://schemas.microsoft.com/office/drawing/2014/main" id="{5F94C93B-4FC1-3415-EC6B-97FF0B4B8F08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Multiply 90">
              <a:extLst>
                <a:ext uri="{FF2B5EF4-FFF2-40B4-BE49-F238E27FC236}">
                  <a16:creationId xmlns:a16="http://schemas.microsoft.com/office/drawing/2014/main" id="{29B3297A-8C24-03EA-C2C0-BDF821C68CF8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Multiply 91">
              <a:extLst>
                <a:ext uri="{FF2B5EF4-FFF2-40B4-BE49-F238E27FC236}">
                  <a16:creationId xmlns:a16="http://schemas.microsoft.com/office/drawing/2014/main" id="{7BF27FDF-A953-7D1C-F399-F7EB3E359494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Multiply 92">
              <a:extLst>
                <a:ext uri="{FF2B5EF4-FFF2-40B4-BE49-F238E27FC236}">
                  <a16:creationId xmlns:a16="http://schemas.microsoft.com/office/drawing/2014/main" id="{D6687B33-5E13-0B20-0AB6-7C5029F645BF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Multiply 93">
              <a:extLst>
                <a:ext uri="{FF2B5EF4-FFF2-40B4-BE49-F238E27FC236}">
                  <a16:creationId xmlns:a16="http://schemas.microsoft.com/office/drawing/2014/main" id="{20A4120F-44BF-74CB-FBEF-EF83F9B059BF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Multiply 94">
              <a:extLst>
                <a:ext uri="{FF2B5EF4-FFF2-40B4-BE49-F238E27FC236}">
                  <a16:creationId xmlns:a16="http://schemas.microsoft.com/office/drawing/2014/main" id="{12E82634-22F6-0C9C-955A-F0DBB9568F72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Multiply 95">
              <a:extLst>
                <a:ext uri="{FF2B5EF4-FFF2-40B4-BE49-F238E27FC236}">
                  <a16:creationId xmlns:a16="http://schemas.microsoft.com/office/drawing/2014/main" id="{FE956282-4725-2707-3B5A-417CA5C88098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9" name="Straight Connector 96">
              <a:extLst>
                <a:ext uri="{FF2B5EF4-FFF2-40B4-BE49-F238E27FC236}">
                  <a16:creationId xmlns:a16="http://schemas.microsoft.com/office/drawing/2014/main" id="{6793B35E-043B-DD7E-2706-9F41CCCE0F5F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97">
            <a:extLst>
              <a:ext uri="{FF2B5EF4-FFF2-40B4-BE49-F238E27FC236}">
                <a16:creationId xmlns:a16="http://schemas.microsoft.com/office/drawing/2014/main" id="{9BA09B05-5A67-1E11-F943-345BEBEF6CD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241" name="Straight Connector 98">
              <a:extLst>
                <a:ext uri="{FF2B5EF4-FFF2-40B4-BE49-F238E27FC236}">
                  <a16:creationId xmlns:a16="http://schemas.microsoft.com/office/drawing/2014/main" id="{862E6175-A5B3-6C19-6104-42D82E6D1FF1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99">
              <a:extLst>
                <a:ext uri="{FF2B5EF4-FFF2-40B4-BE49-F238E27FC236}">
                  <a16:creationId xmlns:a16="http://schemas.microsoft.com/office/drawing/2014/main" id="{BABB064E-46AA-4BB8-F35E-797A288E2F37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100">
                  <a:extLst>
                    <a:ext uri="{FF2B5EF4-FFF2-40B4-BE49-F238E27FC236}">
                      <a16:creationId xmlns:a16="http://schemas.microsoft.com/office/drawing/2014/main" id="{15EFE971-5E50-38EE-3246-DE8523B997AF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101">
                  <a:extLst>
                    <a:ext uri="{FF2B5EF4-FFF2-40B4-BE49-F238E27FC236}">
                      <a16:creationId xmlns:a16="http://schemas.microsoft.com/office/drawing/2014/main" id="{D24CCD60-BE5F-04E5-5458-52C2A87FB155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Oval 102">
              <a:extLst>
                <a:ext uri="{FF2B5EF4-FFF2-40B4-BE49-F238E27FC236}">
                  <a16:creationId xmlns:a16="http://schemas.microsoft.com/office/drawing/2014/main" id="{26EC5A80-50A6-5B82-A9E7-E327DE9B8EFC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Oval 103">
              <a:extLst>
                <a:ext uri="{FF2B5EF4-FFF2-40B4-BE49-F238E27FC236}">
                  <a16:creationId xmlns:a16="http://schemas.microsoft.com/office/drawing/2014/main" id="{FE66B279-005D-DB31-6439-FC8AE274BA36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Oval 104">
              <a:extLst>
                <a:ext uri="{FF2B5EF4-FFF2-40B4-BE49-F238E27FC236}">
                  <a16:creationId xmlns:a16="http://schemas.microsoft.com/office/drawing/2014/main" id="{0D373D9D-529A-5BAB-2825-8A6F7B31F9E3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Oval 105">
              <a:extLst>
                <a:ext uri="{FF2B5EF4-FFF2-40B4-BE49-F238E27FC236}">
                  <a16:creationId xmlns:a16="http://schemas.microsoft.com/office/drawing/2014/main" id="{14895E6F-8413-D2A8-7391-F5DC05D40ABF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Oval 106">
              <a:extLst>
                <a:ext uri="{FF2B5EF4-FFF2-40B4-BE49-F238E27FC236}">
                  <a16:creationId xmlns:a16="http://schemas.microsoft.com/office/drawing/2014/main" id="{C86188FE-D32F-8C07-50EA-D000AF0D439C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Oval 107">
              <a:extLst>
                <a:ext uri="{FF2B5EF4-FFF2-40B4-BE49-F238E27FC236}">
                  <a16:creationId xmlns:a16="http://schemas.microsoft.com/office/drawing/2014/main" id="{8809DCB5-FC89-4A47-AB68-706127E1C329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Oval 108">
              <a:extLst>
                <a:ext uri="{FF2B5EF4-FFF2-40B4-BE49-F238E27FC236}">
                  <a16:creationId xmlns:a16="http://schemas.microsoft.com/office/drawing/2014/main" id="{168AE50C-693B-B056-392B-36487B2FB4B6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Oval 109">
              <a:extLst>
                <a:ext uri="{FF2B5EF4-FFF2-40B4-BE49-F238E27FC236}">
                  <a16:creationId xmlns:a16="http://schemas.microsoft.com/office/drawing/2014/main" id="{15246016-8527-A9B2-991C-721C14D85548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Oval 110">
              <a:extLst>
                <a:ext uri="{FF2B5EF4-FFF2-40B4-BE49-F238E27FC236}">
                  <a16:creationId xmlns:a16="http://schemas.microsoft.com/office/drawing/2014/main" id="{6BB57176-DB5F-E5F7-0A9F-61D6FD83051B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Oval 111">
              <a:extLst>
                <a:ext uri="{FF2B5EF4-FFF2-40B4-BE49-F238E27FC236}">
                  <a16:creationId xmlns:a16="http://schemas.microsoft.com/office/drawing/2014/main" id="{EEA0A374-6078-152F-EA81-CA75502038E2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Oval 112">
              <a:extLst>
                <a:ext uri="{FF2B5EF4-FFF2-40B4-BE49-F238E27FC236}">
                  <a16:creationId xmlns:a16="http://schemas.microsoft.com/office/drawing/2014/main" id="{03F6E416-594F-9780-70C8-F09A2E030AA2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Oval 113">
              <a:extLst>
                <a:ext uri="{FF2B5EF4-FFF2-40B4-BE49-F238E27FC236}">
                  <a16:creationId xmlns:a16="http://schemas.microsoft.com/office/drawing/2014/main" id="{A86B5730-B672-A081-CC72-7DCD39510BC9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Oval 114">
              <a:extLst>
                <a:ext uri="{FF2B5EF4-FFF2-40B4-BE49-F238E27FC236}">
                  <a16:creationId xmlns:a16="http://schemas.microsoft.com/office/drawing/2014/main" id="{A314BBC5-28D1-4A06-2FF6-4BE7CFC2B713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Oval 115">
              <a:extLst>
                <a:ext uri="{FF2B5EF4-FFF2-40B4-BE49-F238E27FC236}">
                  <a16:creationId xmlns:a16="http://schemas.microsoft.com/office/drawing/2014/main" id="{8DF2D811-2E0D-0C15-199F-651C5C933138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Oval 116">
              <a:extLst>
                <a:ext uri="{FF2B5EF4-FFF2-40B4-BE49-F238E27FC236}">
                  <a16:creationId xmlns:a16="http://schemas.microsoft.com/office/drawing/2014/main" id="{00A78210-5966-E2D4-3A2C-29FEAD4BDB34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Oval 117">
              <a:extLst>
                <a:ext uri="{FF2B5EF4-FFF2-40B4-BE49-F238E27FC236}">
                  <a16:creationId xmlns:a16="http://schemas.microsoft.com/office/drawing/2014/main" id="{B3B0EA26-2715-4A63-DBAA-717B4A23F478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Oval 118">
              <a:extLst>
                <a:ext uri="{FF2B5EF4-FFF2-40B4-BE49-F238E27FC236}">
                  <a16:creationId xmlns:a16="http://schemas.microsoft.com/office/drawing/2014/main" id="{D06A8023-BA02-409E-0281-7C9C8C5635E7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Oval 119">
              <a:extLst>
                <a:ext uri="{FF2B5EF4-FFF2-40B4-BE49-F238E27FC236}">
                  <a16:creationId xmlns:a16="http://schemas.microsoft.com/office/drawing/2014/main" id="{BBE6A492-BB73-B978-00E1-55167871BC4D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Oval 120">
              <a:extLst>
                <a:ext uri="{FF2B5EF4-FFF2-40B4-BE49-F238E27FC236}">
                  <a16:creationId xmlns:a16="http://schemas.microsoft.com/office/drawing/2014/main" id="{47BE9AD6-18EE-F245-C222-D464BE0D900C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Oval 121">
              <a:extLst>
                <a:ext uri="{FF2B5EF4-FFF2-40B4-BE49-F238E27FC236}">
                  <a16:creationId xmlns:a16="http://schemas.microsoft.com/office/drawing/2014/main" id="{FE97CFB8-5FCD-F9AE-4EC3-9B90E82E0BD1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Multiply 122">
              <a:extLst>
                <a:ext uri="{FF2B5EF4-FFF2-40B4-BE49-F238E27FC236}">
                  <a16:creationId xmlns:a16="http://schemas.microsoft.com/office/drawing/2014/main" id="{58E8FC64-2EBA-62AF-E35B-379A189D537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Multiply 123">
              <a:extLst>
                <a:ext uri="{FF2B5EF4-FFF2-40B4-BE49-F238E27FC236}">
                  <a16:creationId xmlns:a16="http://schemas.microsoft.com/office/drawing/2014/main" id="{121ED2C2-C394-73A6-4F3D-0D6AE65DAA50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Multiply 124">
              <a:extLst>
                <a:ext uri="{FF2B5EF4-FFF2-40B4-BE49-F238E27FC236}">
                  <a16:creationId xmlns:a16="http://schemas.microsoft.com/office/drawing/2014/main" id="{6BA39FEA-B8DD-FF08-298A-6AA25A7F16AA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Multiply 125">
              <a:extLst>
                <a:ext uri="{FF2B5EF4-FFF2-40B4-BE49-F238E27FC236}">
                  <a16:creationId xmlns:a16="http://schemas.microsoft.com/office/drawing/2014/main" id="{07A15D8B-5F3F-1238-2961-80CE07989F8D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Multiply 126">
              <a:extLst>
                <a:ext uri="{FF2B5EF4-FFF2-40B4-BE49-F238E27FC236}">
                  <a16:creationId xmlns:a16="http://schemas.microsoft.com/office/drawing/2014/main" id="{04CF30F0-EE59-2B18-4293-C1548AB09FEB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0" name="Multiply 127">
              <a:extLst>
                <a:ext uri="{FF2B5EF4-FFF2-40B4-BE49-F238E27FC236}">
                  <a16:creationId xmlns:a16="http://schemas.microsoft.com/office/drawing/2014/main" id="{59F2BF88-464B-D043-6DC8-BE467E5F5365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Multiply 128">
              <a:extLst>
                <a:ext uri="{FF2B5EF4-FFF2-40B4-BE49-F238E27FC236}">
                  <a16:creationId xmlns:a16="http://schemas.microsoft.com/office/drawing/2014/main" id="{F5E1C1DB-A089-269E-D62B-1F6ED2B5089F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Oval 129">
              <a:extLst>
                <a:ext uri="{FF2B5EF4-FFF2-40B4-BE49-F238E27FC236}">
                  <a16:creationId xmlns:a16="http://schemas.microsoft.com/office/drawing/2014/main" id="{4412E03C-354D-F145-C5A9-26C4BEC3D209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3" name="Oval 130">
              <a:extLst>
                <a:ext uri="{FF2B5EF4-FFF2-40B4-BE49-F238E27FC236}">
                  <a16:creationId xmlns:a16="http://schemas.microsoft.com/office/drawing/2014/main" id="{41C5C12B-8CDE-EAFC-3FB2-B71470ED21F4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Oval 131">
              <a:extLst>
                <a:ext uri="{FF2B5EF4-FFF2-40B4-BE49-F238E27FC236}">
                  <a16:creationId xmlns:a16="http://schemas.microsoft.com/office/drawing/2014/main" id="{FC69DF46-1F1F-44E5-9A4B-1B62ACFF8AE6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Multiply 132">
              <a:extLst>
                <a:ext uri="{FF2B5EF4-FFF2-40B4-BE49-F238E27FC236}">
                  <a16:creationId xmlns:a16="http://schemas.microsoft.com/office/drawing/2014/main" id="{CDE1F1C9-F63F-5CEC-AC3B-5DF3B0680BD0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Multiply 133">
              <a:extLst>
                <a:ext uri="{FF2B5EF4-FFF2-40B4-BE49-F238E27FC236}">
                  <a16:creationId xmlns:a16="http://schemas.microsoft.com/office/drawing/2014/main" id="{BE48EEC5-EE90-F9D7-602A-1BDE74A757B4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Multiply 134">
              <a:extLst>
                <a:ext uri="{FF2B5EF4-FFF2-40B4-BE49-F238E27FC236}">
                  <a16:creationId xmlns:a16="http://schemas.microsoft.com/office/drawing/2014/main" id="{E520CF51-47A2-7E8B-78DC-ADEB8C1E764F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Multiply 135">
              <a:extLst>
                <a:ext uri="{FF2B5EF4-FFF2-40B4-BE49-F238E27FC236}">
                  <a16:creationId xmlns:a16="http://schemas.microsoft.com/office/drawing/2014/main" id="{6E35A0E5-F036-47D5-6724-949F089AEB72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Multiply 136">
              <a:extLst>
                <a:ext uri="{FF2B5EF4-FFF2-40B4-BE49-F238E27FC236}">
                  <a16:creationId xmlns:a16="http://schemas.microsoft.com/office/drawing/2014/main" id="{40AD9EEF-3614-174C-A1BD-2E03095052D4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Multiply 137">
              <a:extLst>
                <a:ext uri="{FF2B5EF4-FFF2-40B4-BE49-F238E27FC236}">
                  <a16:creationId xmlns:a16="http://schemas.microsoft.com/office/drawing/2014/main" id="{5224EAE0-29F0-0908-8893-1DA195541196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Multiply 138">
              <a:extLst>
                <a:ext uri="{FF2B5EF4-FFF2-40B4-BE49-F238E27FC236}">
                  <a16:creationId xmlns:a16="http://schemas.microsoft.com/office/drawing/2014/main" id="{345E7BAB-A204-C545-A324-4AE44816D949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Multiply 139">
              <a:extLst>
                <a:ext uri="{FF2B5EF4-FFF2-40B4-BE49-F238E27FC236}">
                  <a16:creationId xmlns:a16="http://schemas.microsoft.com/office/drawing/2014/main" id="{A0512407-73B8-304C-6056-341DEED9304C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3" name="Multiply 140">
              <a:extLst>
                <a:ext uri="{FF2B5EF4-FFF2-40B4-BE49-F238E27FC236}">
                  <a16:creationId xmlns:a16="http://schemas.microsoft.com/office/drawing/2014/main" id="{B8F4E571-C121-A73E-CA57-06965F808395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4" name="Multiply 141">
              <a:extLst>
                <a:ext uri="{FF2B5EF4-FFF2-40B4-BE49-F238E27FC236}">
                  <a16:creationId xmlns:a16="http://schemas.microsoft.com/office/drawing/2014/main" id="{6719F853-8301-AD90-215A-5F0CCB17A0D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Multiply 142">
              <a:extLst>
                <a:ext uri="{FF2B5EF4-FFF2-40B4-BE49-F238E27FC236}">
                  <a16:creationId xmlns:a16="http://schemas.microsoft.com/office/drawing/2014/main" id="{796FC582-F9D7-FE87-2A23-4E229FC743BD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Freeform 143">
              <a:extLst>
                <a:ext uri="{FF2B5EF4-FFF2-40B4-BE49-F238E27FC236}">
                  <a16:creationId xmlns:a16="http://schemas.microsoft.com/office/drawing/2014/main" id="{096148D6-1E7E-22FB-3129-F46AEE6157EC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1CF5EF7B-31C2-BF66-57C5-B83BDD880795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291" name="CaixaDeTexto 290">
            <a:extLst>
              <a:ext uri="{FF2B5EF4-FFF2-40B4-BE49-F238E27FC236}">
                <a16:creationId xmlns:a16="http://schemas.microsoft.com/office/drawing/2014/main" id="{6B520180-B7A3-73C8-75FE-9FD42CDF419E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292" name="Agrupar 291">
            <a:extLst>
              <a:ext uri="{FF2B5EF4-FFF2-40B4-BE49-F238E27FC236}">
                <a16:creationId xmlns:a16="http://schemas.microsoft.com/office/drawing/2014/main" id="{B0CAB38C-895F-C677-2B43-E8AA71744A23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293" name="Group 3">
              <a:extLst>
                <a:ext uri="{FF2B5EF4-FFF2-40B4-BE49-F238E27FC236}">
                  <a16:creationId xmlns:a16="http://schemas.microsoft.com/office/drawing/2014/main" id="{3E73FC0E-6496-B42D-E845-04860D135BB2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295" name="Straight Connector 4">
                <a:extLst>
                  <a:ext uri="{FF2B5EF4-FFF2-40B4-BE49-F238E27FC236}">
                    <a16:creationId xmlns:a16="http://schemas.microsoft.com/office/drawing/2014/main" id="{519CA167-3E38-A858-4B91-3A94AA9E243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5">
                <a:extLst>
                  <a:ext uri="{FF2B5EF4-FFF2-40B4-BE49-F238E27FC236}">
                    <a16:creationId xmlns:a16="http://schemas.microsoft.com/office/drawing/2014/main" id="{F6141AF6-15EC-AECB-C9F3-E7F387C00624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6">
                    <a:extLst>
                      <a:ext uri="{FF2B5EF4-FFF2-40B4-BE49-F238E27FC236}">
                        <a16:creationId xmlns:a16="http://schemas.microsoft.com/office/drawing/2014/main" id="{2817C157-DC6C-FFC2-57CD-7AA392FD0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7">
                    <a:extLst>
                      <a:ext uri="{FF2B5EF4-FFF2-40B4-BE49-F238E27FC236}">
                        <a16:creationId xmlns:a16="http://schemas.microsoft.com/office/drawing/2014/main" id="{8736387D-86DB-F26C-79D3-15D59A65AF0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9" name="Oval 8">
                <a:extLst>
                  <a:ext uri="{FF2B5EF4-FFF2-40B4-BE49-F238E27FC236}">
                    <a16:creationId xmlns:a16="http://schemas.microsoft.com/office/drawing/2014/main" id="{659179F3-E338-6F96-9124-798041B2AAC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Oval 9">
                <a:extLst>
                  <a:ext uri="{FF2B5EF4-FFF2-40B4-BE49-F238E27FC236}">
                    <a16:creationId xmlns:a16="http://schemas.microsoft.com/office/drawing/2014/main" id="{BA6B460D-6E19-AA3E-EC2A-8D0A74A5846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Oval 10">
                <a:extLst>
                  <a:ext uri="{FF2B5EF4-FFF2-40B4-BE49-F238E27FC236}">
                    <a16:creationId xmlns:a16="http://schemas.microsoft.com/office/drawing/2014/main" id="{C19CE4C5-5A5F-08AC-C793-D1ADCFB6056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Oval 11">
                <a:extLst>
                  <a:ext uri="{FF2B5EF4-FFF2-40B4-BE49-F238E27FC236}">
                    <a16:creationId xmlns:a16="http://schemas.microsoft.com/office/drawing/2014/main" id="{43940FBF-5687-6EC8-893A-641CE999070D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Oval 12">
                <a:extLst>
                  <a:ext uri="{FF2B5EF4-FFF2-40B4-BE49-F238E27FC236}">
                    <a16:creationId xmlns:a16="http://schemas.microsoft.com/office/drawing/2014/main" id="{47916986-259A-0B5B-6E1D-5D66453CC16D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Oval 13">
                <a:extLst>
                  <a:ext uri="{FF2B5EF4-FFF2-40B4-BE49-F238E27FC236}">
                    <a16:creationId xmlns:a16="http://schemas.microsoft.com/office/drawing/2014/main" id="{4BFB4C73-1C85-CB72-8E6D-D0A9B5FA6D88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Oval 14">
                <a:extLst>
                  <a:ext uri="{FF2B5EF4-FFF2-40B4-BE49-F238E27FC236}">
                    <a16:creationId xmlns:a16="http://schemas.microsoft.com/office/drawing/2014/main" id="{B9C433F1-3008-ED26-54BD-F540667C54E5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6" name="Oval 15">
                <a:extLst>
                  <a:ext uri="{FF2B5EF4-FFF2-40B4-BE49-F238E27FC236}">
                    <a16:creationId xmlns:a16="http://schemas.microsoft.com/office/drawing/2014/main" id="{CD098820-96A8-B3A7-09BD-F2E548DDBD23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7" name="Oval 16">
                <a:extLst>
                  <a:ext uri="{FF2B5EF4-FFF2-40B4-BE49-F238E27FC236}">
                    <a16:creationId xmlns:a16="http://schemas.microsoft.com/office/drawing/2014/main" id="{1F1F6454-0E36-BD14-4597-D7B24ABF362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8" name="Oval 17">
                <a:extLst>
                  <a:ext uri="{FF2B5EF4-FFF2-40B4-BE49-F238E27FC236}">
                    <a16:creationId xmlns:a16="http://schemas.microsoft.com/office/drawing/2014/main" id="{646E0387-1164-393B-583D-9123CE0E96D1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9" name="Oval 18">
                <a:extLst>
                  <a:ext uri="{FF2B5EF4-FFF2-40B4-BE49-F238E27FC236}">
                    <a16:creationId xmlns:a16="http://schemas.microsoft.com/office/drawing/2014/main" id="{F90C6CFE-95D6-CDF9-D3ED-3445AFC6432F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0" name="Oval 19">
                <a:extLst>
                  <a:ext uri="{FF2B5EF4-FFF2-40B4-BE49-F238E27FC236}">
                    <a16:creationId xmlns:a16="http://schemas.microsoft.com/office/drawing/2014/main" id="{16283901-9E0F-BB2C-BC88-A23C224B569E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1" name="Oval 20">
                <a:extLst>
                  <a:ext uri="{FF2B5EF4-FFF2-40B4-BE49-F238E27FC236}">
                    <a16:creationId xmlns:a16="http://schemas.microsoft.com/office/drawing/2014/main" id="{DFFACD6D-4A30-4263-5A8C-400AE0895645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Oval 21">
                <a:extLst>
                  <a:ext uri="{FF2B5EF4-FFF2-40B4-BE49-F238E27FC236}">
                    <a16:creationId xmlns:a16="http://schemas.microsoft.com/office/drawing/2014/main" id="{4C2B18D6-D331-4473-0F92-99B23039E3B7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3" name="Oval 22">
                <a:extLst>
                  <a:ext uri="{FF2B5EF4-FFF2-40B4-BE49-F238E27FC236}">
                    <a16:creationId xmlns:a16="http://schemas.microsoft.com/office/drawing/2014/main" id="{E239F1FA-C518-F052-24C3-CCFEEF37EE2C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Oval 23">
                <a:extLst>
                  <a:ext uri="{FF2B5EF4-FFF2-40B4-BE49-F238E27FC236}">
                    <a16:creationId xmlns:a16="http://schemas.microsoft.com/office/drawing/2014/main" id="{B5A0693E-598B-3275-8F45-388A01310932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Oval 24">
                <a:extLst>
                  <a:ext uri="{FF2B5EF4-FFF2-40B4-BE49-F238E27FC236}">
                    <a16:creationId xmlns:a16="http://schemas.microsoft.com/office/drawing/2014/main" id="{DA7637ED-2EEA-BD5A-EA77-C54CA353C640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Oval 25">
                <a:extLst>
                  <a:ext uri="{FF2B5EF4-FFF2-40B4-BE49-F238E27FC236}">
                    <a16:creationId xmlns:a16="http://schemas.microsoft.com/office/drawing/2014/main" id="{B68E526B-3355-B2B7-5509-E51745507723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Oval 26">
                <a:extLst>
                  <a:ext uri="{FF2B5EF4-FFF2-40B4-BE49-F238E27FC236}">
                    <a16:creationId xmlns:a16="http://schemas.microsoft.com/office/drawing/2014/main" id="{CD12660D-ADA9-6B6A-7405-5B8433165DD6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Oval 27">
                <a:extLst>
                  <a:ext uri="{FF2B5EF4-FFF2-40B4-BE49-F238E27FC236}">
                    <a16:creationId xmlns:a16="http://schemas.microsoft.com/office/drawing/2014/main" id="{0B1A1FEA-0027-9E88-9FF2-7BE242F2BF65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Multiply 28">
                <a:extLst>
                  <a:ext uri="{FF2B5EF4-FFF2-40B4-BE49-F238E27FC236}">
                    <a16:creationId xmlns:a16="http://schemas.microsoft.com/office/drawing/2014/main" id="{C20CAE11-8B1F-4521-A439-4E895A333523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Multiply 29">
                <a:extLst>
                  <a:ext uri="{FF2B5EF4-FFF2-40B4-BE49-F238E27FC236}">
                    <a16:creationId xmlns:a16="http://schemas.microsoft.com/office/drawing/2014/main" id="{8A95B274-5A57-2055-C0D9-457760224CA0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Multiply 30">
                <a:extLst>
                  <a:ext uri="{FF2B5EF4-FFF2-40B4-BE49-F238E27FC236}">
                    <a16:creationId xmlns:a16="http://schemas.microsoft.com/office/drawing/2014/main" id="{7E982CAE-81A9-32FF-1E8E-C206169CC96D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Multiply 31">
                <a:extLst>
                  <a:ext uri="{FF2B5EF4-FFF2-40B4-BE49-F238E27FC236}">
                    <a16:creationId xmlns:a16="http://schemas.microsoft.com/office/drawing/2014/main" id="{FF5CDDFA-0285-1EAD-EB3D-C992D2DAC298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Multiply 32">
                <a:extLst>
                  <a:ext uri="{FF2B5EF4-FFF2-40B4-BE49-F238E27FC236}">
                    <a16:creationId xmlns:a16="http://schemas.microsoft.com/office/drawing/2014/main" id="{9B7F76AC-6D3A-830C-9083-0199F6734871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Multiply 33">
                <a:extLst>
                  <a:ext uri="{FF2B5EF4-FFF2-40B4-BE49-F238E27FC236}">
                    <a16:creationId xmlns:a16="http://schemas.microsoft.com/office/drawing/2014/main" id="{D3155068-4D6B-00AA-D5BD-6B29C2581320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Multiply 34">
                <a:extLst>
                  <a:ext uri="{FF2B5EF4-FFF2-40B4-BE49-F238E27FC236}">
                    <a16:creationId xmlns:a16="http://schemas.microsoft.com/office/drawing/2014/main" id="{BE02C931-C817-1D10-C938-506A5328CF9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Oval 35">
                <a:extLst>
                  <a:ext uri="{FF2B5EF4-FFF2-40B4-BE49-F238E27FC236}">
                    <a16:creationId xmlns:a16="http://schemas.microsoft.com/office/drawing/2014/main" id="{037DCD77-CB85-6615-818E-53830FFF987D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Oval 36">
                <a:extLst>
                  <a:ext uri="{FF2B5EF4-FFF2-40B4-BE49-F238E27FC236}">
                    <a16:creationId xmlns:a16="http://schemas.microsoft.com/office/drawing/2014/main" id="{64933034-93B0-2153-6372-573E8410C1E5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Oval 37">
                <a:extLst>
                  <a:ext uri="{FF2B5EF4-FFF2-40B4-BE49-F238E27FC236}">
                    <a16:creationId xmlns:a16="http://schemas.microsoft.com/office/drawing/2014/main" id="{590D945B-5C02-A907-B24B-5C7B8A35DE17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Multiply 38">
                <a:extLst>
                  <a:ext uri="{FF2B5EF4-FFF2-40B4-BE49-F238E27FC236}">
                    <a16:creationId xmlns:a16="http://schemas.microsoft.com/office/drawing/2014/main" id="{B2CA3E0D-9491-7BBF-7C58-4FEEFDDA67E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Multiply 39">
                <a:extLst>
                  <a:ext uri="{FF2B5EF4-FFF2-40B4-BE49-F238E27FC236}">
                    <a16:creationId xmlns:a16="http://schemas.microsoft.com/office/drawing/2014/main" id="{9CB0019D-BCAE-CBF5-E9AA-DB42024B9517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Multiply 40">
                <a:extLst>
                  <a:ext uri="{FF2B5EF4-FFF2-40B4-BE49-F238E27FC236}">
                    <a16:creationId xmlns:a16="http://schemas.microsoft.com/office/drawing/2014/main" id="{F9E96131-227C-8F93-E881-C680BCF513F6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Multiply 41">
                <a:extLst>
                  <a:ext uri="{FF2B5EF4-FFF2-40B4-BE49-F238E27FC236}">
                    <a16:creationId xmlns:a16="http://schemas.microsoft.com/office/drawing/2014/main" id="{0CC480B1-4435-B46F-75E0-286BDBDD0B4F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Multiply 42">
                <a:extLst>
                  <a:ext uri="{FF2B5EF4-FFF2-40B4-BE49-F238E27FC236}">
                    <a16:creationId xmlns:a16="http://schemas.microsoft.com/office/drawing/2014/main" id="{427AA496-B2DD-5199-236F-ACDE3911BA8A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Multiply 43">
                <a:extLst>
                  <a:ext uri="{FF2B5EF4-FFF2-40B4-BE49-F238E27FC236}">
                    <a16:creationId xmlns:a16="http://schemas.microsoft.com/office/drawing/2014/main" id="{D0494BF0-83C5-D217-E3F0-D37D97CAB42F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Multiply 44">
                <a:extLst>
                  <a:ext uri="{FF2B5EF4-FFF2-40B4-BE49-F238E27FC236}">
                    <a16:creationId xmlns:a16="http://schemas.microsoft.com/office/drawing/2014/main" id="{1943872F-D82A-A2E4-8597-1C3B77A5591C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Multiply 45">
                <a:extLst>
                  <a:ext uri="{FF2B5EF4-FFF2-40B4-BE49-F238E27FC236}">
                    <a16:creationId xmlns:a16="http://schemas.microsoft.com/office/drawing/2014/main" id="{0073664D-12A0-88D6-2D28-C31256AAFB7D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Multiply 46">
                <a:extLst>
                  <a:ext uri="{FF2B5EF4-FFF2-40B4-BE49-F238E27FC236}">
                    <a16:creationId xmlns:a16="http://schemas.microsoft.com/office/drawing/2014/main" id="{E802BF65-432E-A93E-CAF8-F1A093BBE901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Multiply 47">
                <a:extLst>
                  <a:ext uri="{FF2B5EF4-FFF2-40B4-BE49-F238E27FC236}">
                    <a16:creationId xmlns:a16="http://schemas.microsoft.com/office/drawing/2014/main" id="{D530F31C-8F3B-3B7B-E86C-4278765980F8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Multiply 48">
                <a:extLst>
                  <a:ext uri="{FF2B5EF4-FFF2-40B4-BE49-F238E27FC236}">
                    <a16:creationId xmlns:a16="http://schemas.microsoft.com/office/drawing/2014/main" id="{A467CA46-0031-79EC-C70B-088E58FD31EE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Freeform 49">
                <a:extLst>
                  <a:ext uri="{FF2B5EF4-FFF2-40B4-BE49-F238E27FC236}">
                    <a16:creationId xmlns:a16="http://schemas.microsoft.com/office/drawing/2014/main" id="{D11340A6-0358-782C-37B6-4B14FA13FDE6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4" name="Retângulo 293">
              <a:extLst>
                <a:ext uri="{FF2B5EF4-FFF2-40B4-BE49-F238E27FC236}">
                  <a16:creationId xmlns:a16="http://schemas.microsoft.com/office/drawing/2014/main" id="{9777451C-E320-8AA1-21F5-BD6EC5F72A61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165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primeira figura, o polinômio (i.e., reta) tem uma </a:t>
            </a:r>
            <a:r>
              <a:rPr lang="pt-BR" b="1" i="1" dirty="0">
                <a:solidFill>
                  <a:srgbClr val="FF0000"/>
                </a:solidFill>
              </a:rPr>
              <a:t>baixa flexibilidade</a:t>
            </a:r>
            <a:r>
              <a:rPr lang="pt-BR" dirty="0"/>
              <a:t>.</a:t>
            </a:r>
          </a:p>
          <a:p>
            <a:r>
              <a:rPr lang="pt-BR" dirty="0"/>
              <a:t>Consequentemente, o modelo apresenta uma </a:t>
            </a:r>
            <a:r>
              <a:rPr lang="pt-BR" b="1" i="1" dirty="0">
                <a:solidFill>
                  <a:srgbClr val="FF0000"/>
                </a:solidFill>
              </a:rPr>
              <a:t>baixa 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Assim, os erros nos conjuntos de treinamento e teste seriam </a:t>
            </a:r>
            <a:r>
              <a:rPr lang="pt-BR" b="1" i="1" dirty="0">
                <a:solidFill>
                  <a:srgbClr val="FF0000"/>
                </a:solidFill>
              </a:rPr>
              <a:t>ambos altos</a:t>
            </a:r>
            <a:r>
              <a:rPr lang="pt-BR" dirty="0"/>
              <a:t>.</a:t>
            </a:r>
          </a:p>
          <a:p>
            <a:r>
              <a:rPr lang="pt-BR" dirty="0"/>
              <a:t>Ou seja, o classificador não classificaria bem nenhum dos exemplos coletados.</a:t>
            </a:r>
          </a:p>
          <a:p>
            <a:endParaRPr lang="pt-BR" dirty="0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A6FE96E8-7FE5-21E4-BCE6-6DF0031DBF05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99" name="Group 3">
              <a:extLst>
                <a:ext uri="{FF2B5EF4-FFF2-40B4-BE49-F238E27FC236}">
                  <a16:creationId xmlns:a16="http://schemas.microsoft.com/office/drawing/2014/main" id="{97EA07A9-7D75-8D57-32B7-6D0F9A97C00F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01" name="Straight Connector 4">
                <a:extLst>
                  <a:ext uri="{FF2B5EF4-FFF2-40B4-BE49-F238E27FC236}">
                    <a16:creationId xmlns:a16="http://schemas.microsoft.com/office/drawing/2014/main" id="{0FF56AD3-2AFD-3C1B-9C7F-AD580D21417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5">
                <a:extLst>
                  <a:ext uri="{FF2B5EF4-FFF2-40B4-BE49-F238E27FC236}">
                    <a16:creationId xmlns:a16="http://schemas.microsoft.com/office/drawing/2014/main" id="{E41A4A1C-29BD-587F-5ABD-FDD004F7494C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6">
                    <a:extLst>
                      <a:ext uri="{FF2B5EF4-FFF2-40B4-BE49-F238E27FC236}">
                        <a16:creationId xmlns:a16="http://schemas.microsoft.com/office/drawing/2014/main" id="{931D78C3-4623-B925-47BF-B91AA98F3A6A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7">
                    <a:extLst>
                      <a:ext uri="{FF2B5EF4-FFF2-40B4-BE49-F238E27FC236}">
                        <a16:creationId xmlns:a16="http://schemas.microsoft.com/office/drawing/2014/main" id="{94791710-53C8-DCBE-2A13-8F9EBA3A511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Oval 8">
                <a:extLst>
                  <a:ext uri="{FF2B5EF4-FFF2-40B4-BE49-F238E27FC236}">
                    <a16:creationId xmlns:a16="http://schemas.microsoft.com/office/drawing/2014/main" id="{B58B7B66-6147-70B6-C6C8-E98A251D8D38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Oval 9">
                <a:extLst>
                  <a:ext uri="{FF2B5EF4-FFF2-40B4-BE49-F238E27FC236}">
                    <a16:creationId xmlns:a16="http://schemas.microsoft.com/office/drawing/2014/main" id="{0FB5920C-58F2-09E2-B1B3-E8F6C9AE4FC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Oval 10">
                <a:extLst>
                  <a:ext uri="{FF2B5EF4-FFF2-40B4-BE49-F238E27FC236}">
                    <a16:creationId xmlns:a16="http://schemas.microsoft.com/office/drawing/2014/main" id="{42189AD4-DA86-B2BE-B50A-46F4C14C1B22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Oval 11">
                <a:extLst>
                  <a:ext uri="{FF2B5EF4-FFF2-40B4-BE49-F238E27FC236}">
                    <a16:creationId xmlns:a16="http://schemas.microsoft.com/office/drawing/2014/main" id="{E5D84EE4-FDEB-915C-C95B-9E475CCFDB74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Oval 12">
                <a:extLst>
                  <a:ext uri="{FF2B5EF4-FFF2-40B4-BE49-F238E27FC236}">
                    <a16:creationId xmlns:a16="http://schemas.microsoft.com/office/drawing/2014/main" id="{158F6918-0D90-D666-D9AD-19FA1A2D1732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Oval 13">
                <a:extLst>
                  <a:ext uri="{FF2B5EF4-FFF2-40B4-BE49-F238E27FC236}">
                    <a16:creationId xmlns:a16="http://schemas.microsoft.com/office/drawing/2014/main" id="{865677FE-CF22-67D8-3C99-1ADD611479BB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Oval 14">
                <a:extLst>
                  <a:ext uri="{FF2B5EF4-FFF2-40B4-BE49-F238E27FC236}">
                    <a16:creationId xmlns:a16="http://schemas.microsoft.com/office/drawing/2014/main" id="{5063E2AB-2EC8-0A92-28CB-89F582AE6260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Oval 15">
                <a:extLst>
                  <a:ext uri="{FF2B5EF4-FFF2-40B4-BE49-F238E27FC236}">
                    <a16:creationId xmlns:a16="http://schemas.microsoft.com/office/drawing/2014/main" id="{6EC84DF7-6661-CBEC-3E28-0596109C3AAC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8CE3AC63-4268-CFC7-6E75-C11A7DF5655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Oval 17">
                <a:extLst>
                  <a:ext uri="{FF2B5EF4-FFF2-40B4-BE49-F238E27FC236}">
                    <a16:creationId xmlns:a16="http://schemas.microsoft.com/office/drawing/2014/main" id="{DBEC6B39-4A77-DBE6-2BF7-AD9DFBA3058C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Oval 18">
                <a:extLst>
                  <a:ext uri="{FF2B5EF4-FFF2-40B4-BE49-F238E27FC236}">
                    <a16:creationId xmlns:a16="http://schemas.microsoft.com/office/drawing/2014/main" id="{DBA0AF13-CCAF-F6A7-F775-94F351B47096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Oval 19">
                <a:extLst>
                  <a:ext uri="{FF2B5EF4-FFF2-40B4-BE49-F238E27FC236}">
                    <a16:creationId xmlns:a16="http://schemas.microsoft.com/office/drawing/2014/main" id="{2E6CA247-69A8-EF52-B909-A41C48B47CEF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DA1C2F3-72FA-4FAE-C967-F9AEA2F281AB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Oval 21">
                <a:extLst>
                  <a:ext uri="{FF2B5EF4-FFF2-40B4-BE49-F238E27FC236}">
                    <a16:creationId xmlns:a16="http://schemas.microsoft.com/office/drawing/2014/main" id="{D2DD0E29-D11A-2BD0-7360-23D62322B7DE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Oval 22">
                <a:extLst>
                  <a:ext uri="{FF2B5EF4-FFF2-40B4-BE49-F238E27FC236}">
                    <a16:creationId xmlns:a16="http://schemas.microsoft.com/office/drawing/2014/main" id="{FBC5F4E4-9812-F6AC-52DB-B0645F3C234E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Oval 23">
                <a:extLst>
                  <a:ext uri="{FF2B5EF4-FFF2-40B4-BE49-F238E27FC236}">
                    <a16:creationId xmlns:a16="http://schemas.microsoft.com/office/drawing/2014/main" id="{112EE231-EF39-7954-2D2E-E44FC1AA2E8A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Oval 24">
                <a:extLst>
                  <a:ext uri="{FF2B5EF4-FFF2-40B4-BE49-F238E27FC236}">
                    <a16:creationId xmlns:a16="http://schemas.microsoft.com/office/drawing/2014/main" id="{B597EDEF-81A5-D0D4-5E5C-30D3A0C1B49F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Oval 25">
                <a:extLst>
                  <a:ext uri="{FF2B5EF4-FFF2-40B4-BE49-F238E27FC236}">
                    <a16:creationId xmlns:a16="http://schemas.microsoft.com/office/drawing/2014/main" id="{275D7CDA-AE65-67FC-F325-64E41DC64EF5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Oval 26">
                <a:extLst>
                  <a:ext uri="{FF2B5EF4-FFF2-40B4-BE49-F238E27FC236}">
                    <a16:creationId xmlns:a16="http://schemas.microsoft.com/office/drawing/2014/main" id="{6D71B0C9-444A-8565-F574-01A5D142D79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Oval 27">
                <a:extLst>
                  <a:ext uri="{FF2B5EF4-FFF2-40B4-BE49-F238E27FC236}">
                    <a16:creationId xmlns:a16="http://schemas.microsoft.com/office/drawing/2014/main" id="{31626273-3889-1DF5-64F7-313551ACDE9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Multiply 28">
                <a:extLst>
                  <a:ext uri="{FF2B5EF4-FFF2-40B4-BE49-F238E27FC236}">
                    <a16:creationId xmlns:a16="http://schemas.microsoft.com/office/drawing/2014/main" id="{DE03C3FF-8C48-59F5-2CC2-10EB5386EB20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Multiply 29">
                <a:extLst>
                  <a:ext uri="{FF2B5EF4-FFF2-40B4-BE49-F238E27FC236}">
                    <a16:creationId xmlns:a16="http://schemas.microsoft.com/office/drawing/2014/main" id="{85CCF03D-3935-F46E-1EAD-176ED6CBB1A8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Multiply 30">
                <a:extLst>
                  <a:ext uri="{FF2B5EF4-FFF2-40B4-BE49-F238E27FC236}">
                    <a16:creationId xmlns:a16="http://schemas.microsoft.com/office/drawing/2014/main" id="{720AE1C1-936D-8CA0-6F44-09B409D6E781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Multiply 31">
                <a:extLst>
                  <a:ext uri="{FF2B5EF4-FFF2-40B4-BE49-F238E27FC236}">
                    <a16:creationId xmlns:a16="http://schemas.microsoft.com/office/drawing/2014/main" id="{70033D10-04F9-613C-00B0-80212568D6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Multiply 32">
                <a:extLst>
                  <a:ext uri="{FF2B5EF4-FFF2-40B4-BE49-F238E27FC236}">
                    <a16:creationId xmlns:a16="http://schemas.microsoft.com/office/drawing/2014/main" id="{DB2F60AA-7E03-796C-54E7-A1D786D42542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Multiply 33">
                <a:extLst>
                  <a:ext uri="{FF2B5EF4-FFF2-40B4-BE49-F238E27FC236}">
                    <a16:creationId xmlns:a16="http://schemas.microsoft.com/office/drawing/2014/main" id="{6C0E2F95-7FD9-283A-2561-1BA458F3E561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Multiply 34">
                <a:extLst>
                  <a:ext uri="{FF2B5EF4-FFF2-40B4-BE49-F238E27FC236}">
                    <a16:creationId xmlns:a16="http://schemas.microsoft.com/office/drawing/2014/main" id="{EC9B6437-26FD-CC78-18C6-41E80492A9C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Oval 35">
                <a:extLst>
                  <a:ext uri="{FF2B5EF4-FFF2-40B4-BE49-F238E27FC236}">
                    <a16:creationId xmlns:a16="http://schemas.microsoft.com/office/drawing/2014/main" id="{4BEE827C-B00E-D7D7-CB52-FC429A973867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Oval 36">
                <a:extLst>
                  <a:ext uri="{FF2B5EF4-FFF2-40B4-BE49-F238E27FC236}">
                    <a16:creationId xmlns:a16="http://schemas.microsoft.com/office/drawing/2014/main" id="{32AC3645-9686-A0B2-7569-C326DF568A19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Oval 37">
                <a:extLst>
                  <a:ext uri="{FF2B5EF4-FFF2-40B4-BE49-F238E27FC236}">
                    <a16:creationId xmlns:a16="http://schemas.microsoft.com/office/drawing/2014/main" id="{4C7E43DF-9314-F57B-842F-45024B3BF233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Multiply 38">
                <a:extLst>
                  <a:ext uri="{FF2B5EF4-FFF2-40B4-BE49-F238E27FC236}">
                    <a16:creationId xmlns:a16="http://schemas.microsoft.com/office/drawing/2014/main" id="{10C4FB25-D209-F9B3-8896-91D72068479B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Multiply 39">
                <a:extLst>
                  <a:ext uri="{FF2B5EF4-FFF2-40B4-BE49-F238E27FC236}">
                    <a16:creationId xmlns:a16="http://schemas.microsoft.com/office/drawing/2014/main" id="{416B28E7-3BBB-C38C-1064-2CAD2BD04EE5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Multiply 40">
                <a:extLst>
                  <a:ext uri="{FF2B5EF4-FFF2-40B4-BE49-F238E27FC236}">
                    <a16:creationId xmlns:a16="http://schemas.microsoft.com/office/drawing/2014/main" id="{88EBB636-F22A-87B1-E68E-A9BF68BD4B42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Multiply 41">
                <a:extLst>
                  <a:ext uri="{FF2B5EF4-FFF2-40B4-BE49-F238E27FC236}">
                    <a16:creationId xmlns:a16="http://schemas.microsoft.com/office/drawing/2014/main" id="{FB4EDB4D-8326-7D04-5F26-29F508291C32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Multiply 42">
                <a:extLst>
                  <a:ext uri="{FF2B5EF4-FFF2-40B4-BE49-F238E27FC236}">
                    <a16:creationId xmlns:a16="http://schemas.microsoft.com/office/drawing/2014/main" id="{F8412155-FF77-ED3B-888B-0EB7C988ED89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Multiply 43">
                <a:extLst>
                  <a:ext uri="{FF2B5EF4-FFF2-40B4-BE49-F238E27FC236}">
                    <a16:creationId xmlns:a16="http://schemas.microsoft.com/office/drawing/2014/main" id="{8B3A850C-AD94-F319-020F-3F9E4BAA9A08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Multiply 44">
                <a:extLst>
                  <a:ext uri="{FF2B5EF4-FFF2-40B4-BE49-F238E27FC236}">
                    <a16:creationId xmlns:a16="http://schemas.microsoft.com/office/drawing/2014/main" id="{4D88A13B-5E64-F59F-CA8B-906983BBF15E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Multiply 45">
                <a:extLst>
                  <a:ext uri="{FF2B5EF4-FFF2-40B4-BE49-F238E27FC236}">
                    <a16:creationId xmlns:a16="http://schemas.microsoft.com/office/drawing/2014/main" id="{58DEE3F5-0586-8AFA-E9F3-1AB9FC1B5319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Multiply 46">
                <a:extLst>
                  <a:ext uri="{FF2B5EF4-FFF2-40B4-BE49-F238E27FC236}">
                    <a16:creationId xmlns:a16="http://schemas.microsoft.com/office/drawing/2014/main" id="{F3ECCEDD-9521-E1EF-8635-26975E3FF1BE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Multiply 47">
                <a:extLst>
                  <a:ext uri="{FF2B5EF4-FFF2-40B4-BE49-F238E27FC236}">
                    <a16:creationId xmlns:a16="http://schemas.microsoft.com/office/drawing/2014/main" id="{EB8B4713-13AC-9E0A-C462-2BE54B80C733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Multiply 48">
                <a:extLst>
                  <a:ext uri="{FF2B5EF4-FFF2-40B4-BE49-F238E27FC236}">
                    <a16:creationId xmlns:a16="http://schemas.microsoft.com/office/drawing/2014/main" id="{DB738329-18E7-2CC0-9FDE-FC82161127B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Freeform 49">
                <a:extLst>
                  <a:ext uri="{FF2B5EF4-FFF2-40B4-BE49-F238E27FC236}">
                    <a16:creationId xmlns:a16="http://schemas.microsoft.com/office/drawing/2014/main" id="{EF02DAB4-9BD5-8F7A-BA87-318D3E91F6C1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D993783E-656B-0AE4-E0FA-4EC492BBA24F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</p:spTree>
    <p:extLst>
      <p:ext uri="{BB962C8B-B14F-4D97-AF65-F5344CB8AC3E}">
        <p14:creationId xmlns:p14="http://schemas.microsoft.com/office/powerpoint/2010/main" val="238340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Vimos que a </a:t>
            </a:r>
            <a:r>
              <a:rPr lang="pt-BR" b="1" i="1" dirty="0">
                <a:solidFill>
                  <a:srgbClr val="00B050"/>
                </a:solidFill>
              </a:rPr>
              <a:t>função de limiar mais simples</a:t>
            </a:r>
            <a:r>
              <a:rPr lang="pt-BR" dirty="0"/>
              <a:t>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</a:t>
            </a:r>
            <a:r>
              <a:rPr lang="pt-BR" b="1" i="1" dirty="0">
                <a:solidFill>
                  <a:srgbClr val="00B050"/>
                </a:solidFill>
              </a:rPr>
              <a:t>problemas</a:t>
            </a:r>
            <a:r>
              <a:rPr lang="pt-BR" dirty="0"/>
              <a:t>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 </a:t>
            </a:r>
            <a:r>
              <a:rPr lang="pt-BR" dirty="0"/>
              <a:t>e não nos dar a </a:t>
            </a:r>
            <a:r>
              <a:rPr lang="pt-BR" b="1" i="1" dirty="0"/>
              <a:t>confiança das predições</a:t>
            </a:r>
            <a:r>
              <a:rPr lang="pt-BR" dirty="0"/>
              <a:t>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introduziremos </a:t>
            </a:r>
            <a:r>
              <a:rPr lang="pt-BR" b="1" i="1" dirty="0">
                <a:solidFill>
                  <a:srgbClr val="00B050"/>
                </a:solidFill>
              </a:rPr>
              <a:t>outra função de limiar</a:t>
            </a:r>
            <a:r>
              <a:rPr lang="pt-BR" dirty="0"/>
              <a:t>, chamada de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com a qual é possível encontrar uma solução eficiente com o </a:t>
            </a:r>
            <a:r>
              <a:rPr lang="pt-BR" b="1" i="1" dirty="0">
                <a:solidFill>
                  <a:srgbClr val="00B050"/>
                </a:solidFill>
              </a:rPr>
              <a:t>gradiente descendente </a:t>
            </a:r>
            <a:r>
              <a:rPr lang="pt-BR" dirty="0"/>
              <a:t>e termos o </a:t>
            </a:r>
            <a:r>
              <a:rPr lang="pt-BR" b="1" i="1" dirty="0">
                <a:solidFill>
                  <a:srgbClr val="00B050"/>
                </a:solidFill>
              </a:rPr>
              <a:t>grau de confiança </a:t>
            </a:r>
            <a:r>
              <a:rPr lang="pt-BR" dirty="0"/>
              <a:t>de uma predição feita pelo modelo.</a:t>
            </a:r>
          </a:p>
        </p:txBody>
      </p:sp>
    </p:spTree>
    <p:extLst>
      <p:ext uri="{BB962C8B-B14F-4D97-AF65-F5344CB8AC3E}">
        <p14:creationId xmlns:p14="http://schemas.microsoft.com/office/powerpoint/2010/main" val="293006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segunda figura, a </a:t>
            </a:r>
            <a:r>
              <a:rPr lang="pt-BR" b="1" i="1" dirty="0"/>
              <a:t>flexibilidade excessiva </a:t>
            </a:r>
            <a:r>
              <a:rPr lang="pt-BR" dirty="0"/>
              <a:t>do polinômio (i.e., ordem elevada) dá origem a contorções na </a:t>
            </a:r>
            <a:r>
              <a:rPr lang="pt-BR" b="1" i="1" dirty="0"/>
              <a:t>fronteira de decisão </a:t>
            </a:r>
            <a:r>
              <a:rPr lang="pt-BR" dirty="0"/>
              <a:t>na tentativa de </a:t>
            </a:r>
            <a:r>
              <a:rPr lang="pt-BR" b="1" i="1" dirty="0">
                <a:solidFill>
                  <a:srgbClr val="7030A0"/>
                </a:solidFill>
              </a:rPr>
              <a:t>minimizar o erro</a:t>
            </a:r>
            <a:r>
              <a:rPr lang="pt-BR" dirty="0"/>
              <a:t> de classificação </a:t>
            </a:r>
            <a:r>
              <a:rPr lang="pt-BR" b="1" i="1" dirty="0">
                <a:solidFill>
                  <a:srgbClr val="7030A0"/>
                </a:solidFill>
              </a:rPr>
              <a:t>junto aos dados de treinamento</a:t>
            </a:r>
            <a:r>
              <a:rPr lang="pt-BR" dirty="0"/>
              <a:t>.</a:t>
            </a:r>
          </a:p>
          <a:p>
            <a:r>
              <a:rPr lang="pt-BR" dirty="0"/>
              <a:t>Porém, o classificador cometerá muitos erros para dados inéditos, ou seja, </a:t>
            </a:r>
            <a:r>
              <a:rPr lang="pt-BR" b="1" i="1" dirty="0">
                <a:solidFill>
                  <a:srgbClr val="FF0000"/>
                </a:solidFill>
              </a:rPr>
              <a:t>não irá generalizar bem</a:t>
            </a:r>
            <a:r>
              <a:rPr lang="pt-BR" dirty="0"/>
              <a:t>.</a:t>
            </a:r>
          </a:p>
          <a:p>
            <a:r>
              <a:rPr lang="pt-BR" dirty="0"/>
              <a:t>O classificador apresenta </a:t>
            </a:r>
            <a:r>
              <a:rPr lang="pt-BR" b="1" i="1" dirty="0">
                <a:solidFill>
                  <a:srgbClr val="00B050"/>
                </a:solidFill>
              </a:rPr>
              <a:t>erro de treinamento muito baixo </a:t>
            </a:r>
            <a:r>
              <a:rPr lang="pt-BR" dirty="0"/>
              <a:t>e </a:t>
            </a:r>
            <a:r>
              <a:rPr lang="pt-BR" b="1" i="1" dirty="0">
                <a:solidFill>
                  <a:srgbClr val="FF0000"/>
                </a:solidFill>
              </a:rPr>
              <a:t>erro de</a:t>
            </a:r>
            <a:r>
              <a:rPr lang="pt-BR" dirty="0"/>
              <a:t> </a:t>
            </a:r>
            <a:r>
              <a:rPr lang="pt-BR" b="1" i="1" dirty="0">
                <a:solidFill>
                  <a:srgbClr val="FF0000"/>
                </a:solidFill>
              </a:rPr>
              <a:t>teste muito alto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78247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759121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883783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877775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627939"/>
            <a:ext cx="3072803" cy="2181532"/>
            <a:chOff x="9487183" y="4556520"/>
            <a:chExt cx="3072803" cy="218153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780178" y="455652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8821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Já a última figura mostra o que seria uma boa </a:t>
            </a:r>
            <a:r>
              <a:rPr lang="pt-BR" b="1" i="1" dirty="0"/>
              <a:t>hipótese de classificação</a:t>
            </a:r>
            <a:r>
              <a:rPr lang="pt-BR" dirty="0"/>
              <a:t>.</a:t>
            </a:r>
          </a:p>
          <a:p>
            <a:r>
              <a:rPr lang="pt-BR" dirty="0"/>
              <a:t>O modelo apresenta uma </a:t>
            </a:r>
            <a:r>
              <a:rPr lang="pt-BR" b="1" i="1" dirty="0">
                <a:solidFill>
                  <a:srgbClr val="00B050"/>
                </a:solidFill>
              </a:rPr>
              <a:t>boa relação de compromisso </a:t>
            </a:r>
            <a:r>
              <a:rPr lang="pt-BR" dirty="0"/>
              <a:t>entre a </a:t>
            </a:r>
            <a:r>
              <a:rPr lang="pt-BR" b="1" i="1" dirty="0">
                <a:solidFill>
                  <a:srgbClr val="00B050"/>
                </a:solidFill>
              </a:rPr>
              <a:t>flexibilidade</a:t>
            </a:r>
            <a:r>
              <a:rPr lang="pt-BR" dirty="0"/>
              <a:t> do polinômio e </a:t>
            </a:r>
            <a:r>
              <a:rPr lang="pt-BR" b="1" i="1" dirty="0">
                <a:solidFill>
                  <a:srgbClr val="00B05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Os erros nos conjuntos de treinamento e de teste seriam </a:t>
            </a:r>
            <a:r>
              <a:rPr lang="pt-BR" b="1" i="1" dirty="0">
                <a:solidFill>
                  <a:srgbClr val="00B050"/>
                </a:solidFill>
              </a:rPr>
              <a:t>baixos e próximos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05372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não conhecemos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melhor ordem para o polinômio</a:t>
                </a:r>
                <a:r>
                  <a:rPr lang="pt-BR" dirty="0"/>
                  <a:t>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devemos usar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de validação cruzada</a:t>
                </a:r>
                <a:r>
                  <a:rPr lang="pt-BR" dirty="0"/>
                  <a:t> (e.g., </a:t>
                </a:r>
                <a:r>
                  <a:rPr lang="pt-BR" i="1" dirty="0" err="1"/>
                  <a:t>holdout</a:t>
                </a:r>
                <a:r>
                  <a:rPr lang="pt-BR" dirty="0"/>
                  <a:t>, </a:t>
                </a:r>
                <a:r>
                  <a:rPr lang="pt-BR" i="1" dirty="0"/>
                  <a:t>k-</a:t>
                </a:r>
                <a:r>
                  <a:rPr lang="pt-BR" i="1" dirty="0" err="1"/>
                  <a:t>fold</a:t>
                </a:r>
                <a:r>
                  <a:rPr lang="pt-BR" dirty="0"/>
                  <a:t> ou </a:t>
                </a:r>
                <a:r>
                  <a:rPr lang="pt-BR" i="1" dirty="0" err="1"/>
                  <a:t>leave</a:t>
                </a:r>
                <a:r>
                  <a:rPr lang="pt-BR" i="1" dirty="0"/>
                  <a:t>-</a:t>
                </a:r>
                <a:r>
                  <a:rPr lang="pt-BR" i="1" dirty="0" err="1"/>
                  <a:t>p-out</a:t>
                </a:r>
                <a:r>
                  <a:rPr lang="pt-BR" i="1" dirty="0"/>
                  <a:t>)</a:t>
                </a:r>
                <a:r>
                  <a:rPr lang="pt-BR" dirty="0"/>
                  <a:t> </a:t>
                </a:r>
              </a:p>
              <a:p>
                <a:r>
                  <a:rPr lang="pt-BR" dirty="0"/>
                  <a:t>Esses técnicas nos auxiliam a encontrar um polinômio que apresente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compromisso entre flexibilidade e capacidade de generalização</a:t>
                </a:r>
                <a:r>
                  <a:rPr lang="pt-BR" dirty="0"/>
                  <a:t>, evitando assim os dois problemas.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  <a:blipFill>
                <a:blip r:embed="rId2"/>
                <a:stretch>
                  <a:fillRect l="-1807" t="-1937" r="-32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ross-Validation: K Fold vs Monte Carlo | by Rebecca Patro | Towards Data  Science">
            <a:extLst>
              <a:ext uri="{FF2B5EF4-FFF2-40B4-BE49-F238E27FC236}">
                <a16:creationId xmlns:a16="http://schemas.microsoft.com/office/drawing/2014/main" id="{59ABA5C6-BECA-6DCB-AB07-53EEA099B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3" y="2723102"/>
            <a:ext cx="5555024" cy="249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026CA56-BDFD-05E1-4E35-83187109EF30}"/>
              </a:ext>
            </a:extLst>
          </p:cNvPr>
          <p:cNvSpPr txBox="1"/>
          <p:nvPr/>
        </p:nvSpPr>
        <p:spPr>
          <a:xfrm>
            <a:off x="838200" y="2133190"/>
            <a:ext cx="321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/>
              <a:t>k-</a:t>
            </a:r>
            <a:r>
              <a:rPr lang="pt-BR" sz="2400" b="1" i="1" dirty="0" err="1"/>
              <a:t>fold</a:t>
            </a:r>
            <a:endParaRPr lang="pt-BR" sz="2400" b="1" i="1" dirty="0"/>
          </a:p>
        </p:txBody>
      </p:sp>
    </p:spTree>
    <p:extLst>
      <p:ext uri="{BB962C8B-B14F-4D97-AF65-F5344CB8AC3E}">
        <p14:creationId xmlns:p14="http://schemas.microsoft.com/office/powerpoint/2010/main" val="2729621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65B5D-719E-23AA-7D7E-5C2AA6E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916" y="1825625"/>
            <a:ext cx="6652009" cy="5032376"/>
          </a:xfrm>
        </p:spPr>
        <p:txBody>
          <a:bodyPr>
            <a:normAutofit/>
          </a:bodyPr>
          <a:lstStyle/>
          <a:p>
            <a:r>
              <a:rPr lang="pt-BR" dirty="0"/>
              <a:t>Uma forma de </a:t>
            </a:r>
            <a:r>
              <a:rPr lang="pt-BR" b="1" i="1" dirty="0">
                <a:solidFill>
                  <a:srgbClr val="7030A0"/>
                </a:solidFill>
              </a:rPr>
              <a:t>evitar apenas problemas de sobreajuste</a:t>
            </a:r>
            <a:r>
              <a:rPr lang="pt-BR" dirty="0"/>
              <a:t> é usar </a:t>
            </a:r>
            <a:r>
              <a:rPr lang="pt-BR" b="1" i="1" dirty="0">
                <a:solidFill>
                  <a:srgbClr val="00B050"/>
                </a:solidFill>
              </a:rPr>
              <a:t>técnicas de regularização </a:t>
            </a:r>
            <a:r>
              <a:rPr lang="pt-BR" dirty="0"/>
              <a:t>(e.g., LASSO, Ridge, Elastic-Net, Early-stop).</a:t>
            </a:r>
          </a:p>
          <a:p>
            <a:r>
              <a:rPr lang="pt-BR" dirty="0"/>
              <a:t>A regularização </a:t>
            </a:r>
            <a:r>
              <a:rPr lang="pt-BR" b="1" i="1" dirty="0">
                <a:solidFill>
                  <a:srgbClr val="00B050"/>
                </a:solidFill>
              </a:rPr>
              <a:t>r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eduz a flexibilidade </a:t>
            </a:r>
            <a:r>
              <a:rPr lang="pt-BR" b="0" i="0" dirty="0">
                <a:effectLst/>
              </a:rPr>
              <a:t>do modelo por meio de </a:t>
            </a:r>
            <a:r>
              <a:rPr lang="pt-BR" b="1" i="1" dirty="0">
                <a:solidFill>
                  <a:srgbClr val="FF0000"/>
                </a:solidFill>
                <a:effectLst/>
              </a:rPr>
              <a:t>penalizações</a:t>
            </a:r>
            <a:r>
              <a:rPr lang="pt-BR" b="0" i="0" dirty="0">
                <a:effectLst/>
              </a:rPr>
              <a:t> aplicadas a seus pesos.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Modelos que </a:t>
            </a:r>
            <a:r>
              <a:rPr lang="pt-BR" b="1" i="1" dirty="0">
                <a:solidFill>
                  <a:srgbClr val="7030A0"/>
                </a:solidFill>
              </a:rPr>
              <a:t>sobreajustam</a:t>
            </a:r>
            <a:r>
              <a:rPr lang="pt-BR" dirty="0"/>
              <a:t> têm </a:t>
            </a:r>
            <a:r>
              <a:rPr lang="pt-BR" b="1" i="1" dirty="0">
                <a:solidFill>
                  <a:srgbClr val="FF0000"/>
                </a:solidFill>
              </a:rPr>
              <a:t>pesos com valores absolutos muito altos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que as técnicas de regularização fazem é </a:t>
            </a:r>
            <a:r>
              <a:rPr lang="pt-BR" b="1" i="1" dirty="0">
                <a:solidFill>
                  <a:srgbClr val="00B050"/>
                </a:solidFill>
              </a:rPr>
              <a:t>restringir o aumento</a:t>
            </a:r>
            <a:r>
              <a:rPr lang="pt-BR" dirty="0"/>
              <a:t> dos pesos a uma </a:t>
            </a:r>
            <a:r>
              <a:rPr lang="pt-BR" b="1" i="1" dirty="0"/>
              <a:t>região</a:t>
            </a:r>
            <a:r>
              <a:rPr lang="pt-BR" dirty="0"/>
              <a:t> de possíveis valores.</a:t>
            </a:r>
          </a:p>
        </p:txBody>
      </p:sp>
      <p:pic>
        <p:nvPicPr>
          <p:cNvPr id="2052" name="Picture 4" descr="Regularization | Regularization Techniques in Machine Learning">
            <a:extLst>
              <a:ext uri="{FF2B5EF4-FFF2-40B4-BE49-F238E27FC236}">
                <a16:creationId xmlns:a16="http://schemas.microsoft.com/office/drawing/2014/main" id="{DBEAA147-DD30-5BD1-7D88-D1E0DA2EE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" t="4263" r="3503" b="13944"/>
          <a:stretch/>
        </p:blipFill>
        <p:spPr bwMode="auto">
          <a:xfrm>
            <a:off x="224413" y="2586185"/>
            <a:ext cx="4943790" cy="27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7C3999F-E11E-BEA4-B848-576DAA84A093}"/>
              </a:ext>
            </a:extLst>
          </p:cNvPr>
          <p:cNvSpPr txBox="1"/>
          <p:nvPr/>
        </p:nvSpPr>
        <p:spPr>
          <a:xfrm>
            <a:off x="224413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LASSO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1A5017-C486-6341-CE55-AA6B086B7AFD}"/>
              </a:ext>
            </a:extLst>
          </p:cNvPr>
          <p:cNvSpPr txBox="1"/>
          <p:nvPr/>
        </p:nvSpPr>
        <p:spPr>
          <a:xfrm>
            <a:off x="3212124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Ridge</a:t>
            </a:r>
          </a:p>
        </p:txBody>
      </p:sp>
    </p:spTree>
    <p:extLst>
      <p:ext uri="{BB962C8B-B14F-4D97-AF65-F5344CB8AC3E}">
        <p14:creationId xmlns:p14="http://schemas.microsoft.com/office/powerpoint/2010/main" val="3170954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A78A2E-6E03-2C97-4148-5EE803DD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3898"/>
            <a:ext cx="10515600" cy="18102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/>
              <a:t>Anexo I: Encontrando o vetor gradiente do regressor logístico</a:t>
            </a:r>
          </a:p>
        </p:txBody>
      </p:sp>
    </p:spTree>
    <p:extLst>
      <p:ext uri="{BB962C8B-B14F-4D97-AF65-F5344CB8AC3E}">
        <p14:creationId xmlns:p14="http://schemas.microsoft.com/office/powerpoint/2010/main" val="867571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descontínua</a:t>
                </a:r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derivada igual a zero </a:t>
                </a:r>
                <a:r>
                  <a:rPr lang="pt-BR" dirty="0"/>
                  <a:t>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com limiar de decisão rígido </a:t>
                </a:r>
                <a:r>
                  <a:rPr lang="pt-BR" dirty="0"/>
                  <a:t>sempre faz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predições completamente confiantes </a:t>
                </a:r>
                <a:r>
                  <a:rPr lang="pt-BR" dirty="0"/>
                  <a:t>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  <a:blipFill>
                <a:blip r:embed="rId3"/>
                <a:stretch>
                  <a:fillRect l="-1627" t="-1923" r="-23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87D489-1032-BBD5-8018-C0999F6EE9C2}"/>
              </a:ext>
            </a:extLst>
          </p:cNvPr>
          <p:cNvGrpSpPr/>
          <p:nvPr/>
        </p:nvGrpSpPr>
        <p:grpSpPr>
          <a:xfrm>
            <a:off x="1162048" y="1542192"/>
            <a:ext cx="3354287" cy="5215059"/>
            <a:chOff x="453276" y="1631131"/>
            <a:chExt cx="3354287" cy="521505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63FC886-AF7C-FAFF-C425-68FE99B9D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BEDDF754-22A1-EB62-DC81-6D75D7D5F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6837F956-D51D-3805-BF57-C69F03EDADB5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9D2C5226-810E-3095-B9D7-A9B474A07EB7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8BB998B-A806-1B0E-0CCE-A1D71AC16513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0428A58D-789E-338F-415A-5C749BC44739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84895" y="1407719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6069" y="1868838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16069" y="186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36069" y="294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7061" y="2948838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375621" y="2764173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30572" y="4251169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7236683" y="225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7243567" y="333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36069" y="402883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16069" y="403254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26411" y="1710483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2799" y="1927234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757980" y="2146383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3915" y="3673911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89414" y="3738869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80128" y="3443390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877238" y="3735492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FFFFC-8192-7919-7B13-5DC35374BC48}"/>
              </a:ext>
            </a:extLst>
          </p:cNvPr>
          <p:cNvGrpSpPr/>
          <p:nvPr/>
        </p:nvGrpSpPr>
        <p:grpSpPr>
          <a:xfrm>
            <a:off x="807621" y="1554888"/>
            <a:ext cx="4264646" cy="3867900"/>
            <a:chOff x="473795" y="2024060"/>
            <a:chExt cx="4264646" cy="386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5EBBE8-684D-00AF-53C1-01EFECAF7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892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Agrupar 60">
            <a:extLst>
              <a:ext uri="{FF2B5EF4-FFF2-40B4-BE49-F238E27FC236}">
                <a16:creationId xmlns:a16="http://schemas.microsoft.com/office/drawing/2014/main" id="{6CEAC2DF-B2DD-68B2-0671-2F3740FD26B3}"/>
              </a:ext>
            </a:extLst>
          </p:cNvPr>
          <p:cNvGrpSpPr/>
          <p:nvPr/>
        </p:nvGrpSpPr>
        <p:grpSpPr>
          <a:xfrm>
            <a:off x="7035798" y="2673307"/>
            <a:ext cx="2807332" cy="3344798"/>
            <a:chOff x="7035798" y="2673307"/>
            <a:chExt cx="2807332" cy="3344798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A72D705-0EF8-C613-09E0-6BB9931A368C}"/>
                </a:ext>
              </a:extLst>
            </p:cNvPr>
            <p:cNvSpPr txBox="1"/>
            <p:nvPr/>
          </p:nvSpPr>
          <p:spPr>
            <a:xfrm>
              <a:off x="8095932" y="5494885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590FFF82-676D-D681-F915-3BF433BA72B9}"/>
                </a:ext>
              </a:extLst>
            </p:cNvPr>
            <p:cNvSpPr/>
            <p:nvPr/>
          </p:nvSpPr>
          <p:spPr>
            <a:xfrm>
              <a:off x="7902576" y="3045814"/>
              <a:ext cx="1231900" cy="2445896"/>
            </a:xfrm>
            <a:custGeom>
              <a:avLst/>
              <a:gdLst>
                <a:gd name="connsiteX0" fmla="*/ 0 w 1231900"/>
                <a:gd name="connsiteY0" fmla="*/ 12700 h 2479930"/>
                <a:gd name="connsiteX1" fmla="*/ 330200 w 1231900"/>
                <a:gd name="connsiteY1" fmla="*/ 1905000 h 2479930"/>
                <a:gd name="connsiteX2" fmla="*/ 711200 w 1231900"/>
                <a:gd name="connsiteY2" fmla="*/ 2362200 h 2479930"/>
                <a:gd name="connsiteX3" fmla="*/ 1231900 w 1231900"/>
                <a:gd name="connsiteY3" fmla="*/ 0 h 247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900" h="2479930">
                  <a:moveTo>
                    <a:pt x="0" y="12700"/>
                  </a:moveTo>
                  <a:cubicBezTo>
                    <a:pt x="105833" y="763058"/>
                    <a:pt x="211667" y="1513417"/>
                    <a:pt x="330200" y="1905000"/>
                  </a:cubicBezTo>
                  <a:cubicBezTo>
                    <a:pt x="448733" y="2296583"/>
                    <a:pt x="560917" y="2679700"/>
                    <a:pt x="711200" y="2362200"/>
                  </a:cubicBezTo>
                  <a:cubicBezTo>
                    <a:pt x="861483" y="2044700"/>
                    <a:pt x="1046691" y="1022350"/>
                    <a:pt x="12319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AC9FBB3-9CBE-B1A7-4F17-7FC318B2661B}"/>
                </a:ext>
              </a:extLst>
            </p:cNvPr>
            <p:cNvSpPr txBox="1"/>
            <p:nvPr/>
          </p:nvSpPr>
          <p:spPr>
            <a:xfrm>
              <a:off x="7035798" y="2673307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convexa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9A0D4F-D3DE-4542-9DC1-713CD9CD6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2576" y="333375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268DC808-05EA-47C5-59A3-5BE582AEE40C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7994760" y="3425934"/>
              <a:ext cx="966360" cy="551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54B06C74-6A21-4148-7BF2-2C1D82541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5932" y="3977640"/>
              <a:ext cx="865188" cy="34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5F4704E7-C159-A4FC-6960-FB9661291A3A}"/>
                </a:ext>
              </a:extLst>
            </p:cNvPr>
            <p:cNvCxnSpPr/>
            <p:nvPr/>
          </p:nvCxnSpPr>
          <p:spPr>
            <a:xfrm>
              <a:off x="8095932" y="4322762"/>
              <a:ext cx="698024" cy="38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15175306-3E90-44C5-192A-D58AF9589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1038" y="4702969"/>
              <a:ext cx="492918" cy="40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74EFD59A-8088-3819-D8BF-E1FB71EC353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8301038" y="5110163"/>
              <a:ext cx="312738" cy="265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368CEE90-AF05-B68A-9AF1-E561244441D9}"/>
                </a:ext>
              </a:extLst>
            </p:cNvPr>
            <p:cNvCxnSpPr>
              <a:stCxn id="36" idx="2"/>
            </p:cNvCxnSpPr>
            <p:nvPr/>
          </p:nvCxnSpPr>
          <p:spPr>
            <a:xfrm flipH="1">
              <a:off x="8500743" y="5375596"/>
              <a:ext cx="113033" cy="10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BD6F2B2-EF59-EDF9-5760-B302D8261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6743" y="5421835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14639DB3-164D-627C-10FA-733E09CE5815}"/>
                </a:ext>
              </a:extLst>
            </p:cNvPr>
            <p:cNvSpPr txBox="1"/>
            <p:nvPr/>
          </p:nvSpPr>
          <p:spPr>
            <a:xfrm>
              <a:off x="7784781" y="3121067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94925ACA-115F-DE91-11EB-4AD2666E8A40}"/>
                </a:ext>
              </a:extLst>
            </p:cNvPr>
            <p:cNvCxnSpPr/>
            <p:nvPr/>
          </p:nvCxnSpPr>
          <p:spPr>
            <a:xfrm>
              <a:off x="7384891" y="3355232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802C94E-EB66-25FA-0BC0-E6FFF8B88DAF}"/>
                </a:ext>
              </a:extLst>
            </p:cNvPr>
            <p:cNvSpPr txBox="1"/>
            <p:nvPr/>
          </p:nvSpPr>
          <p:spPr>
            <a:xfrm>
              <a:off x="7356316" y="5031632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9FD7C786-F446-482E-E3DD-BAAEF25E5EB3}"/>
              </a:ext>
            </a:extLst>
          </p:cNvPr>
          <p:cNvGrpSpPr/>
          <p:nvPr/>
        </p:nvGrpSpPr>
        <p:grpSpPr>
          <a:xfrm>
            <a:off x="2847975" y="2490528"/>
            <a:ext cx="3066413" cy="3445623"/>
            <a:chOff x="2847975" y="2490528"/>
            <a:chExt cx="3066413" cy="3445623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F50B53DF-4C4E-4C85-8BAE-C98DF42162DA}"/>
                </a:ext>
              </a:extLst>
            </p:cNvPr>
            <p:cNvSpPr/>
            <p:nvPr/>
          </p:nvSpPr>
          <p:spPr>
            <a:xfrm>
              <a:off x="3352800" y="2951604"/>
              <a:ext cx="2238375" cy="2445896"/>
            </a:xfrm>
            <a:custGeom>
              <a:avLst/>
              <a:gdLst>
                <a:gd name="connsiteX0" fmla="*/ 0 w 2238375"/>
                <a:gd name="connsiteY0" fmla="*/ 0 h 2445896"/>
                <a:gd name="connsiteX1" fmla="*/ 180975 w 2238375"/>
                <a:gd name="connsiteY1" fmla="*/ 1390650 h 2445896"/>
                <a:gd name="connsiteX2" fmla="*/ 561975 w 2238375"/>
                <a:gd name="connsiteY2" fmla="*/ 76200 h 2445896"/>
                <a:gd name="connsiteX3" fmla="*/ 990600 w 2238375"/>
                <a:gd name="connsiteY3" fmla="*/ 2428875 h 2445896"/>
                <a:gd name="connsiteX4" fmla="*/ 1381125 w 2238375"/>
                <a:gd name="connsiteY4" fmla="*/ 1085850 h 2445896"/>
                <a:gd name="connsiteX5" fmla="*/ 1600200 w 2238375"/>
                <a:gd name="connsiteY5" fmla="*/ 114300 h 2445896"/>
                <a:gd name="connsiteX6" fmla="*/ 1866900 w 2238375"/>
                <a:gd name="connsiteY6" fmla="*/ 828675 h 2445896"/>
                <a:gd name="connsiteX7" fmla="*/ 2238375 w 2238375"/>
                <a:gd name="connsiteY7" fmla="*/ 247650 h 24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375" h="2445896">
                  <a:moveTo>
                    <a:pt x="0" y="0"/>
                  </a:moveTo>
                  <a:cubicBezTo>
                    <a:pt x="43656" y="688975"/>
                    <a:pt x="87313" y="1377950"/>
                    <a:pt x="180975" y="1390650"/>
                  </a:cubicBezTo>
                  <a:cubicBezTo>
                    <a:pt x="274637" y="1403350"/>
                    <a:pt x="427038" y="-96837"/>
                    <a:pt x="561975" y="76200"/>
                  </a:cubicBezTo>
                  <a:cubicBezTo>
                    <a:pt x="696912" y="249237"/>
                    <a:pt x="854075" y="2260600"/>
                    <a:pt x="990600" y="2428875"/>
                  </a:cubicBezTo>
                  <a:cubicBezTo>
                    <a:pt x="1127125" y="2597150"/>
                    <a:pt x="1279525" y="1471612"/>
                    <a:pt x="1381125" y="1085850"/>
                  </a:cubicBezTo>
                  <a:cubicBezTo>
                    <a:pt x="1482725" y="700088"/>
                    <a:pt x="1519238" y="157162"/>
                    <a:pt x="1600200" y="114300"/>
                  </a:cubicBezTo>
                  <a:cubicBezTo>
                    <a:pt x="1681162" y="71438"/>
                    <a:pt x="1760538" y="806450"/>
                    <a:pt x="1866900" y="828675"/>
                  </a:cubicBezTo>
                  <a:cubicBezTo>
                    <a:pt x="1973263" y="850900"/>
                    <a:pt x="2105819" y="549275"/>
                    <a:pt x="2238375" y="2476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110A252-5626-CF16-70EC-599A5D7930AA}"/>
                </a:ext>
              </a:extLst>
            </p:cNvPr>
            <p:cNvCxnSpPr/>
            <p:nvPr/>
          </p:nvCxnSpPr>
          <p:spPr>
            <a:xfrm>
              <a:off x="2876550" y="3248025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9B38D1F-C032-C6E3-3F1A-254B72F09363}"/>
                </a:ext>
              </a:extLst>
            </p:cNvPr>
            <p:cNvSpPr txBox="1"/>
            <p:nvPr/>
          </p:nvSpPr>
          <p:spPr>
            <a:xfrm>
              <a:off x="2847975" y="4924425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48B195D-3235-843C-F6C1-5B05456E9673}"/>
                </a:ext>
              </a:extLst>
            </p:cNvPr>
            <p:cNvSpPr txBox="1"/>
            <p:nvPr/>
          </p:nvSpPr>
          <p:spPr>
            <a:xfrm>
              <a:off x="3143250" y="432276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CC6E25F-D6BE-42F1-A04F-F11D5EE26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011" y="4268762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C45849C-28CE-A26B-8688-8B82CEE63DDA}"/>
                </a:ext>
              </a:extLst>
            </p:cNvPr>
            <p:cNvSpPr txBox="1"/>
            <p:nvPr/>
          </p:nvSpPr>
          <p:spPr>
            <a:xfrm>
              <a:off x="4864734" y="385354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47D6D01-88F2-02AB-7D57-46450311E923}"/>
                </a:ext>
              </a:extLst>
            </p:cNvPr>
            <p:cNvSpPr txBox="1"/>
            <p:nvPr/>
          </p:nvSpPr>
          <p:spPr>
            <a:xfrm>
              <a:off x="3068321" y="2490528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não-convexa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468B11C-AD95-31BE-84A6-2C5E40521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7322" y="306747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A4A070D0-9E61-C019-24E6-2177E7BA5DA1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5065322" y="3121470"/>
              <a:ext cx="465528" cy="212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015CC9DE-4883-B304-6D06-0B1612F8A32D}"/>
                </a:ext>
              </a:extLst>
            </p:cNvPr>
            <p:cNvCxnSpPr>
              <a:endCxn id="11" idx="6"/>
            </p:cNvCxnSpPr>
            <p:nvPr/>
          </p:nvCxnSpPr>
          <p:spPr>
            <a:xfrm flipH="1">
              <a:off x="5219700" y="3631746"/>
              <a:ext cx="154781" cy="148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604F759-E9F0-FD37-8241-90A347156F15}"/>
                </a:ext>
              </a:extLst>
            </p:cNvPr>
            <p:cNvCxnSpPr/>
            <p:nvPr/>
          </p:nvCxnSpPr>
          <p:spPr>
            <a:xfrm flipH="1">
              <a:off x="5118100" y="3333750"/>
              <a:ext cx="412750" cy="19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6E17B7D1-6C0D-395B-4209-354CCFD36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18100" y="3530600"/>
              <a:ext cx="256381" cy="10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11EC075-B561-04E9-D79A-021ECD68D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836" y="3712201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DCEEA60-A93D-F00F-E769-1B2D8B95C7F2}"/>
                </a:ext>
              </a:extLst>
            </p:cNvPr>
            <p:cNvSpPr txBox="1"/>
            <p:nvPr/>
          </p:nvSpPr>
          <p:spPr>
            <a:xfrm>
              <a:off x="4797423" y="2867249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6440C131-E34D-0D14-1FAD-DA7EA59843C4}"/>
                </a:ext>
              </a:extLst>
            </p:cNvPr>
            <p:cNvSpPr txBox="1"/>
            <p:nvPr/>
          </p:nvSpPr>
          <p:spPr>
            <a:xfrm>
              <a:off x="3968352" y="5412931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72C876E0-617F-E784-133E-C4A36B700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9163" y="5339881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702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E488369-EF19-AF97-4E17-223811263C1D}"/>
              </a:ext>
            </a:extLst>
          </p:cNvPr>
          <p:cNvGrpSpPr/>
          <p:nvPr/>
        </p:nvGrpSpPr>
        <p:grpSpPr>
          <a:xfrm>
            <a:off x="2346234" y="2318922"/>
            <a:ext cx="5693524" cy="2737494"/>
            <a:chOff x="2346234" y="2318922"/>
            <a:chExt cx="5693524" cy="273749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B640DC1-DCCB-99CE-3E59-771E8A71C833}"/>
                </a:ext>
              </a:extLst>
            </p:cNvPr>
            <p:cNvSpPr/>
            <p:nvPr/>
          </p:nvSpPr>
          <p:spPr>
            <a:xfrm>
              <a:off x="3270814" y="3267930"/>
              <a:ext cx="2011680" cy="1262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Modelo de ML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(Classificador)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eta para a direita 5">
              <a:extLst>
                <a:ext uri="{FF2B5EF4-FFF2-40B4-BE49-F238E27FC236}">
                  <a16:creationId xmlns:a16="http://schemas.microsoft.com/office/drawing/2014/main" id="{398E6E68-724F-5BE1-3FA9-091D5FB4A763}"/>
                </a:ext>
              </a:extLst>
            </p:cNvPr>
            <p:cNvSpPr/>
            <p:nvPr/>
          </p:nvSpPr>
          <p:spPr>
            <a:xfrm>
              <a:off x="2870220" y="3699004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/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/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/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𝑒𝑠𝑝𝑒𝑟𝑎𝑑𝑜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60BFAE9-F85F-851A-B468-D1E93E418B85}"/>
                </a:ext>
              </a:extLst>
            </p:cNvPr>
            <p:cNvSpPr/>
            <p:nvPr/>
          </p:nvSpPr>
          <p:spPr>
            <a:xfrm>
              <a:off x="6293221" y="3659364"/>
              <a:ext cx="468000" cy="46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Menos 15">
              <a:extLst>
                <a:ext uri="{FF2B5EF4-FFF2-40B4-BE49-F238E27FC236}">
                  <a16:creationId xmlns:a16="http://schemas.microsoft.com/office/drawing/2014/main" id="{C1C8DA0D-D1D3-9C44-24D6-E78BD02C46F6}"/>
                </a:ext>
              </a:extLst>
            </p:cNvPr>
            <p:cNvSpPr/>
            <p:nvPr/>
          </p:nvSpPr>
          <p:spPr>
            <a:xfrm>
              <a:off x="6362923" y="3755294"/>
              <a:ext cx="328311" cy="276139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/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𝑒𝑟𝑟𝑜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9">
              <a:extLst>
                <a:ext uri="{FF2B5EF4-FFF2-40B4-BE49-F238E27FC236}">
                  <a16:creationId xmlns:a16="http://schemas.microsoft.com/office/drawing/2014/main" id="{93B7DFD1-5FDB-2587-24E3-5F9E0162D492}"/>
                </a:ext>
              </a:extLst>
            </p:cNvPr>
            <p:cNvCxnSpPr>
              <a:stCxn id="4" idx="3"/>
              <a:endCxn id="9" idx="2"/>
            </p:cNvCxnSpPr>
            <p:nvPr/>
          </p:nvCxnSpPr>
          <p:spPr>
            <a:xfrm flipV="1">
              <a:off x="5282494" y="3893364"/>
              <a:ext cx="1010727" cy="5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21">
              <a:extLst>
                <a:ext uri="{FF2B5EF4-FFF2-40B4-BE49-F238E27FC236}">
                  <a16:creationId xmlns:a16="http://schemas.microsoft.com/office/drawing/2014/main" id="{3D11B567-84E7-184B-36AE-259EC8626055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522485" y="3297802"/>
              <a:ext cx="4736" cy="36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26">
              <a:extLst>
                <a:ext uri="{FF2B5EF4-FFF2-40B4-BE49-F238E27FC236}">
                  <a16:creationId xmlns:a16="http://schemas.microsoft.com/office/drawing/2014/main" id="{E3839A91-81B0-72AE-34E5-7024208DBA98}"/>
                </a:ext>
              </a:extLst>
            </p:cNvPr>
            <p:cNvCxnSpPr/>
            <p:nvPr/>
          </p:nvCxnSpPr>
          <p:spPr>
            <a:xfrm flipV="1">
              <a:off x="6783119" y="3893364"/>
              <a:ext cx="36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33">
              <a:extLst>
                <a:ext uri="{FF2B5EF4-FFF2-40B4-BE49-F238E27FC236}">
                  <a16:creationId xmlns:a16="http://schemas.microsoft.com/office/drawing/2014/main" id="{48A6F896-3C33-7CDE-B70E-F3D62AFEFBB1}"/>
                </a:ext>
              </a:extLst>
            </p:cNvPr>
            <p:cNvCxnSpPr>
              <a:stCxn id="11" idx="2"/>
            </p:cNvCxnSpPr>
            <p:nvPr/>
          </p:nvCxnSpPr>
          <p:spPr>
            <a:xfrm rot="5400000">
              <a:off x="5121830" y="2631507"/>
              <a:ext cx="944715" cy="390510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35">
              <a:extLst>
                <a:ext uri="{FF2B5EF4-FFF2-40B4-BE49-F238E27FC236}">
                  <a16:creationId xmlns:a16="http://schemas.microsoft.com/office/drawing/2014/main" id="{70A3AF85-7599-B974-D767-012AFE57CECE}"/>
                </a:ext>
              </a:extLst>
            </p:cNvPr>
            <p:cNvCxnSpPr/>
            <p:nvPr/>
          </p:nvCxnSpPr>
          <p:spPr>
            <a:xfrm flipV="1">
              <a:off x="3630040" y="2659653"/>
              <a:ext cx="1478069" cy="239345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8D87169-5EA8-88FE-EE40-3345C2819C33}"/>
                </a:ext>
              </a:extLst>
            </p:cNvPr>
            <p:cNvSpPr/>
            <p:nvPr/>
          </p:nvSpPr>
          <p:spPr>
            <a:xfrm>
              <a:off x="4369074" y="2318922"/>
              <a:ext cx="15102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/>
                <a:t>Treinamento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6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25" y="1787857"/>
            <a:ext cx="6648450" cy="5070144"/>
          </a:xfrm>
        </p:spPr>
        <p:txBody>
          <a:bodyPr>
            <a:normAutofit/>
          </a:bodyPr>
          <a:lstStyle/>
          <a:p>
            <a:r>
              <a:rPr lang="pt-BR" dirty="0"/>
              <a:t>Em muitas situações, nós precisamos de </a:t>
            </a:r>
            <a:r>
              <a:rPr lang="pt-BR" b="1" i="1" dirty="0">
                <a:solidFill>
                  <a:srgbClr val="00B050"/>
                </a:solidFill>
              </a:rPr>
              <a:t>valores mais graduados</a:t>
            </a:r>
            <a:r>
              <a:rPr lang="pt-BR" dirty="0"/>
              <a:t>, que </a:t>
            </a:r>
            <a:r>
              <a:rPr lang="pt-BR" b="1" i="1" dirty="0">
                <a:solidFill>
                  <a:srgbClr val="00B050"/>
                </a:solidFill>
              </a:rPr>
              <a:t>indiquem incertezas</a:t>
            </a:r>
            <a:r>
              <a:rPr lang="pt-BR" dirty="0"/>
              <a:t> quanto à predição.</a:t>
            </a:r>
          </a:p>
          <a:p>
            <a:r>
              <a:rPr lang="pt-BR" dirty="0"/>
              <a:t>Todos esses problemas são resolvidos com a </a:t>
            </a:r>
            <a:r>
              <a:rPr lang="pt-BR" b="1" i="1" dirty="0">
                <a:solidFill>
                  <a:srgbClr val="00B050"/>
                </a:solidFill>
              </a:rPr>
              <a:t>suavização</a:t>
            </a:r>
            <a:r>
              <a:rPr lang="pt-BR" dirty="0"/>
              <a:t> da </a:t>
            </a:r>
            <a:r>
              <a:rPr lang="pt-BR" b="1" i="1" dirty="0"/>
              <a:t>função de limiar rígido</a:t>
            </a:r>
            <a:r>
              <a:rPr lang="pt-BR" dirty="0"/>
              <a:t> através de sua aproximação por uma função que seja </a:t>
            </a:r>
            <a:r>
              <a:rPr lang="pt-BR" b="1" i="1" dirty="0">
                <a:solidFill>
                  <a:srgbClr val="00B050"/>
                </a:solidFill>
              </a:rPr>
              <a:t>contínua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diferenciável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assuma valores reais dentro do intervalo de 0 a 1</a:t>
            </a:r>
            <a:r>
              <a:rPr lang="pt-BR" dirty="0"/>
              <a:t>.</a:t>
            </a:r>
          </a:p>
          <a:p>
            <a:r>
              <a:rPr lang="pt-BR" dirty="0"/>
              <a:t>Uma função que apresenta essas características é a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ou </a:t>
            </a:r>
            <a:r>
              <a:rPr lang="pt-BR" b="1" i="1" dirty="0">
                <a:solidFill>
                  <a:srgbClr val="00B050"/>
                </a:solidFill>
              </a:rPr>
              <a:t>sigmoide</a:t>
            </a:r>
            <a:r>
              <a:rPr lang="pt-BR" dirty="0"/>
              <a:t>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7111EDA-EAFA-CA5F-4ED2-A39A480B9E4B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5C7042-261D-AB8B-4466-65E05D03F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9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3584-3923-0089-84F4-6B54589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pPr algn="just"/>
                <a:r>
                  <a:rPr lang="pt-BR" sz="2800" dirty="0"/>
                  <a:t>A função realiza um mapeamento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temos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Lembrando apenas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assumir o formato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,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etc. 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  <a:blipFill>
                <a:blip r:embed="rId3"/>
                <a:stretch>
                  <a:fillRect l="-1627" t="-2663" r="-1808" b="-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34AEE6EF-5ED3-AE55-0A96-F31E1F8942A9}"/>
              </a:ext>
            </a:extLst>
          </p:cNvPr>
          <p:cNvGrpSpPr/>
          <p:nvPr/>
        </p:nvGrpSpPr>
        <p:grpSpPr>
          <a:xfrm>
            <a:off x="838200" y="2427506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39A0050F-ACE5-1773-16B4-B1D297855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860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será um número real entre 0 e 1.</a:t>
                </a:r>
              </a:p>
              <a:p>
                <a:r>
                  <a:rPr lang="pt-BR" dirty="0"/>
                  <a:t>Esse valor pode ser interpretado como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de um dado exemplo de entrada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 à classe positiva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 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da classe negativa</a:t>
                </a:r>
                <a:r>
                  <a:rPr lang="pt-BR" b="1" i="1" dirty="0"/>
                  <a:t>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é obtida através do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  <a:blipFill>
                <a:blip r:embed="rId3"/>
                <a:stretch>
                  <a:fillRect l="-1653" t="-1937" r="-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8A58ED0E-A13A-8658-E325-826B73F5A7BF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4D65E5CB-D6D8-B927-D766-DF307160A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91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ter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</a:t>
                </a:r>
                <a:r>
                  <a:rPr lang="pt-BR" dirty="0"/>
                  <a:t>, 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cria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 entre as classes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comportamento é diferente do obtido com o </a:t>
                </a:r>
                <a:r>
                  <a:rPr lang="pt-BR" b="1" i="1" dirty="0"/>
                  <a:t>limiar rígido</a:t>
                </a:r>
                <a:r>
                  <a:rPr lang="pt-BR" dirty="0"/>
                  <a:t>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mudança entre classes era abrupta</a:t>
                </a:r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prediz uma probabilidade de 0.5 para exemplos posicionados exatamente em 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</a:t>
                </a:r>
                <a:r>
                  <a:rPr lang="pt-BR" dirty="0"/>
                  <a:t>e passa pelos pontos onde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 aproxima de 0 ou 1 conforme 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  <a:blipFill>
                <a:blip r:embed="rId3"/>
                <a:stretch>
                  <a:fillRect l="-1494" t="-2663" r="-1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0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/>
                  <a:t>Lembrem-se que quanto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da </a:t>
                </a:r>
                <a:r>
                  <a:rPr lang="pt-BR" sz="2800" b="1" i="1" dirty="0"/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sz="2800" dirty="0"/>
                  <a:t> será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valor absoluto de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Assim, q</a:t>
                </a:r>
                <a:r>
                  <a:rPr lang="pt-BR" sz="2800" dirty="0"/>
                  <a:t>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um exemplo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estiver da fronteira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sz="2800" dirty="0"/>
                  <a:t>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estará de 0 ou de 1 </a:t>
                </a:r>
                <a:r>
                  <a:rPr lang="pt-BR" sz="2800" dirty="0"/>
                  <a:t>e, portanto, mais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certeza teremos sobre uma predição</a:t>
                </a:r>
                <a:r>
                  <a:rPr lang="pt-BR" sz="2800" dirty="0"/>
                  <a:t>.</a:t>
                </a:r>
              </a:p>
              <a:p>
                <a:r>
                  <a:rPr lang="pt-BR" dirty="0"/>
                  <a:t>Da mesma forma, quanto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dirty="0"/>
                  <a:t>um exemplo estiver da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</a:t>
                </a:r>
                <a:r>
                  <a:rPr lang="pt-BR" sz="2800" dirty="0"/>
                  <a:t>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dirty="0"/>
                  <a:t>estará de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 0.5</a:t>
                </a:r>
                <a:r>
                  <a:rPr lang="pt-BR" sz="28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indica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sobre a classe do exemplo.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  <a:blipFill>
                <a:blip r:embed="rId3"/>
                <a:stretch>
                  <a:fillRect l="-1561" t="-1937" r="-2862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C64F05A-7E02-1F81-885B-0F985D8A5436}"/>
              </a:ext>
            </a:extLst>
          </p:cNvPr>
          <p:cNvCxnSpPr>
            <a:cxnSpLocks/>
          </p:cNvCxnSpPr>
          <p:nvPr/>
        </p:nvCxnSpPr>
        <p:spPr>
          <a:xfrm flipV="1">
            <a:off x="3686175" y="1895475"/>
            <a:ext cx="0" cy="2743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51C32C2-02A4-97DF-3A0E-763C4C918454}"/>
              </a:ext>
            </a:extLst>
          </p:cNvPr>
          <p:cNvCxnSpPr>
            <a:cxnSpLocks/>
          </p:cNvCxnSpPr>
          <p:nvPr/>
        </p:nvCxnSpPr>
        <p:spPr>
          <a:xfrm flipV="1">
            <a:off x="1437795" y="4039976"/>
            <a:ext cx="0" cy="2016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384F1D0-D12F-3050-B768-FC406B60C537}"/>
              </a:ext>
            </a:extLst>
          </p:cNvPr>
          <p:cNvCxnSpPr>
            <a:cxnSpLocks/>
          </p:cNvCxnSpPr>
          <p:nvPr/>
        </p:nvCxnSpPr>
        <p:spPr>
          <a:xfrm flipV="1">
            <a:off x="2562227" y="2944612"/>
            <a:ext cx="0" cy="2448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64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10689</TotalTime>
  <Words>6366</Words>
  <Application>Microsoft Office PowerPoint</Application>
  <PresentationFormat>Widescreen</PresentationFormat>
  <Paragraphs>477</Paragraphs>
  <Slides>43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Calibri-Bold</vt:lpstr>
      <vt:lpstr>Cambria Math</vt:lpstr>
      <vt:lpstr>Söhne</vt:lpstr>
      <vt:lpstr>Wingdings</vt:lpstr>
      <vt:lpstr>Tema do Office</vt:lpstr>
      <vt:lpstr>T320 - Introdução ao Aprendizado de Máquina II: Classificação (Parte III)</vt:lpstr>
      <vt:lpstr>Recapitulando</vt:lpstr>
      <vt:lpstr>Recapitulando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Regressão logística</vt:lpstr>
      <vt:lpstr>Regressão logística</vt:lpstr>
      <vt:lpstr>Propriedades da 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Processo de treinamento</vt:lpstr>
      <vt:lpstr>Processo de treinamento</vt:lpstr>
      <vt:lpstr>Vetor gradiente</vt:lpstr>
      <vt:lpstr>Vetor gradiente</vt:lpstr>
      <vt:lpstr>Subajuste e sobreajuste</vt:lpstr>
      <vt:lpstr>Subajuste e sobreajuste</vt:lpstr>
      <vt:lpstr>Subajuste e sobreajuste</vt:lpstr>
      <vt:lpstr>Subajuste e sobreajuste</vt:lpstr>
      <vt:lpstr>Como evitamos o subajuste e sobreajuste?</vt:lpstr>
      <vt:lpstr>Como evitamos o subajuste e sobreajuste?</vt:lpstr>
      <vt:lpstr>Tarefas</vt:lpstr>
      <vt:lpstr>Apresentação do PowerPoint</vt:lpstr>
      <vt:lpstr>Apresentação do PowerPoint</vt:lpstr>
      <vt:lpstr>Encontrando o vetor gradiente</vt:lpstr>
      <vt:lpstr>Encontrando o vetor gradiente</vt:lpstr>
      <vt:lpstr>Encontrando o vetor gradiente</vt:lpstr>
      <vt:lpstr>Encontrando o vetor gradiente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1814</cp:revision>
  <dcterms:created xsi:type="dcterms:W3CDTF">2020-01-20T13:50:05Z</dcterms:created>
  <dcterms:modified xsi:type="dcterms:W3CDTF">2023-09-17T15:27:25Z</dcterms:modified>
</cp:coreProperties>
</file>