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63" d="100"/>
          <a:sy n="63" d="100"/>
        </p:scale>
        <p:origin x="1026" y="7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12/09/2025</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12/09/2025</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9EDE2778-5372-4104-B96D-968184DA8288}"/>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5" name="Espaço Reservado para Rodapé 4">
            <a:extLst>
              <a:ext uri="{FF2B5EF4-FFF2-40B4-BE49-F238E27FC236}">
                <a16:creationId xmlns:a16="http://schemas.microsoft.com/office/drawing/2014/main" xmlns=""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99E8855C-D8FD-48F6-B14E-861E0DE4D915}"/>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5" name="Espaço Reservado para Rodapé 4">
            <a:extLst>
              <a:ext uri="{FF2B5EF4-FFF2-40B4-BE49-F238E27FC236}">
                <a16:creationId xmlns:a16="http://schemas.microsoft.com/office/drawing/2014/main" xmlns=""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21D5734-7B1F-425D-942F-6EB73344027C}"/>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5" name="Espaço Reservado para Rodapé 4">
            <a:extLst>
              <a:ext uri="{FF2B5EF4-FFF2-40B4-BE49-F238E27FC236}">
                <a16:creationId xmlns:a16="http://schemas.microsoft.com/office/drawing/2014/main" xmlns=""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F05BE1AF-51EA-425D-B188-DE7BD675009F}"/>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5" name="Espaço Reservado para Rodapé 4">
            <a:extLst>
              <a:ext uri="{FF2B5EF4-FFF2-40B4-BE49-F238E27FC236}">
                <a16:creationId xmlns:a16="http://schemas.microsoft.com/office/drawing/2014/main" xmlns=""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0F1D3FB-740A-4EBA-A309-2CE71D12ECFB}"/>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5" name="Espaço Reservado para Rodapé 4">
            <a:extLst>
              <a:ext uri="{FF2B5EF4-FFF2-40B4-BE49-F238E27FC236}">
                <a16:creationId xmlns:a16="http://schemas.microsoft.com/office/drawing/2014/main" xmlns=""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938070A4-BC2F-4D55-BD8D-DEAF11BB9EE9}"/>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6" name="Espaço Reservado para Rodapé 5">
            <a:extLst>
              <a:ext uri="{FF2B5EF4-FFF2-40B4-BE49-F238E27FC236}">
                <a16:creationId xmlns:a16="http://schemas.microsoft.com/office/drawing/2014/main" xmlns=""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4172C0E5-5AF0-4805-BB51-443733CD2BD5}"/>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8" name="Espaço Reservado para Rodapé 7">
            <a:extLst>
              <a:ext uri="{FF2B5EF4-FFF2-40B4-BE49-F238E27FC236}">
                <a16:creationId xmlns:a16="http://schemas.microsoft.com/office/drawing/2014/main" xmlns=""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342600A9-7F92-4E22-9D94-E4717252A817}"/>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4" name="Espaço Reservado para Rodapé 3">
            <a:extLst>
              <a:ext uri="{FF2B5EF4-FFF2-40B4-BE49-F238E27FC236}">
                <a16:creationId xmlns:a16="http://schemas.microsoft.com/office/drawing/2014/main" xmlns=""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D19515C-212C-4EAE-84A3-8FF4BC844F1B}"/>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3" name="Espaço Reservado para Rodapé 2">
            <a:extLst>
              <a:ext uri="{FF2B5EF4-FFF2-40B4-BE49-F238E27FC236}">
                <a16:creationId xmlns:a16="http://schemas.microsoft.com/office/drawing/2014/main" xmlns=""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4DC363A-5000-472E-8B17-02E7DCB8840A}"/>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6" name="Espaço Reservado para Rodapé 5">
            <a:extLst>
              <a:ext uri="{FF2B5EF4-FFF2-40B4-BE49-F238E27FC236}">
                <a16:creationId xmlns:a16="http://schemas.microsoft.com/office/drawing/2014/main" xmlns=""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02113D81-8665-4516-BD81-C6A1F254EECD}"/>
              </a:ext>
            </a:extLst>
          </p:cNvPr>
          <p:cNvSpPr>
            <a:spLocks noGrp="1"/>
          </p:cNvSpPr>
          <p:nvPr>
            <p:ph type="dt" sz="half" idx="10"/>
          </p:nvPr>
        </p:nvSpPr>
        <p:spPr/>
        <p:txBody>
          <a:bodyPr/>
          <a:lstStyle/>
          <a:p>
            <a:fld id="{63289F7E-B80B-496E-81B4-D396C37C9454}" type="datetimeFigureOut">
              <a:rPr lang="pt-BR" smtClean="0"/>
              <a:t>12/09/2025</a:t>
            </a:fld>
            <a:endParaRPr lang="pt-BR"/>
          </a:p>
        </p:txBody>
      </p:sp>
      <p:sp>
        <p:nvSpPr>
          <p:cNvPr id="6" name="Espaço Reservado para Rodapé 5">
            <a:extLst>
              <a:ext uri="{FF2B5EF4-FFF2-40B4-BE49-F238E27FC236}">
                <a16:creationId xmlns:a16="http://schemas.microsoft.com/office/drawing/2014/main" xmlns=""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12/09/2025</a:t>
            </a:fld>
            <a:endParaRPr lang="pt-BR"/>
          </a:p>
        </p:txBody>
      </p:sp>
      <p:sp>
        <p:nvSpPr>
          <p:cNvPr id="5" name="Espaço Reservado para Rodapé 4">
            <a:extLst>
              <a:ext uri="{FF2B5EF4-FFF2-40B4-BE49-F238E27FC236}">
                <a16:creationId xmlns:a16="http://schemas.microsoft.com/office/drawing/2014/main" xmlns=""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3.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r>
              <a:rPr lang="pt-BR" dirty="0"/>
              <a:t/>
            </a:r>
            <a:br>
              <a:rPr lang="pt-BR" dirty="0"/>
            </a:br>
            <a:r>
              <a:rPr lang="pt-BR" b="1" i="1" dirty="0"/>
              <a:t>Classificação (Parte IV)</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a16="http://schemas.microsoft.com/office/drawing/2014/main" xmlns=""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uma das Q possíveis classes</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xmlns=""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xmlns=""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xmlns=""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 de classificação</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a:t>
                </a:r>
                <a:r>
                  <a:rPr lang="pt-BR" b="1" i="1" dirty="0">
                    <a:solidFill>
                      <a:srgbClr val="00B050"/>
                    </a:solidFill>
                  </a:rPr>
                  <a:t>contínua</a:t>
                </a:r>
                <a:r>
                  <a:rPr lang="pt-BR" dirty="0"/>
                  <a:t>,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792"/>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xmlns=""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xmlns=""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xmlns=""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xmlns=""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xmlns=""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xmlns="" id="{FF78CF76-EB26-3FAE-0391-E452288FA2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dirty="0" smtClean="0"/>
                  <a:t>a </a:t>
                </a:r>
                <a:r>
                  <a:rPr lang="pt-BR" b="1" i="1" dirty="0" smtClean="0"/>
                  <a:t>regressão </a:t>
                </a:r>
                <a:r>
                  <a:rPr lang="pt-BR" b="1" i="1" dirty="0"/>
                  <a:t>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rotWithShape="0">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xmlns=""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xmlns=""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xmlns="" id="{1E7CC96F-55AB-1482-92F6-240F8E2E0D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a:t>
                </a:r>
                <a:r>
                  <a:rPr lang="pt-BR" dirty="0" smtClean="0"/>
                  <a:t>são usadas com </a:t>
                </a:r>
                <a:r>
                  <a:rPr lang="pt-BR" b="1" i="1" dirty="0" smtClean="0"/>
                  <a:t>classificadores binários</a:t>
                </a:r>
                <a:r>
                  <a:rPr lang="pt-BR" dirty="0" smtClean="0"/>
                  <a:t>, como o</a:t>
                </a:r>
                <a:r>
                  <a:rPr lang="pt-BR" b="1" i="1" dirty="0" smtClean="0"/>
                  <a:t> regressor </a:t>
                </a:r>
                <a:r>
                  <a:rPr lang="pt-BR" b="1" i="1" dirty="0"/>
                  <a:t>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rotWithShape="0">
                <a:blip r:embed="rId2"/>
                <a:stretch>
                  <a:fillRect l="-1721" t="-2764"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xmlns=""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xmlns=""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xmlns="" id="{E178FF16-CC3F-C34B-6C8B-874BC4FA61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50B99F56-FF18-D044-7799-0502D4F6A5FB}"/>
                  </a:ext>
                </a:extLst>
              </p:cNvPr>
              <p:cNvSpPr>
                <a:spLocks noGrp="1"/>
              </p:cNvSpPr>
              <p:nvPr>
                <p:ph idx="1"/>
              </p:nvPr>
            </p:nvSpPr>
            <p:spPr>
              <a:xfrm>
                <a:off x="838200" y="1825624"/>
                <a:ext cx="11198087" cy="5032375"/>
              </a:xfrm>
            </p:spPr>
            <p:txBody>
              <a:bodyPr/>
              <a:lstStyle/>
              <a:p>
                <a:r>
                  <a:rPr lang="pt-BR" dirty="0" smtClean="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smtClean="0"/>
                  <a:t>Nesta abordagem, cada </a:t>
                </a:r>
                <a:r>
                  <a:rPr lang="pt-BR" dirty="0"/>
                  <a:t>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p:sp>
            <p:nvSpPr>
              <p:cNvPr id="3" name="Espaço Reservado para Conteúdo 2">
                <a:extLst>
                  <a:ext uri="{FF2B5EF4-FFF2-40B4-BE49-F238E27FC236}">
                    <a16:creationId xmlns:a16="http://schemas.microsoft.com/office/drawing/2014/main" xmlns:a14="http://schemas.microsoft.com/office/drawing/2010/main" xmlns=""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rotWithShape="0">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xmlns="" id="{A4787C4F-F235-6888-5AFF-2CB1361FF6FD}"/>
                  </a:ext>
                </a:extLst>
              </p:cNvPr>
              <p:cNvSpPr>
                <a:spLocks noGrp="1"/>
              </p:cNvSpPr>
              <p:nvPr>
                <p:ph idx="1"/>
              </p:nvPr>
            </p:nvSpPr>
            <p:spPr>
              <a:xfrm>
                <a:off x="838199" y="1825625"/>
                <a:ext cx="11247121" cy="5032375"/>
              </a:xfrm>
            </p:spPr>
            <p:txBody>
              <a:bodyPr>
                <a:normAutofit lnSpcReduction="10000"/>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a:t>
                </a:r>
                <a:r>
                  <a:rPr lang="pt-BR" b="1" i="1" dirty="0">
                    <a:solidFill>
                      <a:schemeClr val="accent2"/>
                    </a:solidFill>
                  </a:rPr>
                  <a:t>para cada exemplo </a:t>
                </a:r>
                <a:r>
                  <a:rPr lang="pt-BR" dirty="0"/>
                  <a:t>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a:t>
                </a:r>
                <a:r>
                  <a:rPr lang="pt-BR" b="1" i="1" dirty="0" smtClean="0">
                    <a:solidFill>
                      <a:schemeClr val="accent2"/>
                    </a:solidFill>
                  </a:rPr>
                  <a:t>realiza-se </a:t>
                </a:r>
                <a14:m>
                  <m:oMath xmlns:m="http://schemas.openxmlformats.org/officeDocument/2006/math">
                    <m:r>
                      <a:rPr lang="pt-BR" b="1" i="1">
                        <a:solidFill>
                          <a:schemeClr val="accent2"/>
                        </a:solidFill>
                        <a:latin typeface="Cambria Math" panose="02040503050406030204" pitchFamily="18" charset="0"/>
                      </a:rPr>
                      <m:t>𝑸</m:t>
                    </m:r>
                  </m:oMath>
                </a14:m>
                <a:r>
                  <a:rPr lang="pt-BR" b="1" i="1" dirty="0">
                    <a:solidFill>
                      <a:schemeClr val="accent2"/>
                    </a:solidFill>
                  </a:rPr>
                  <a:t> predições </a:t>
                </a:r>
                <a:r>
                  <a:rPr lang="pt-BR" dirty="0"/>
                  <a:t>e escolhe-se a classe que </a:t>
                </a:r>
                <a:r>
                  <a:rPr lang="pt-BR" dirty="0" smtClean="0"/>
                  <a:t>maximiza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t>
                </a:r>
                <a:r>
                  <a:rPr lang="pt-BR" b="1" i="1" dirty="0" smtClean="0">
                    <a:solidFill>
                      <a:srgbClr val="FF0000"/>
                    </a:solidFill>
                  </a:rPr>
                  <a:t>tornar o</a:t>
                </a:r>
                <a:r>
                  <a:rPr lang="pt-BR" b="1" i="1" dirty="0" smtClean="0">
                    <a:solidFill>
                      <a:srgbClr val="FF0000"/>
                    </a:solidFill>
                  </a:rPr>
                  <a:t> </a:t>
                </a:r>
                <a:r>
                  <a:rPr lang="pt-BR" b="1" i="1" dirty="0">
                    <a:solidFill>
                      <a:srgbClr val="FF0000"/>
                    </a:solidFill>
                  </a:rPr>
                  <a:t>treinamento </a:t>
                </a:r>
                <a:r>
                  <a:rPr lang="pt-BR" b="1" i="1" dirty="0" smtClean="0">
                    <a:solidFill>
                      <a:srgbClr val="FF0000"/>
                    </a:solidFill>
                  </a:rPr>
                  <a:t>lento</a:t>
                </a:r>
                <a:r>
                  <a:rPr lang="pt-BR" dirty="0" smtClean="0"/>
                  <a:t> e </a:t>
                </a:r>
                <a:r>
                  <a:rPr lang="pt-BR" dirty="0"/>
                  <a:t>a </a:t>
                </a:r>
                <a:r>
                  <a:rPr lang="pt-BR" b="1" i="1" dirty="0" smtClean="0">
                    <a:solidFill>
                      <a:srgbClr val="FF0000"/>
                    </a:solidFill>
                  </a:rPr>
                  <a:t>aumentar a possibilidade </a:t>
                </a:r>
                <a:r>
                  <a:rPr lang="pt-BR" b="1" i="1" dirty="0">
                    <a:solidFill>
                      <a:srgbClr val="FF0000"/>
                    </a:solidFill>
                  </a:rPr>
                  <a:t>de classes desbalanceadas</a:t>
                </a:r>
                <a:r>
                  <a:rPr lang="pt-BR" dirty="0"/>
                  <a:t>.</a:t>
                </a:r>
              </a:p>
            </p:txBody>
          </p:sp>
        </mc:Choice>
        <mc:Fallback>
          <p:sp>
            <p:nvSpPr>
              <p:cNvPr id="3" name="Espaço Reservado para Conteúdo 2">
                <a:extLst>
                  <a:ext uri="{FF2B5EF4-FFF2-40B4-BE49-F238E27FC236}">
                    <a16:creationId xmlns:a16="http://schemas.microsoft.com/office/drawing/2014/main" xmlns:a14="http://schemas.microsoft.com/office/drawing/2010/main" xmlns=""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247121" cy="5032375"/>
              </a:xfrm>
              <a:blipFill rotWithShape="0">
                <a:blip r:embed="rId3"/>
                <a:stretch>
                  <a:fillRect l="-921" t="-2663"/>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xmlns=""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FF000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12350</TotalTime>
  <Words>3154</Words>
  <Application>Microsoft Office PowerPoint</Application>
  <PresentationFormat>Widescreen</PresentationFormat>
  <Paragraphs>311</Paragraphs>
  <Slides>26</Slides>
  <Notes>21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26</vt:i4>
      </vt:variant>
    </vt:vector>
  </HeadingPairs>
  <TitlesOfParts>
    <vt:vector size="36" baseType="lpstr">
      <vt:lpstr>Arial</vt:lpstr>
      <vt:lpstr>Calibri</vt:lpstr>
      <vt:lpstr>Calibri Light</vt:lpstr>
      <vt:lpstr>Calibri-BoldItalic</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1823</cp:revision>
  <dcterms:created xsi:type="dcterms:W3CDTF">2020-01-20T13:50:05Z</dcterms:created>
  <dcterms:modified xsi:type="dcterms:W3CDTF">2025-09-13T02:21:06Z</dcterms:modified>
</cp:coreProperties>
</file>