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14" r:id="rId3"/>
    <p:sldId id="363" r:id="rId4"/>
    <p:sldId id="364" r:id="rId5"/>
    <p:sldId id="365" r:id="rId6"/>
    <p:sldId id="346" r:id="rId7"/>
    <p:sldId id="347" r:id="rId8"/>
    <p:sldId id="348" r:id="rId9"/>
    <p:sldId id="349" r:id="rId10"/>
    <p:sldId id="324" r:id="rId11"/>
    <p:sldId id="306" r:id="rId1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134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</a:t>
            </a:r>
            <a:r>
              <a:rPr lang="pt-BR" sz="1200" b="1" smtClean="0"/>
              <a:t>#2</a:t>
            </a:r>
            <a:r>
              <a:rPr lang="pt-BR" sz="1200" smtClean="0"/>
              <a:t>: </a:t>
            </a:r>
            <a:r>
              <a:rPr lang="pt-BR" sz="1200" dirty="0" smtClean="0"/>
              <a:t>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2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aprendizado do supervisionado.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099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classificador linear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conhecida como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hipótese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0993" cy="5032375"/>
              </a:xfrm>
              <a:blipFill rotWithShape="0">
                <a:blip r:embed="rId3"/>
                <a:stretch>
                  <a:fillRect l="-933" t="-2421" r="-10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dirty="0" smtClean="0"/>
                  <a:t>Classificadores binários 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dirty="0"/>
                  <a:t>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Na figura ao lado,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reta.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linear </a:t>
                </a:r>
                <a:r>
                  <a:rPr lang="pt-BR" dirty="0"/>
                  <a:t>é chamada de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e dados que admitem tal separador são chamados de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2"/>
                <a:stretch>
                  <a:fillRect l="-1231" t="-1769" r="-1846" b="-20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10470295" y="2604730"/>
            <a:ext cx="785346" cy="16462"/>
          </a:xfrm>
          <a:prstGeom prst="curvedConnector4">
            <a:avLst>
              <a:gd name="adj1" fmla="val 36283"/>
              <a:gd name="adj2" fmla="val 14886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358472" y="2004844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8763755" y="2675878"/>
            <a:ext cx="3428245" cy="2966329"/>
            <a:chOff x="8763755" y="2675878"/>
            <a:chExt cx="3428245" cy="2966329"/>
          </a:xfrm>
        </p:grpSpPr>
        <p:grpSp>
          <p:nvGrpSpPr>
            <p:cNvPr id="7" name="Group 6"/>
            <p:cNvGrpSpPr/>
            <p:nvPr/>
          </p:nvGrpSpPr>
          <p:grpSpPr>
            <a:xfrm>
              <a:off x="8763755" y="2675878"/>
              <a:ext cx="3289300" cy="2966329"/>
              <a:chOff x="7391400" y="1415171"/>
              <a:chExt cx="3289300" cy="2966329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3"/>
              <a:srcRect l="4242" t="5371" r="8525" b="1204"/>
              <a:stretch/>
            </p:blipFill>
            <p:spPr>
              <a:xfrm>
                <a:off x="7391400" y="1415171"/>
                <a:ext cx="3289300" cy="2966329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 flipV="1">
                <a:off x="7986117" y="1483242"/>
                <a:ext cx="1703388" cy="2582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0679273" y="4392529"/>
              <a:ext cx="1512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</a:t>
              </a:r>
              <a:r>
                <a:rPr lang="pt-BR" sz="1100" dirty="0" smtClean="0"/>
                <a:t>≥ </a:t>
              </a:r>
              <a:r>
                <a:rPr lang="pt-BR" sz="1100" dirty="0" smtClean="0"/>
                <a:t>0</a:t>
              </a:r>
              <a:endParaRPr lang="pt-BR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767760" y="3290116"/>
              <a:ext cx="15127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</a:t>
              </a:r>
              <a:r>
                <a:rPr lang="pt-BR" sz="1100" dirty="0"/>
                <a:t>&lt;</a:t>
              </a:r>
              <a:r>
                <a:rPr lang="pt-BR" sz="1100" dirty="0" smtClean="0"/>
                <a:t> </a:t>
              </a:r>
              <a:r>
                <a:rPr lang="pt-BR" sz="1100" dirty="0" smtClean="0"/>
                <a:t>0</a:t>
              </a:r>
              <a:endParaRPr lang="pt-B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binária,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feita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função de limiar </a:t>
                </a:r>
                <a:r>
                  <a:rPr lang="pt-BR" b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 smtClean="0"/>
                  <a:t>≥ </a:t>
                </a:r>
                <a:r>
                  <a:rPr lang="pt-BR" sz="1100" dirty="0" smtClean="0"/>
                  <a:t>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</a:t>
                </a:r>
                <a:r>
                  <a:rPr lang="pt-BR" sz="1100" dirty="0" smtClean="0"/>
                  <a:t>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Agora </a:t>
                </a:r>
                <a:r>
                  <a:rPr lang="pt-BR" dirty="0" smtClean="0"/>
                  <a:t>que a </a:t>
                </a:r>
                <a:r>
                  <a:rPr lang="pt-BR" b="1" i="1" dirty="0" smtClean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, </a:t>
                </a:r>
                <a:r>
                  <a:rPr lang="pt-BR" dirty="0" smtClean="0"/>
                  <a:t>tem uma forma matemática bem definida, nós podemos pensar em como escolher os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minimizem o erro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  <a:endParaRPr lang="pt-BR" dirty="0" smtClean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</a:t>
                </a:r>
                <a:r>
                  <a:rPr lang="pt-BR" dirty="0" smtClean="0"/>
                  <a:t>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o gradiente igual a zero e resolvendo a equação para os </a:t>
                </a:r>
                <a:r>
                  <a:rPr lang="pt-BR" dirty="0" smtClean="0"/>
                  <a:t>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</a:t>
                </a:r>
                <a:r>
                  <a:rPr lang="pt-BR" dirty="0" smtClean="0"/>
                  <a:t>através </a:t>
                </a:r>
                <a:r>
                  <a:rPr lang="pt-BR" dirty="0" smtClean="0"/>
                  <a:t>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 </a:t>
                </a:r>
                <a:r>
                  <a:rPr lang="pt-BR" dirty="0" smtClean="0"/>
                  <a:t>nenhuma das duas abordagens é possível devido ao fato do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ser </a:t>
                </a:r>
                <a:r>
                  <a:rPr lang="pt-BR" dirty="0" smtClean="0"/>
                  <a:t>igual a zero </a:t>
                </a:r>
                <a:r>
                  <a:rPr lang="pt-BR" dirty="0" smtClean="0"/>
                  <a:t>em todos os pontos do espaço de pesos exceto </a:t>
                </a:r>
                <a:r>
                  <a:rPr lang="pt-BR" dirty="0" smtClean="0"/>
                  <a:t>no ponto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 mesmo assim, 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é indeterminado </a:t>
                </a:r>
                <a:r>
                  <a:rPr lang="pt-BR" dirty="0" smtClean="0"/>
                  <a:t>nesse ponto.</a:t>
                </a:r>
                <a:endParaRPr lang="pt-BR" dirty="0" smtClean="0"/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  <a:blipFill rotWithShape="0">
                <a:blip r:embed="rId3"/>
                <a:stretch>
                  <a:fillRect l="-1190" t="-3226" r="-11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040376" y="2424035"/>
            <a:ext cx="3072122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Uma possível abordagem para o problema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os dados sejam 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Como estamos considerando </a:t>
                </a:r>
                <a:r>
                  <a:rPr lang="pt-BR" dirty="0" smtClean="0"/>
                  <a:t>classificadores </a:t>
                </a:r>
                <a:r>
                  <a:rPr lang="pt-BR" dirty="0" smtClean="0"/>
                  <a:t>com valores de saída 0 ou 1, o comportamento da regra de atualização será diferente do comportamento para  a regressão linear, como veremos a seguir.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32376"/>
              </a:xfrm>
              <a:blipFill rotWithShape="0">
                <a:blip r:embed="rId2"/>
                <a:stretch>
                  <a:fillRect l="-874" t="-2303" b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511183"/>
            <a:ext cx="189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Os pesos são atualizados a cada novo exemplo.</a:t>
            </a:r>
            <a:endParaRPr lang="pt-BR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847463" y="2926682"/>
            <a:ext cx="1486469" cy="28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</a:t>
                </a:r>
                <a:r>
                  <a:rPr lang="pt-BR" dirty="0" smtClean="0"/>
                  <a:t>, o valor desejado,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Classificadores lineares com limiar de decisão rígido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98"/>
                <a:ext cx="1120942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linear </a:t>
                </a:r>
                <a:r>
                  <a:rPr lang="pt-BR" b="1" i="1" dirty="0" smtClean="0"/>
                  <a:t>perfeito</a:t>
                </a:r>
                <a:r>
                  <a:rPr lang="pt-BR" dirty="0"/>
                  <a:t>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são </a:t>
                </a:r>
                <a:r>
                  <a:rPr lang="pt-BR" b="1" i="1" dirty="0"/>
                  <a:t>linearmente </a:t>
                </a:r>
                <a:r>
                  <a:rPr lang="pt-BR" b="1" i="1" dirty="0" smtClean="0"/>
                  <a:t>separáveis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Separador </a:t>
                </a:r>
                <a:r>
                  <a:rPr lang="pt-BR" b="1" i="1" dirty="0"/>
                  <a:t>linear </a:t>
                </a:r>
                <a:r>
                  <a:rPr lang="pt-BR" b="1" i="1" dirty="0" smtClean="0"/>
                  <a:t>perfeito: </a:t>
                </a:r>
                <a:r>
                  <a:rPr lang="pt-BR" dirty="0"/>
                  <a:t>com erro igual 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  <a:endParaRPr lang="pt-BR" dirty="0"/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  <a:endParaRPr lang="pt-BR" dirty="0" smtClean="0"/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98"/>
                <a:ext cx="11209421" cy="5032375"/>
              </a:xfrm>
              <a:blipFill rotWithShape="0">
                <a:blip r:embed="rId3"/>
                <a:stretch>
                  <a:fillRect l="-924" t="-2788" r="-435" b="-3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680</Words>
  <Application>Microsoft Office PowerPoint</Application>
  <PresentationFormat>Widescreen</PresentationFormat>
  <Paragraphs>91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Classificadores lineares com limiar de decisão rígido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1571</cp:revision>
  <dcterms:created xsi:type="dcterms:W3CDTF">2020-01-20T13:50:05Z</dcterms:created>
  <dcterms:modified xsi:type="dcterms:W3CDTF">2021-07-27T20:40:10Z</dcterms:modified>
</cp:coreProperties>
</file>