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14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24" r:id="rId17"/>
    <p:sldId id="306" r:id="rId18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1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2" y="72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26/07/2021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stackexchange.com/questions/477207/derivative-of-cost-function-for-logistic-regression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</a:t>
            </a:r>
            <a:r>
              <a:rPr lang="pt-BR" sz="1200" b="1" dirty="0" smtClean="0"/>
              <a:t>#3</a:t>
            </a:r>
            <a:r>
              <a:rPr lang="pt-BR" sz="1200" dirty="0" smtClean="0"/>
              <a:t> </a:t>
            </a:r>
            <a:r>
              <a:rPr lang="pt-BR" sz="1200" dirty="0" smtClean="0"/>
              <a:t>https://</a:t>
            </a:r>
            <a:r>
              <a:rPr lang="pt-BR" sz="1200" dirty="0" smtClean="0"/>
              <a:t>mybinder.org/v2/gh/zz4fap/t320_aprendizado_de_maquina/main?filepath=labs%2FLaboratorio3.ipynb</a:t>
            </a:r>
            <a:endParaRPr lang="pt-BR" sz="1200" dirty="0" smtClean="0"/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 smtClean="0"/>
          </a:p>
          <a:p>
            <a:r>
              <a:rPr lang="pt-BR" dirty="0" smtClean="0"/>
              <a:t>A regressão logística é um método para classificação binária. Ela classifica </a:t>
            </a:r>
            <a:r>
              <a:rPr lang="pt-BR" baseline="0" dirty="0" smtClean="0"/>
              <a:t>os</a:t>
            </a:r>
            <a:r>
              <a:rPr lang="pt-BR" dirty="0" smtClean="0"/>
              <a:t> pontos de um conjunto de dados em duas classes ou categorias distintas.</a:t>
            </a:r>
          </a:p>
          <a:p>
            <a:endParaRPr lang="pt-BR" dirty="0" smtClean="0"/>
          </a:p>
          <a:p>
            <a:r>
              <a:rPr lang="pt-BR" dirty="0" smtClean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 smtClean="0"/>
          </a:p>
          <a:p>
            <a:r>
              <a:rPr lang="pt-BR" dirty="0" smtClean="0"/>
              <a:t>A regressão logística é ótima para situações em que você precisa classificar entre duas categorias/classes.</a:t>
            </a:r>
          </a:p>
          <a:p>
            <a:endParaRPr lang="pt-BR" dirty="0" smtClean="0"/>
          </a:p>
          <a:p>
            <a:r>
              <a:rPr lang="pt-BR" dirty="0" smtClean="0"/>
              <a:t>A regressão logística funciona usando uma combinação linear de</a:t>
            </a:r>
            <a:r>
              <a:rPr lang="pt-BR" baseline="0" dirty="0" smtClean="0"/>
              <a:t> atributos</a:t>
            </a:r>
            <a:r>
              <a:rPr lang="pt-BR" dirty="0" smtClean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 smtClean="0"/>
          </a:p>
          <a:p>
            <a:r>
              <a:rPr lang="pt-BR" dirty="0" smtClean="0"/>
              <a:t>Mesmo sendo uma técnica simples, a regressão logística é muito utilizada em aplicações</a:t>
            </a:r>
            <a:r>
              <a:rPr lang="pt-BR" baseline="0" dirty="0" smtClean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898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 smtClean="0"/>
          </a:p>
          <a:p>
            <a:r>
              <a:rPr lang="pt-BR" dirty="0" smtClean="0"/>
              <a:t>A regressão logística é um método para classificação binária. Ela classifica </a:t>
            </a:r>
            <a:r>
              <a:rPr lang="pt-BR" baseline="0" dirty="0" smtClean="0"/>
              <a:t>os</a:t>
            </a:r>
            <a:r>
              <a:rPr lang="pt-BR" dirty="0" smtClean="0"/>
              <a:t> pontos de um conjunto de dados em duas classes ou categorias distintas.</a:t>
            </a:r>
          </a:p>
          <a:p>
            <a:endParaRPr lang="pt-BR" dirty="0" smtClean="0"/>
          </a:p>
          <a:p>
            <a:r>
              <a:rPr lang="pt-BR" dirty="0" smtClean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 smtClean="0"/>
          </a:p>
          <a:p>
            <a:r>
              <a:rPr lang="pt-BR" dirty="0" smtClean="0"/>
              <a:t>A regressão logística é ótima para situações em que você precisa classificar entre duas categorias/classes.</a:t>
            </a:r>
          </a:p>
          <a:p>
            <a:endParaRPr lang="pt-BR" dirty="0" smtClean="0"/>
          </a:p>
          <a:p>
            <a:r>
              <a:rPr lang="pt-BR" dirty="0" smtClean="0"/>
              <a:t>A regressão logística funciona usando uma combinação linear de</a:t>
            </a:r>
            <a:r>
              <a:rPr lang="pt-BR" baseline="0" dirty="0" smtClean="0"/>
              <a:t> atributos</a:t>
            </a:r>
            <a:r>
              <a:rPr lang="pt-BR" dirty="0" smtClean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 smtClean="0"/>
          </a:p>
          <a:p>
            <a:r>
              <a:rPr lang="pt-BR" dirty="0" smtClean="0"/>
              <a:t>Mesmo sendo uma técnica simples, a regressão logística é muito utilizada em aplicações</a:t>
            </a:r>
            <a:r>
              <a:rPr lang="pt-BR" baseline="0" dirty="0" smtClean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532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para que o modelo </a:t>
                </a:r>
                <a:r>
                  <a:rPr lang="pt-BR" dirty="0" smtClean="0"/>
                  <a:t>atribua valores altos de probabilidade </a:t>
                </a:r>
                <a:r>
                  <a:rPr lang="pt-BR" dirty="0"/>
                  <a:t>para exemplos </a:t>
                </a:r>
                <a:r>
                  <a:rPr lang="pt-BR" dirty="0" smtClean="0"/>
                  <a:t>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 smtClean="0"/>
                  <a:t>) </a:t>
                </a:r>
                <a:r>
                  <a:rPr lang="pt-BR" dirty="0"/>
                  <a:t>e </a:t>
                </a:r>
                <a:r>
                  <a:rPr lang="pt-BR" dirty="0" smtClean="0"/>
                  <a:t>valores baixos de probabilidade </a:t>
                </a:r>
                <a:r>
                  <a:rPr lang="pt-BR" dirty="0"/>
                  <a:t>para </a:t>
                </a:r>
                <a:r>
                  <a:rPr lang="pt-BR" dirty="0" smtClean="0"/>
                  <a:t>exemplos negativos </a:t>
                </a:r>
                <a:r>
                  <a:rPr lang="pt-BR" dirty="0"/>
                  <a:t>(</a:t>
                </a:r>
                <a:r>
                  <a:rPr lang="pt-BR" dirty="0" smtClean="0"/>
                  <a:t>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 smtClean="0"/>
                  <a:t>).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Essa</a:t>
                </a:r>
                <a:r>
                  <a:rPr lang="pt-BR" baseline="0" dirty="0" smtClean="0"/>
                  <a:t> função de</a:t>
                </a:r>
                <a:r>
                  <a:rPr lang="pt-BR" dirty="0" smtClean="0"/>
                  <a:t> erro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faz sentido porque -log(z) se torna muito grande quando z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se aproxima de 0, então o erro será grande se o modelo estimar uma probabilidade próxima a 0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positivo e também será muito grande se o modelo estimar uma probabilidade próxima a 1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negativo. Por outro lado, -log(z) se</a:t>
                </a:r>
                <a:r>
                  <a:rPr lang="pt-BR" baseline="0" dirty="0" smtClean="0"/>
                  <a:t> torna</a:t>
                </a:r>
                <a:r>
                  <a:rPr lang="pt-BR" dirty="0" smtClean="0"/>
                  <a:t> próximo de 0 quando z se aproxima de 1, portanto, o erro será próximo de 0 se a probabilidade estimada for próxima de 0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negativo ou próxima de 1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positivo, que é exatamente o que queremos.</a:t>
                </a:r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O objetivo do treinamento é definir o vetor de pesos 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𝒂</a:t>
                </a:r>
                <a:r>
                  <a:rPr lang="pt-BR" dirty="0" smtClean="0"/>
                  <a:t> </a:t>
                </a:r>
                <a:r>
                  <a:rPr lang="pt-BR" dirty="0"/>
                  <a:t>para que o modelo </a:t>
                </a:r>
                <a:r>
                  <a:rPr lang="pt-BR" dirty="0" smtClean="0"/>
                  <a:t>atribua valores altos de probabilidade </a:t>
                </a:r>
                <a:r>
                  <a:rPr lang="pt-BR" dirty="0"/>
                  <a:t>para exemplos </a:t>
                </a:r>
                <a:r>
                  <a:rPr lang="pt-BR" dirty="0" smtClean="0"/>
                  <a:t>positivos (i.e., 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𝑦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 smtClean="0"/>
                  <a:t>) </a:t>
                </a:r>
                <a:r>
                  <a:rPr lang="pt-BR" dirty="0"/>
                  <a:t>e </a:t>
                </a:r>
                <a:r>
                  <a:rPr lang="pt-BR" dirty="0" smtClean="0"/>
                  <a:t>valores baixos de probabilidade </a:t>
                </a:r>
                <a:r>
                  <a:rPr lang="pt-BR" dirty="0"/>
                  <a:t>para </a:t>
                </a:r>
                <a:r>
                  <a:rPr lang="pt-BR" dirty="0" smtClean="0"/>
                  <a:t>exemplos negativos </a:t>
                </a:r>
                <a:r>
                  <a:rPr lang="pt-BR" dirty="0"/>
                  <a:t>(</a:t>
                </a:r>
                <a:r>
                  <a:rPr lang="pt-BR" dirty="0" smtClean="0"/>
                  <a:t>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 smtClean="0"/>
                  <a:t>).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Essa função de erro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faz sentido porque -log(z) se torna muito grande quando z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se aproxima de 0, então o erro será grande se o modelo estimar uma probabilidade próxima a 0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positivo e também será muito grande se o modelo estimar uma probabilidade próxima a 1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negativo. Por outro lado, -log(z) se</a:t>
                </a:r>
                <a:r>
                  <a:rPr lang="pt-BR" baseline="0" dirty="0" smtClean="0"/>
                  <a:t> torna</a:t>
                </a:r>
                <a:r>
                  <a:rPr lang="pt-BR" dirty="0" smtClean="0"/>
                  <a:t> próximo de 0 quando z se aproxima de 1, portanto, o erro será próximo de 0 se a probabilidade estimada for próxima de 0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negativo ou próxima de 1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positivo, que é exatamente o que queremos.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8782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esquerda</a:t>
                </a:r>
                <a:r>
                  <a:rPr lang="pt-BR" dirty="0" smtClean="0"/>
                  <a:t>, o erro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é nulo somente se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= 1  (ou seja, se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 é corretamente identificada). À medida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direita</a:t>
                </a:r>
                <a:r>
                  <a:rPr lang="pt-BR" dirty="0" smtClean="0"/>
                  <a:t>, o erro é nulo quando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= 0 (ou seja, quando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é corretamente identificada). Conforme</a:t>
                </a:r>
                <a:r>
                  <a:rPr lang="pt-BR" baseline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→1, o erro tende a infinito</a:t>
                </a:r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esquerda</a:t>
                </a:r>
                <a:r>
                  <a:rPr lang="pt-BR" dirty="0" smtClean="0"/>
                  <a:t>, o custo é nulo somente se a saída é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= 1  (ou seja, se a classe </a:t>
                </a:r>
                <a:r>
                  <a:rPr lang="pt-BR" i="0">
                    <a:latin typeface="Cambria Math" panose="02040503050406030204" pitchFamily="18" charset="0"/>
                  </a:rPr>
                  <a:t>𝐶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i="0">
                    <a:latin typeface="Cambria Math" panose="02040503050406030204" pitchFamily="18" charset="0"/>
                  </a:rPr>
                  <a:t>2</a:t>
                </a:r>
                <a:r>
                  <a:rPr lang="pt-BR" dirty="0" smtClean="0"/>
                  <a:t> é corretamente identificada). À medida que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→ 0, o custo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direita</a:t>
                </a:r>
                <a:r>
                  <a:rPr lang="pt-BR" dirty="0" smtClean="0"/>
                  <a:t>, o custo é nulo quando a saída é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= 0 (ou seja, quando a classe </a:t>
                </a:r>
                <a:r>
                  <a:rPr lang="pt-BR" i="0">
                    <a:latin typeface="Cambria Math" panose="02040503050406030204" pitchFamily="18" charset="0"/>
                  </a:rPr>
                  <a:t>𝐶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1</a:t>
                </a:r>
                <a:r>
                  <a:rPr lang="pt-BR" dirty="0" smtClean="0"/>
                  <a:t> é corretamente identificada). Conforme</a:t>
                </a:r>
                <a:r>
                  <a:rPr lang="pt-BR" baseline="0" dirty="0" smtClean="0"/>
                  <a:t>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→1, o custo tende a infinito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183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/>
              <a:t>A função de erro para todo o conjunto de treinamento é simplesmente o erro médio para todos</a:t>
            </a:r>
            <a:r>
              <a:rPr lang="pt-BR" sz="1200" baseline="0" dirty="0" smtClean="0"/>
              <a:t> os exemplos </a:t>
            </a:r>
            <a:r>
              <a:rPr lang="pt-BR" sz="1200" dirty="0" smtClean="0"/>
              <a:t>de treinamento.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/>
              <a:t>Ela pode ser escrita em uma única expressão</a:t>
            </a:r>
            <a:r>
              <a:rPr lang="pt-BR" sz="1200" baseline="0" dirty="0" smtClean="0"/>
              <a:t> como mostrado acima.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Referências: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[1] http://deeplearning.stanford.edu/tutorial/supervised/SoftmaxRegression/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348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Referência</a:t>
            </a:r>
            <a:r>
              <a:rPr lang="pt-BR" dirty="0" smtClean="0"/>
              <a:t>:</a:t>
            </a:r>
          </a:p>
          <a:p>
            <a:r>
              <a:rPr lang="pt-BR" dirty="0" smtClean="0">
                <a:hlinkClick r:id="rId3"/>
              </a:rPr>
              <a:t>https://math.stackexchange.com/questions/477207/derivative-of-cost-function-for-logistic-regression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318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Exemplo</a:t>
            </a:r>
            <a:r>
              <a:rPr lang="pt-BR" dirty="0" smtClean="0"/>
              <a:t>: SPAMClassificationLogisticRegressionGD.ipynb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464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Exemplo</a:t>
            </a:r>
            <a:r>
              <a:rPr lang="pt-BR" dirty="0" smtClean="0"/>
              <a:t>: SPAMClassificationLogisticRegressionSciKit.ipynb</a:t>
            </a:r>
          </a:p>
          <a:p>
            <a:endParaRPr lang="pt-BR" dirty="0" smtClean="0"/>
          </a:p>
          <a:p>
            <a:r>
              <a:rPr lang="pt-BR" b="1" i="0" dirty="0" smtClean="0"/>
              <a:t>OBS</a:t>
            </a:r>
            <a:r>
              <a:rPr lang="pt-BR" dirty="0" smtClean="0"/>
              <a:t>.: Assim como os outros modelos lineares, os modelos de Regressão Logística podem ser regularizados usando penalidades de L1 ou L2. O Scitkit-Learn adiciona uma penalidade L2 por padrão.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630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20_aprendizado_de_maquina/main?filepath=labs%2FLaboratorio3.ipynb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0.pn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0.png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 smtClean="0"/>
              <a:t>Classificação (Parte </a:t>
            </a:r>
            <a:r>
              <a:rPr lang="pt-BR" b="1" i="1" dirty="0" smtClean="0"/>
              <a:t>III</a:t>
            </a:r>
            <a:r>
              <a:rPr lang="pt-BR" b="1" i="1" dirty="0" smtClean="0"/>
              <a:t>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0747"/>
            <a:ext cx="10515600" cy="821991"/>
          </a:xfrm>
        </p:spPr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1496"/>
                <a:ext cx="11129211" cy="5526504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Nós podemos </a:t>
                </a:r>
                <a:r>
                  <a:rPr lang="pt-BR" dirty="0"/>
                  <a:t>reduzir a definição </a:t>
                </a:r>
                <a:r>
                  <a:rPr lang="pt-BR" dirty="0" smtClean="0"/>
                  <a:t>da </a:t>
                </a:r>
                <a:r>
                  <a:rPr lang="pt-BR" b="1" i="1" dirty="0" smtClean="0"/>
                  <a:t>função de erro </a:t>
                </a:r>
                <a:r>
                  <a:rPr lang="pt-BR" dirty="0" smtClean="0"/>
                  <a:t>a </a:t>
                </a:r>
                <a:r>
                  <a:rPr lang="pt-BR" dirty="0"/>
                  <a:t>uma expressão </a:t>
                </a:r>
                <a:r>
                  <a:rPr lang="pt-BR" dirty="0" smtClean="0"/>
                  <a:t>única,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</a:rPr>
                      <m:t>𝐸𝑟𝑟𝑜</m:t>
                    </m:r>
                    <m:d>
                      <m:d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sz="20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pt-B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 </m:t>
                    </m:r>
                    <m:limLow>
                      <m:limLow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func>
                              <m:func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sz="20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sz="20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0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groupChr>
                      </m:e>
                      <m:lim>
                        <m:r>
                          <m:rPr>
                            <m:sty m:val="p"/>
                          </m:rPr>
                          <a:rPr lang="pt-BR" sz="2000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pt-BR" sz="2000" b="0" i="0" smtClean="0">
                            <a:latin typeface="Cambria Math" panose="02040503050406030204" pitchFamily="18" charset="0"/>
                          </a:rPr>
                          <m:t>ó </m:t>
                        </m:r>
                        <m:r>
                          <m:rPr>
                            <m:sty m:val="p"/>
                          </m:rPr>
                          <a:rPr lang="pt-BR" sz="2000" b="0" i="0" smtClean="0">
                            <a:latin typeface="Cambria Math" panose="02040503050406030204" pitchFamily="18" charset="0"/>
                          </a:rPr>
                          <m:t>exerce</m:t>
                        </m:r>
                        <m:r>
                          <a:rPr lang="pt-B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000" b="0" i="0" smtClean="0">
                            <a:latin typeface="Cambria Math" panose="02040503050406030204" pitchFamily="18" charset="0"/>
                          </a:rPr>
                          <m:t>influ</m:t>
                        </m:r>
                        <m:r>
                          <a:rPr lang="pt-BR" sz="2000" b="0" i="0" smtClean="0">
                            <a:latin typeface="Cambria Math" panose="02040503050406030204" pitchFamily="18" charset="0"/>
                          </a:rPr>
                          <m:t>ê</m:t>
                        </m:r>
                        <m:r>
                          <m:rPr>
                            <m:sty m:val="p"/>
                          </m:rPr>
                          <a:rPr lang="pt-BR" sz="2000" b="0" i="0" smtClean="0">
                            <a:latin typeface="Cambria Math" panose="02040503050406030204" pitchFamily="18" charset="0"/>
                          </a:rPr>
                          <m:t>ncia</m:t>
                        </m:r>
                        <m:r>
                          <a:rPr lang="pt-B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000" b="0" i="0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pt-B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000" b="0" i="0" smtClean="0">
                            <a:latin typeface="Cambria Math" panose="02040503050406030204" pitchFamily="18" charset="0"/>
                          </a:rPr>
                          <m:t>erro</m:t>
                        </m:r>
                        <m:r>
                          <a:rPr lang="pt-B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000" b="0" i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lim>
                    </m:limLow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 </m:t>
                    </m:r>
                    <m:limLow>
                      <m:limLow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func>
                              <m:func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sz="20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pt-BR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sz="20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0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groupChr>
                      </m:e>
                      <m:lim>
                        <m:r>
                          <m:rPr>
                            <m:sty m:val="p"/>
                          </m:rPr>
                          <a:rPr lang="pt-BR" sz="2000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pt-BR" sz="2000" b="0" i="0" smtClean="0">
                            <a:latin typeface="Cambria Math" panose="02040503050406030204" pitchFamily="18" charset="0"/>
                          </a:rPr>
                          <m:t>ó </m:t>
                        </m:r>
                        <m:r>
                          <m:rPr>
                            <m:sty m:val="p"/>
                          </m:rPr>
                          <a:rPr lang="pt-BR" sz="2000" b="0" i="0" smtClean="0">
                            <a:latin typeface="Cambria Math" panose="02040503050406030204" pitchFamily="18" charset="0"/>
                          </a:rPr>
                          <m:t>exerce</m:t>
                        </m:r>
                        <m:r>
                          <a:rPr lang="pt-B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000" b="0" i="0" smtClean="0">
                            <a:latin typeface="Cambria Math" panose="02040503050406030204" pitchFamily="18" charset="0"/>
                          </a:rPr>
                          <m:t>influ</m:t>
                        </m:r>
                        <m:r>
                          <a:rPr lang="pt-BR" sz="2000">
                            <a:latin typeface="Cambria Math" panose="02040503050406030204" pitchFamily="18" charset="0"/>
                          </a:rPr>
                          <m:t>ê</m:t>
                        </m:r>
                        <m:r>
                          <m:rPr>
                            <m:sty m:val="p"/>
                          </m:rPr>
                          <a:rPr lang="pt-BR" sz="2000">
                            <a:latin typeface="Cambria Math" panose="02040503050406030204" pitchFamily="18" charset="0"/>
                          </a:rPr>
                          <m:t>ncia</m:t>
                        </m:r>
                        <m:r>
                          <a:rPr lang="pt-BR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00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pt-BR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000">
                            <a:latin typeface="Cambria Math" panose="02040503050406030204" pitchFamily="18" charset="0"/>
                          </a:rPr>
                          <m:t>erro</m:t>
                        </m:r>
                        <m:r>
                          <a:rPr lang="pt-BR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00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=0</m:t>
                        </m:r>
                      </m:lim>
                    </m:limLow>
                  </m:oMath>
                </a14:m>
                <a:r>
                  <a:rPr lang="pt-BR" sz="2400" dirty="0" smtClean="0"/>
                  <a:t>.</a:t>
                </a:r>
              </a:p>
              <a:p>
                <a:r>
                  <a:rPr lang="pt-BR" dirty="0" smtClean="0"/>
                  <a:t>Com isto, podemos definir a seguinte </a:t>
                </a:r>
                <a:r>
                  <a:rPr lang="pt-BR" b="1" i="1" dirty="0" smtClean="0"/>
                  <a:t>função de erro médio</a:t>
                </a:r>
                <a:r>
                  <a:rPr lang="pt-BR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pt-BR" sz="24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3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3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23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sz="2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3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pt-BR" sz="2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3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sz="23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pt-BR" sz="23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pt-BR" sz="2300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sz="23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sz="23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3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300" b="0" i="1" smtClean="0">
                                      <a:latin typeface="Cambria Math" panose="02040503050406030204" pitchFamily="18" charset="0"/>
                                    </a:rPr>
                                    <m:t>);</m:t>
                                  </m:r>
                                  <m:r>
                                    <a:rPr lang="pt-BR" sz="23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pt-BR" sz="2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 sz="23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3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pt-BR" sz="2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3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pt-BR" sz="23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sz="23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pt-BR" sz="23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23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sz="23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3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300" b="0" i="1" smtClean="0">
                                  <a:latin typeface="Cambria Math" panose="02040503050406030204" pitchFamily="18" charset="0"/>
                                </a:rPr>
                                <m:t>);</m:t>
                              </m:r>
                              <m:r>
                                <a:rPr lang="pt-BR" sz="23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BR" sz="23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6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  <m:e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pt-BR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pt-BR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pt-BR" sz="2600" b="0" i="1" smtClean="0">
                                      <a:latin typeface="Cambria Math" panose="02040503050406030204" pitchFamily="18" charset="0"/>
                                    </a:rPr>
                                    <m:t>+1==</m:t>
                                  </m:r>
                                  <m:r>
                                    <a:rPr lang="pt-BR" sz="26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pt-BR" sz="2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26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6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endChr m:val="|"/>
                                          <m:ctrlPr>
                                            <a:rPr lang="pt-BR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600" i="1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2600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d>
                                      <m:r>
                                        <a:rPr lang="pt-BR" sz="2600" b="1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pt-BR" sz="26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pt-BR" sz="26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2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2600" b="0" i="1" smtClean="0">
                                          <a:latin typeface="Cambria Math" panose="02040503050406030204" pitchFamily="18" charset="0"/>
                                        </a:rPr>
                                        <m:t>);</m:t>
                                      </m:r>
                                      <m:r>
                                        <a:rPr lang="pt-BR" sz="2600" b="1" i="1" smtClean="0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  <m:r>
                                        <a:rPr lang="pt-BR" sz="2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600" b="1" i="1" dirty="0" smtClean="0"/>
              </a:p>
              <a:p>
                <a:pPr marL="0" indent="0">
                  <a:buNone/>
                </a:pPr>
                <a:r>
                  <a:rPr lang="pt-BR" sz="2500" dirty="0" smtClean="0"/>
                  <a:t>onde </a:t>
                </a:r>
                <a:r>
                  <a:rPr lang="pt-BR" sz="2500" dirty="0"/>
                  <a:t>1{⋅} é a </a:t>
                </a:r>
                <a:r>
                  <a:rPr lang="pt-BR" sz="2500" b="1" i="1" dirty="0"/>
                  <a:t>função indicadora</a:t>
                </a:r>
                <a:r>
                  <a:rPr lang="pt-BR" sz="2500" dirty="0"/>
                  <a:t>, de modo que 1{uma afirmação verdadeira} = 1 e 1{uma afirmação falsa} = 0.</a:t>
                </a:r>
              </a:p>
              <a:p>
                <a:r>
                  <a:rPr lang="pt-BR" dirty="0"/>
                  <a:t>A má </a:t>
                </a:r>
                <a:r>
                  <a:rPr lang="pt-BR" dirty="0" smtClean="0"/>
                  <a:t>notícia aqui </a:t>
                </a:r>
                <a:r>
                  <a:rPr lang="pt-BR" dirty="0"/>
                  <a:t>é que não existe uma </a:t>
                </a:r>
                <a:r>
                  <a:rPr lang="pt-BR" b="1" i="1" dirty="0"/>
                  <a:t>equação de forma fechada </a:t>
                </a:r>
                <a:r>
                  <a:rPr lang="pt-BR" dirty="0"/>
                  <a:t>conhecida para calcular o valor </a:t>
                </a:r>
                <a:r>
                  <a:rPr lang="pt-BR" dirty="0" smtClean="0"/>
                  <a:t>dos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que </a:t>
                </a:r>
                <a:r>
                  <a:rPr lang="pt-BR" dirty="0" smtClean="0"/>
                  <a:t>minimize </a:t>
                </a:r>
                <a:r>
                  <a:rPr lang="pt-BR" dirty="0"/>
                  <a:t>essa </a:t>
                </a:r>
                <a:r>
                  <a:rPr lang="pt-BR" b="1" i="1" dirty="0"/>
                  <a:t>função de </a:t>
                </a:r>
                <a:r>
                  <a:rPr lang="pt-BR" b="1" i="1" dirty="0" smtClean="0"/>
                  <a:t>erro </a:t>
                </a:r>
                <a:r>
                  <a:rPr lang="pt-BR" dirty="0" smtClean="0"/>
                  <a:t>(ou seja, não </a:t>
                </a:r>
                <a:r>
                  <a:rPr lang="pt-BR" dirty="0"/>
                  <a:t>há </a:t>
                </a:r>
                <a:r>
                  <a:rPr lang="pt-BR" dirty="0" smtClean="0"/>
                  <a:t>um equivalente </a:t>
                </a:r>
                <a:r>
                  <a:rPr lang="pt-BR" dirty="0"/>
                  <a:t>da </a:t>
                </a:r>
                <a:r>
                  <a:rPr lang="pt-BR" b="1" i="1" dirty="0"/>
                  <a:t>Equação Normal</a:t>
                </a:r>
                <a:r>
                  <a:rPr lang="pt-BR" dirty="0"/>
                  <a:t>). </a:t>
                </a:r>
                <a:endParaRPr lang="pt-BR" dirty="0" smtClean="0"/>
              </a:p>
              <a:p>
                <a:r>
                  <a:rPr lang="pt-BR" dirty="0" smtClean="0"/>
                  <a:t>A </a:t>
                </a:r>
                <a:r>
                  <a:rPr lang="pt-BR" dirty="0"/>
                  <a:t>boa notícia é que essa </a:t>
                </a:r>
                <a:r>
                  <a:rPr lang="pt-BR" b="1" i="1" dirty="0"/>
                  <a:t>função de </a:t>
                </a:r>
                <a:r>
                  <a:rPr lang="pt-BR" b="1" i="1" dirty="0" smtClean="0"/>
                  <a:t>erro </a:t>
                </a:r>
                <a:r>
                  <a:rPr lang="pt-BR" dirty="0" smtClean="0"/>
                  <a:t>é </a:t>
                </a:r>
                <a:r>
                  <a:rPr lang="pt-BR" b="1" i="1" dirty="0" smtClean="0"/>
                  <a:t>convexa</a:t>
                </a:r>
                <a:r>
                  <a:rPr lang="pt-BR" dirty="0"/>
                  <a:t> </a:t>
                </a:r>
                <a:r>
                  <a:rPr lang="pt-BR" dirty="0" smtClean="0"/>
                  <a:t>e portanto, é garantido que o algoritmo do </a:t>
                </a:r>
                <a:r>
                  <a:rPr lang="pt-BR" b="1" i="1" dirty="0" smtClean="0"/>
                  <a:t>gradiente descendente </a:t>
                </a:r>
                <a:r>
                  <a:rPr lang="pt-BR" dirty="0" smtClean="0"/>
                  <a:t>encontre</a:t>
                </a:r>
                <a:r>
                  <a:rPr lang="pt-BR" b="1" i="1" dirty="0" smtClean="0"/>
                  <a:t> </a:t>
                </a:r>
                <a:r>
                  <a:rPr lang="pt-BR" dirty="0" smtClean="0"/>
                  <a:t>o </a:t>
                </a:r>
                <a:r>
                  <a:rPr lang="pt-BR" dirty="0"/>
                  <a:t>mínimo global </a:t>
                </a:r>
                <a:r>
                  <a:rPr lang="pt-BR" dirty="0" smtClean="0"/>
                  <a:t>(dado que </a:t>
                </a:r>
                <a:r>
                  <a:rPr lang="pt-BR" dirty="0"/>
                  <a:t>a </a:t>
                </a:r>
                <a:r>
                  <a:rPr lang="pt-BR" b="1" i="1" dirty="0"/>
                  <a:t>taxa de </a:t>
                </a:r>
                <a:r>
                  <a:rPr lang="pt-BR" b="1" i="1" dirty="0" smtClean="0"/>
                  <a:t>aprendizagem</a:t>
                </a:r>
                <a:r>
                  <a:rPr lang="pt-BR" dirty="0" smtClean="0"/>
                  <a:t> </a:t>
                </a:r>
                <a:r>
                  <a:rPr lang="pt-BR" dirty="0"/>
                  <a:t>não </a:t>
                </a:r>
                <a:r>
                  <a:rPr lang="pt-BR" dirty="0" smtClean="0"/>
                  <a:t>seja muito </a:t>
                </a:r>
                <a:r>
                  <a:rPr lang="pt-BR" dirty="0"/>
                  <a:t>grande e você </a:t>
                </a:r>
                <a:r>
                  <a:rPr lang="pt-BR" dirty="0" smtClean="0"/>
                  <a:t>espere tempo </a:t>
                </a:r>
                <a:r>
                  <a:rPr lang="pt-BR" dirty="0"/>
                  <a:t>suficiente).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1496"/>
                <a:ext cx="11129211" cy="5526504"/>
              </a:xfrm>
              <a:blipFill rotWithShape="0">
                <a:blip r:embed="rId3"/>
                <a:stretch>
                  <a:fillRect l="-658" t="-2205" r="-8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853682" y="3398293"/>
                <a:ext cx="1751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3682" y="3398293"/>
                <a:ext cx="1751463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V="1">
            <a:off x="5732060" y="3582959"/>
            <a:ext cx="4271749" cy="5117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350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 de treinamento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1199126" cy="5167311"/>
              </a:xfrm>
            </p:spPr>
            <p:txBody>
              <a:bodyPr>
                <a:normAutofit/>
              </a:bodyPr>
              <a:lstStyle/>
              <a:p>
                <a:r>
                  <a:rPr lang="pt-BR" sz="2600" dirty="0" smtClean="0"/>
                  <a:t>Semelhante ao que fizemos com a </a:t>
                </a:r>
                <a:r>
                  <a:rPr lang="pt-BR" sz="2600" b="1" i="1" dirty="0" smtClean="0"/>
                  <a:t>regressão linear</a:t>
                </a:r>
                <a:r>
                  <a:rPr lang="pt-BR" sz="2600" dirty="0" smtClean="0"/>
                  <a:t>, </a:t>
                </a:r>
                <a:r>
                  <a:rPr lang="pt-BR" sz="2600" dirty="0"/>
                  <a:t>vamos apresentar </a:t>
                </a:r>
                <a:r>
                  <a:rPr lang="pt-BR" sz="2600" dirty="0" smtClean="0"/>
                  <a:t>em seguida o </a:t>
                </a:r>
                <a:r>
                  <a:rPr lang="pt-BR" sz="2600" dirty="0"/>
                  <a:t>algoritmo </a:t>
                </a:r>
                <a:r>
                  <a:rPr lang="pt-BR" sz="2600" dirty="0" smtClean="0"/>
                  <a:t>do </a:t>
                </a:r>
                <a:r>
                  <a:rPr lang="pt-BR" sz="2600" b="1" i="1" dirty="0"/>
                  <a:t>gradiente descendente </a:t>
                </a:r>
                <a:r>
                  <a:rPr lang="pt-BR" sz="2600" dirty="0"/>
                  <a:t>para a </a:t>
                </a:r>
                <a:r>
                  <a:rPr lang="pt-BR" sz="2600" b="1" i="1" dirty="0" smtClean="0"/>
                  <a:t>minimização</a:t>
                </a:r>
                <a:r>
                  <a:rPr lang="pt-BR" sz="2600" dirty="0" smtClean="0"/>
                  <a:t> </a:t>
                </a:r>
                <a:r>
                  <a:rPr lang="pt-BR" sz="2600" dirty="0"/>
                  <a:t>da </a:t>
                </a:r>
                <a:r>
                  <a:rPr lang="pt-BR" sz="2600" b="1" i="1" dirty="0" smtClean="0"/>
                  <a:t>função de erro médio </a:t>
                </a:r>
                <a:r>
                  <a:rPr lang="pt-BR" sz="2600" dirty="0" smtClean="0"/>
                  <a:t>apresentada anteriormente.</a:t>
                </a:r>
              </a:p>
              <a:p>
                <a:r>
                  <a:rPr lang="pt-BR" sz="2600" dirty="0" smtClean="0"/>
                  <a:t>Antes de encontrarmos o </a:t>
                </a:r>
                <a:r>
                  <a:rPr lang="pt-BR" sz="2600" b="1" i="1" dirty="0" smtClean="0"/>
                  <a:t>vetor gradiente </a:t>
                </a:r>
                <a:r>
                  <a:rPr lang="pt-BR" sz="2600" dirty="0" smtClean="0"/>
                  <a:t>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6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sz="2600" dirty="0" smtClean="0"/>
                  <a:t>, vamos reescrever a </a:t>
                </a:r>
                <a:r>
                  <a:rPr lang="pt-BR" sz="2600" b="1" i="1" dirty="0" smtClean="0"/>
                  <a:t>função de erro</a:t>
                </a:r>
                <a:r>
                  <a:rPr lang="pt-BR" sz="2600" dirty="0" smtClean="0"/>
                  <a:t> utilizando as seguintes equivalências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24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sz="24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sz="2400" dirty="0" smtClean="0"/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24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sz="24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sz="24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sz="2400" dirty="0" smtClean="0"/>
                  <a:t>.</a:t>
                </a:r>
              </a:p>
              <a:p>
                <a:r>
                  <a:rPr lang="pt-BR" sz="2600" dirty="0" smtClean="0"/>
                  <a:t>Assim, a nova expressão para a </a:t>
                </a:r>
                <a:r>
                  <a:rPr lang="pt-BR" sz="2600" b="1" i="1" dirty="0" smtClean="0"/>
                  <a:t>função de erro médio </a:t>
                </a:r>
                <a:r>
                  <a:rPr lang="pt-BR" sz="2600" dirty="0" smtClean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+(1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1199126" cy="5167311"/>
              </a:xfrm>
              <a:blipFill rotWithShape="0">
                <a:blip r:embed="rId3"/>
                <a:stretch>
                  <a:fillRect l="-816" t="-17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006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55694" cy="485509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O termo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é cancelado com um dos elementos gerados a partir do produto envolvido no segundo termo, de </a:t>
                </a:r>
                <a:r>
                  <a:rPr lang="pt-BR" dirty="0" smtClean="0"/>
                  <a:t>forma que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sz="24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24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sz="2400" dirty="0" smtClean="0"/>
                  <a:t>.</a:t>
                </a:r>
              </a:p>
              <a:p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 smtClean="0"/>
                  <a:t>, então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Desta forma, a </a:t>
                </a:r>
                <a:r>
                  <a:rPr lang="pt-BR" b="1" i="1" dirty="0" smtClean="0"/>
                  <a:t>função de erro médio </a:t>
                </a:r>
                <a:r>
                  <a:rPr lang="pt-BR" dirty="0" smtClean="0"/>
                  <a:t>se torna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Em seguida, encontramos o </a:t>
                </a:r>
                <a:r>
                  <a:rPr lang="pt-BR" b="1" i="1" dirty="0" smtClean="0"/>
                  <a:t>vetor gradiente </a:t>
                </a:r>
                <a:r>
                  <a:rPr lang="pt-BR" dirty="0" smtClean="0"/>
                  <a:t>de cada termo da equação acima.</a:t>
                </a:r>
              </a:p>
              <a:p>
                <a:endParaRPr lang="pt-B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55694" cy="4855094"/>
              </a:xfrm>
              <a:blipFill rotWithShape="0">
                <a:blip r:embed="rId2"/>
                <a:stretch>
                  <a:fillRect l="-1002" t="-753" b="-5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803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359"/>
            <a:ext cx="10515600" cy="1325563"/>
          </a:xfrm>
        </p:spPr>
        <p:txBody>
          <a:bodyPr/>
          <a:lstStyle/>
          <a:p>
            <a:r>
              <a:rPr lang="pt-BR" dirty="0"/>
              <a:t>Processo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4922"/>
                <a:ext cx="10939818" cy="530519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Assim, o </a:t>
                </a:r>
                <a:r>
                  <a:rPr lang="pt-BR" b="1" i="1" dirty="0" smtClean="0"/>
                  <a:t>vetor gradiente </a:t>
                </a:r>
                <a:r>
                  <a:rPr lang="pt-BR" dirty="0" smtClean="0"/>
                  <a:t>do primeiro termo da equação anterior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r>
                  <a:rPr lang="pt-BR" dirty="0" smtClean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do </a:t>
                </a:r>
                <a:r>
                  <a:rPr lang="pt-BR" dirty="0" smtClean="0"/>
                  <a:t>segundo termo é </a:t>
                </a:r>
                <a:r>
                  <a:rPr lang="pt-BR" dirty="0"/>
                  <a:t>dado </a:t>
                </a:r>
                <a:r>
                  <a:rPr lang="pt-BR" dirty="0" smtClean="0"/>
                  <a:t>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p>
                                          <m:sSup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d>
                      </m:num>
                      <m:den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p>
                    </m:sSup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Portanto, combinando os 2 resultados acima, temos que o </a:t>
                </a:r>
                <a:r>
                  <a:rPr lang="pt-BR" b="1" i="1" dirty="0" smtClean="0"/>
                  <a:t>vetor gradiente </a:t>
                </a:r>
                <a:r>
                  <a:rPr lang="pt-BR" dirty="0" smtClean="0"/>
                  <a:t>da</a:t>
                </a:r>
                <a:r>
                  <a:rPr lang="pt-BR" b="1" i="1" dirty="0" smtClean="0"/>
                  <a:t> função de erro médio </a:t>
                </a:r>
                <a:r>
                  <a:rPr lang="pt-BR" dirty="0" smtClean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 smtClean="0"/>
              </a:p>
              <a:p>
                <a:r>
                  <a:rPr lang="pt-BR" dirty="0"/>
                  <a:t>Depois de </a:t>
                </a:r>
                <a:r>
                  <a:rPr lang="pt-BR" dirty="0" smtClean="0"/>
                  <a:t>obter </a:t>
                </a:r>
                <a:r>
                  <a:rPr lang="pt-BR" dirty="0"/>
                  <a:t>o </a:t>
                </a:r>
                <a:r>
                  <a:rPr lang="pt-BR" b="1" i="1" dirty="0" smtClean="0"/>
                  <a:t>vetor gradiente</a:t>
                </a:r>
                <a:r>
                  <a:rPr lang="pt-BR" dirty="0" smtClean="0"/>
                  <a:t>, podemos </a:t>
                </a:r>
                <a:r>
                  <a:rPr lang="pt-BR" dirty="0"/>
                  <a:t>usá-lo no algoritmo </a:t>
                </a:r>
                <a:r>
                  <a:rPr lang="pt-BR" dirty="0" smtClean="0"/>
                  <a:t>do </a:t>
                </a:r>
                <a:r>
                  <a:rPr lang="pt-BR" b="1" i="1" dirty="0" smtClean="0"/>
                  <a:t>gradiente descendente </a:t>
                </a:r>
                <a:r>
                  <a:rPr lang="pt-BR" dirty="0" smtClean="0"/>
                  <a:t>(nas versões em batelada</a:t>
                </a:r>
                <a:r>
                  <a:rPr lang="pt-BR" dirty="0"/>
                  <a:t>, </a:t>
                </a:r>
                <a:r>
                  <a:rPr lang="pt-BR" dirty="0" smtClean="0"/>
                  <a:t>estocástico ou mini-batch). </a:t>
                </a:r>
              </a:p>
              <a:p>
                <a:r>
                  <a:rPr lang="pt-BR" dirty="0" smtClean="0"/>
                  <a:t>Finalmente, a atualização dos pesos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4922"/>
                <a:ext cx="10939818" cy="5305192"/>
              </a:xfrm>
              <a:blipFill rotWithShape="0">
                <a:blip r:embed="rId3"/>
                <a:stretch>
                  <a:fillRect l="-780" t="-2644" r="-1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75121" y="6488668"/>
            <a:ext cx="5449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Exemplo</a:t>
            </a:r>
            <a:r>
              <a:rPr lang="pt-BR" dirty="0">
                <a:solidFill>
                  <a:srgbClr val="00B0F0"/>
                </a:solidFill>
              </a:rPr>
              <a:t>: SPAMClassificationLogisticRegressionGD.ipynb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79475" y="2371153"/>
            <a:ext cx="2930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Usamos a regra da cadeia.</a:t>
            </a:r>
            <a:endParaRPr lang="pt-BR" sz="14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480179" y="2586708"/>
            <a:ext cx="4599296" cy="3748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75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76519"/>
            <a:ext cx="10515600" cy="970087"/>
          </a:xfrm>
        </p:spPr>
        <p:txBody>
          <a:bodyPr/>
          <a:lstStyle/>
          <a:p>
            <a:r>
              <a:rPr lang="pt-BR" dirty="0" smtClean="0"/>
              <a:t>Observações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06903"/>
                <a:ext cx="8592167" cy="571098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A expressão do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 </a:t>
                </a:r>
                <a:r>
                  <a:rPr lang="pt-BR" b="1" i="1" dirty="0" smtClean="0"/>
                  <a:t>função de erro médio</a:t>
                </a:r>
                <a:r>
                  <a:rPr lang="pt-BR" dirty="0" smtClean="0"/>
                  <a:t> para </a:t>
                </a:r>
                <a:r>
                  <a:rPr lang="pt-BR" dirty="0"/>
                  <a:t>a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é </a:t>
                </a:r>
                <a:r>
                  <a:rPr lang="pt-BR" dirty="0" smtClean="0"/>
                  <a:t>similar àquela </a:t>
                </a:r>
                <a:r>
                  <a:rPr lang="pt-BR" dirty="0"/>
                  <a:t>obtida </a:t>
                </a:r>
                <a:r>
                  <a:rPr lang="pt-BR" dirty="0" smtClean="0"/>
                  <a:t>para a </a:t>
                </a:r>
                <a:r>
                  <a:rPr lang="pt-BR" b="1" i="1" dirty="0"/>
                  <a:t>regressão linear </a:t>
                </a:r>
                <a:r>
                  <a:rPr lang="pt-BR" dirty="0"/>
                  <a:t>com o critério </a:t>
                </a:r>
                <a:r>
                  <a:rPr lang="pt-BR" dirty="0" smtClean="0"/>
                  <a:t>dos </a:t>
                </a:r>
                <a:r>
                  <a:rPr lang="pt-BR" b="1" i="1" dirty="0"/>
                  <a:t>quadrados mínimos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também pode ser facilmente estendida para incorporar termos </a:t>
                </a:r>
                <a:r>
                  <a:rPr lang="pt-BR" b="1" i="1" dirty="0"/>
                  <a:t>polinomiais</a:t>
                </a:r>
                <a:r>
                  <a:rPr lang="pt-BR" dirty="0"/>
                  <a:t> envolvendo os atributos de entrada (e.g.,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 smtClean="0"/>
                  <a:t>). Desta forma, pode-se produzir </a:t>
                </a:r>
                <a:r>
                  <a:rPr lang="pt-BR" b="1" i="1" dirty="0"/>
                  <a:t>fronteiras de decisão </a:t>
                </a:r>
                <a:r>
                  <a:rPr lang="pt-BR" b="1" i="1" dirty="0" smtClean="0"/>
                  <a:t>não-lineares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Assim como </a:t>
                </a:r>
                <a:r>
                  <a:rPr lang="pt-BR" dirty="0" smtClean="0"/>
                  <a:t>nós discutimos no caso da </a:t>
                </a:r>
                <a:r>
                  <a:rPr lang="pt-BR" b="1" i="1" dirty="0" smtClean="0"/>
                  <a:t>regressão linear</a:t>
                </a:r>
                <a:r>
                  <a:rPr lang="pt-BR" dirty="0" smtClean="0"/>
                  <a:t>, modelos de </a:t>
                </a:r>
                <a:r>
                  <a:rPr lang="pt-BR" b="1" i="1" dirty="0"/>
                  <a:t>regressão logística </a:t>
                </a:r>
                <a:r>
                  <a:rPr lang="pt-BR" dirty="0" smtClean="0"/>
                  <a:t>também</a:t>
                </a:r>
                <a:r>
                  <a:rPr lang="pt-BR" b="1" i="1" dirty="0" smtClean="0"/>
                  <a:t> </a:t>
                </a:r>
                <a:r>
                  <a:rPr lang="pt-BR" dirty="0" smtClean="0"/>
                  <a:t>estão sujeitos </a:t>
                </a:r>
                <a:r>
                  <a:rPr lang="pt-BR" dirty="0"/>
                  <a:t>à ocorrência de </a:t>
                </a:r>
                <a:r>
                  <a:rPr lang="pt-BR" b="1" i="1" dirty="0" smtClean="0"/>
                  <a:t>sobreajuste</a:t>
                </a:r>
                <a:r>
                  <a:rPr lang="pt-BR" dirty="0" smtClean="0"/>
                  <a:t> e </a:t>
                </a:r>
                <a:r>
                  <a:rPr lang="pt-BR" b="1" i="1" dirty="0" smtClean="0"/>
                  <a:t>subajuste</a:t>
                </a:r>
                <a:r>
                  <a:rPr lang="pt-BR" dirty="0" smtClean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Na primeira figura, </a:t>
                </a:r>
                <a:r>
                  <a:rPr lang="pt-BR" dirty="0"/>
                  <a:t>a falta de flexibilidade da reta usada faz com que o erro de classificação seja alto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Na última figura, </a:t>
                </a:r>
                <a:r>
                  <a:rPr lang="pt-BR" dirty="0"/>
                  <a:t>a flexibilidade excessiva do modelo (explorando um polinômio de ordem elevada) </a:t>
                </a:r>
                <a:r>
                  <a:rPr lang="pt-BR" dirty="0" smtClean="0"/>
                  <a:t>dá origem </a:t>
                </a:r>
                <a:r>
                  <a:rPr lang="pt-BR" dirty="0"/>
                  <a:t>a contorções na </a:t>
                </a:r>
                <a:r>
                  <a:rPr lang="pt-BR" b="1" i="1" dirty="0" smtClean="0"/>
                  <a:t>fronteira de decisão </a:t>
                </a:r>
                <a:r>
                  <a:rPr lang="pt-BR" dirty="0"/>
                  <a:t>na tentativa de minimizar o erro de classificação junto aos dados de treinamento. Porém, o modelo ficou mais susceptível a erros de classificação para novos </a:t>
                </a:r>
                <a:r>
                  <a:rPr lang="pt-BR" dirty="0" smtClean="0"/>
                  <a:t>dados, ou seja, não irá generalizar bem.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Já a figura do meio mostra o que seria uma boa </a:t>
                </a:r>
                <a:r>
                  <a:rPr lang="pt-BR" b="1" i="1" dirty="0" smtClean="0"/>
                  <a:t>hipótese de classificação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Por isso, </a:t>
                </a:r>
                <a:r>
                  <a:rPr lang="pt-BR" b="1" i="1" dirty="0"/>
                  <a:t>técnicas de regularização </a:t>
                </a:r>
                <a:r>
                  <a:rPr lang="pt-BR" dirty="0"/>
                  <a:t>podem ser empregadas em seu treinamento, assim como </a:t>
                </a:r>
                <a:r>
                  <a:rPr lang="pt-BR" b="1" i="1" dirty="0"/>
                  <a:t>validação cruzada </a:t>
                </a:r>
                <a:r>
                  <a:rPr lang="pt-BR" dirty="0"/>
                  <a:t>e </a:t>
                </a:r>
                <a:r>
                  <a:rPr lang="pt-BR" b="1" i="1" dirty="0"/>
                  <a:t>early stopping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06903"/>
                <a:ext cx="8592167" cy="5710989"/>
              </a:xfrm>
              <a:blipFill rotWithShape="0">
                <a:blip r:embed="rId2"/>
                <a:stretch>
                  <a:fillRect l="-922" t="-2457" r="-18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4" name="Group 143"/>
          <p:cNvGrpSpPr/>
          <p:nvPr/>
        </p:nvGrpSpPr>
        <p:grpSpPr>
          <a:xfrm>
            <a:off x="9446249" y="2416097"/>
            <a:ext cx="2614572" cy="2059728"/>
            <a:chOff x="12672659" y="1187117"/>
            <a:chExt cx="2796787" cy="2109915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2835767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rot="16200000">
              <a:off x="13909339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2835767" y="1187117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35767" y="1187117"/>
                  <a:ext cx="380827" cy="25789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5088619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88619" y="3030229"/>
                  <a:ext cx="380827" cy="25789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/>
            <p:nvPr/>
          </p:nvSpPr>
          <p:spPr>
            <a:xfrm>
              <a:off x="13553334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13561681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13295320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13414187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13816131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13839512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4066354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13829460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15"/>
            <p:cNvSpPr/>
            <p:nvPr/>
          </p:nvSpPr>
          <p:spPr>
            <a:xfrm>
              <a:off x="13345007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16"/>
            <p:cNvSpPr/>
            <p:nvPr/>
          </p:nvSpPr>
          <p:spPr>
            <a:xfrm>
              <a:off x="13909339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17"/>
            <p:cNvSpPr/>
            <p:nvPr/>
          </p:nvSpPr>
          <p:spPr>
            <a:xfrm>
              <a:off x="13669702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18"/>
            <p:cNvSpPr/>
            <p:nvPr/>
          </p:nvSpPr>
          <p:spPr>
            <a:xfrm>
              <a:off x="14059696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Oval 19"/>
            <p:cNvSpPr/>
            <p:nvPr/>
          </p:nvSpPr>
          <p:spPr>
            <a:xfrm>
              <a:off x="14308370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20"/>
            <p:cNvSpPr/>
            <p:nvPr/>
          </p:nvSpPr>
          <p:spPr>
            <a:xfrm>
              <a:off x="14507886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13674403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22"/>
            <p:cNvSpPr/>
            <p:nvPr/>
          </p:nvSpPr>
          <p:spPr>
            <a:xfrm>
              <a:off x="14616909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23"/>
            <p:cNvSpPr/>
            <p:nvPr/>
          </p:nvSpPr>
          <p:spPr>
            <a:xfrm>
              <a:off x="14276702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24"/>
            <p:cNvSpPr/>
            <p:nvPr/>
          </p:nvSpPr>
          <p:spPr>
            <a:xfrm>
              <a:off x="14101561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25"/>
            <p:cNvSpPr/>
            <p:nvPr/>
          </p:nvSpPr>
          <p:spPr>
            <a:xfrm>
              <a:off x="14078959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Oval 26"/>
            <p:cNvSpPr/>
            <p:nvPr/>
          </p:nvSpPr>
          <p:spPr>
            <a:xfrm>
              <a:off x="14308370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Multiply 27"/>
            <p:cNvSpPr/>
            <p:nvPr/>
          </p:nvSpPr>
          <p:spPr>
            <a:xfrm>
              <a:off x="13999936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ultiply 28"/>
            <p:cNvSpPr/>
            <p:nvPr/>
          </p:nvSpPr>
          <p:spPr>
            <a:xfrm>
              <a:off x="13211391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Multiply 29"/>
            <p:cNvSpPr/>
            <p:nvPr/>
          </p:nvSpPr>
          <p:spPr>
            <a:xfrm>
              <a:off x="13083425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Multiply 30"/>
            <p:cNvSpPr/>
            <p:nvPr/>
          </p:nvSpPr>
          <p:spPr>
            <a:xfrm>
              <a:off x="12887780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Multiply 31"/>
            <p:cNvSpPr/>
            <p:nvPr/>
          </p:nvSpPr>
          <p:spPr>
            <a:xfrm>
              <a:off x="12864580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ultiply 32"/>
            <p:cNvSpPr/>
            <p:nvPr/>
          </p:nvSpPr>
          <p:spPr>
            <a:xfrm>
              <a:off x="14518766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Multiply 33"/>
            <p:cNvSpPr/>
            <p:nvPr/>
          </p:nvSpPr>
          <p:spPr>
            <a:xfrm>
              <a:off x="12953812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Oval 34"/>
            <p:cNvSpPr/>
            <p:nvPr/>
          </p:nvSpPr>
          <p:spPr>
            <a:xfrm>
              <a:off x="14283730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35"/>
            <p:cNvSpPr/>
            <p:nvPr/>
          </p:nvSpPr>
          <p:spPr>
            <a:xfrm>
              <a:off x="14410280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36"/>
            <p:cNvSpPr/>
            <p:nvPr/>
          </p:nvSpPr>
          <p:spPr>
            <a:xfrm>
              <a:off x="14491843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Multiply 37"/>
            <p:cNvSpPr/>
            <p:nvPr/>
          </p:nvSpPr>
          <p:spPr>
            <a:xfrm>
              <a:off x="13078193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38"/>
            <p:cNvSpPr/>
            <p:nvPr/>
          </p:nvSpPr>
          <p:spPr>
            <a:xfrm>
              <a:off x="13323864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39"/>
            <p:cNvSpPr/>
            <p:nvPr/>
          </p:nvSpPr>
          <p:spPr>
            <a:xfrm>
              <a:off x="13749168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40"/>
            <p:cNvSpPr/>
            <p:nvPr/>
          </p:nvSpPr>
          <p:spPr>
            <a:xfrm>
              <a:off x="13507181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41"/>
            <p:cNvSpPr/>
            <p:nvPr/>
          </p:nvSpPr>
          <p:spPr>
            <a:xfrm>
              <a:off x="12998875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14136782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43"/>
            <p:cNvSpPr/>
            <p:nvPr/>
          </p:nvSpPr>
          <p:spPr>
            <a:xfrm>
              <a:off x="14476369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44"/>
            <p:cNvSpPr/>
            <p:nvPr/>
          </p:nvSpPr>
          <p:spPr>
            <a:xfrm>
              <a:off x="13134348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45"/>
            <p:cNvSpPr/>
            <p:nvPr/>
          </p:nvSpPr>
          <p:spPr>
            <a:xfrm>
              <a:off x="13496384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46"/>
            <p:cNvSpPr/>
            <p:nvPr/>
          </p:nvSpPr>
          <p:spPr>
            <a:xfrm>
              <a:off x="12841249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47"/>
            <p:cNvSpPr/>
            <p:nvPr/>
          </p:nvSpPr>
          <p:spPr>
            <a:xfrm>
              <a:off x="13871464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13195406" y="1351116"/>
              <a:ext cx="1903847" cy="1403682"/>
            </a:xfrm>
            <a:custGeom>
              <a:avLst/>
              <a:gdLst>
                <a:gd name="connsiteX0" fmla="*/ 532941 w 2034195"/>
                <a:gd name="connsiteY0" fmla="*/ 0 h 1853444"/>
                <a:gd name="connsiteX1" fmla="*/ 14326 w 2034195"/>
                <a:gd name="connsiteY1" fmla="*/ 1105469 h 1853444"/>
                <a:gd name="connsiteX2" fmla="*/ 1037908 w 2034195"/>
                <a:gd name="connsiteY2" fmla="*/ 1842448 h 1853444"/>
                <a:gd name="connsiteX3" fmla="*/ 2034195 w 2034195"/>
                <a:gd name="connsiteY3" fmla="*/ 1501254 h 1853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4195" h="1853444">
                  <a:moveTo>
                    <a:pt x="532941" y="0"/>
                  </a:moveTo>
                  <a:cubicBezTo>
                    <a:pt x="231553" y="399197"/>
                    <a:pt x="-69835" y="798394"/>
                    <a:pt x="14326" y="1105469"/>
                  </a:cubicBezTo>
                  <a:cubicBezTo>
                    <a:pt x="98487" y="1412544"/>
                    <a:pt x="701263" y="1776484"/>
                    <a:pt x="1037908" y="1842448"/>
                  </a:cubicBezTo>
                  <a:cubicBezTo>
                    <a:pt x="1374553" y="1908412"/>
                    <a:pt x="1679353" y="1662752"/>
                    <a:pt x="2034195" y="1501254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9438342" y="367002"/>
            <a:ext cx="2614571" cy="2044068"/>
            <a:chOff x="9561094" y="1203158"/>
            <a:chExt cx="2796786" cy="2093874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/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Oval 54"/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Oval 55"/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56"/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57"/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58"/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59"/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60"/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61"/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Oval 62"/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63"/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Oval 64"/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Oval 65"/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Oval 66"/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67"/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Oval 68"/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69"/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70"/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71"/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72"/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Multiply 73"/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Multiply 74"/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Multiply 75"/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Multiply 76"/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Multiply 77"/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Multiply 78"/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Multiply 79"/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Oval 80"/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Oval 81"/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82"/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Multiply 83"/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Multiply 84"/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Multiply 85"/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Multiply 86"/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ultiply 87"/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88"/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Multiply 89"/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Multiply 90"/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Multiply 91"/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Multiply 92"/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Multiply 93"/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9468851" y="4502836"/>
            <a:ext cx="2614572" cy="2075388"/>
            <a:chOff x="15842602" y="1171075"/>
            <a:chExt cx="2796787" cy="2125957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Oval 99"/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Oval 100"/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Oval 101"/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Oval 102"/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Oval 103"/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Oval 104"/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Oval 105"/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Oval 106"/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Oval 107"/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Oval 113"/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Oval 114"/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Oval 115"/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Oval 116"/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Oval 117"/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Oval 118"/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Multiply 119"/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Multiply 120"/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Multiply 121"/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Multiply 122"/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Multiply 123"/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Multiply 124"/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Multiply 125"/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Oval 126"/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Oval 127"/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Oval 128"/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Multiply 129"/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Multiply 130"/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Multiply 131"/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Multiply 133"/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Multiply 134"/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Multiply 135"/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Multiply 136"/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Multiply 137"/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Multiply 138"/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Multiply 139"/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68597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03008"/>
          </a:xfrm>
        </p:spPr>
        <p:txBody>
          <a:bodyPr>
            <a:normAutofit/>
          </a:bodyPr>
          <a:lstStyle/>
          <a:p>
            <a:r>
              <a:rPr lang="pt-BR" sz="4200" dirty="0" smtClean="0"/>
              <a:t>Exemplo: Regressão Logistica com SciKit-Learn</a:t>
            </a:r>
            <a:endParaRPr lang="pt-BR" sz="4200" dirty="0"/>
          </a:p>
        </p:txBody>
      </p:sp>
      <p:sp>
        <p:nvSpPr>
          <p:cNvPr id="4" name="Rectangle 3"/>
          <p:cNvSpPr/>
          <p:nvPr/>
        </p:nvSpPr>
        <p:spPr>
          <a:xfrm>
            <a:off x="836413" y="1154559"/>
            <a:ext cx="567690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rgbClr val="008000"/>
                </a:solidFill>
                <a:highlight>
                  <a:srgbClr val="FFFFFF"/>
                </a:highlight>
              </a:rPr>
              <a:t># Import all necessary libraries.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pandas </a:t>
            </a:r>
            <a:r>
              <a:rPr lang="pt-BR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pd</a:t>
            </a:r>
          </a:p>
          <a:p>
            <a:r>
              <a:rPr lang="pt-BR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sklearn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linear_model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logistic </a:t>
            </a:r>
            <a:r>
              <a:rPr lang="pt-BR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LogisticRegression</a:t>
            </a:r>
          </a:p>
          <a:p>
            <a:r>
              <a:rPr lang="pt-BR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sklearn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feature_extraction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text </a:t>
            </a:r>
            <a:r>
              <a:rPr lang="pt-BR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CountVectorizer</a:t>
            </a:r>
          </a:p>
          <a:p>
            <a:r>
              <a:rPr lang="pt-BR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sklearn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model_selection </a:t>
            </a:r>
            <a:r>
              <a:rPr lang="pt-BR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train_test_split</a:t>
            </a:r>
          </a:p>
          <a:p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</a:rPr>
              <a:t># Read SMS data base with pandas.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url 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100" dirty="0">
                <a:solidFill>
                  <a:srgbClr val="808080"/>
                </a:solidFill>
                <a:highlight>
                  <a:srgbClr val="FFFFFF"/>
                </a:highlight>
              </a:rPr>
              <a:t>'https://raw.githubusercontent.com/justmarkham/pycon-2016-tutorial/master/data/sms.tsv'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sms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pd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read_table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url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header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</a:rPr>
              <a:t>None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names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'label'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</a:rPr>
              <a:t>'message'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</a:rPr>
              <a:t># Split array into random train and test subsets.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x_train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x_test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y_train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y_test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train_test_split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random_state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</a:rPr>
              <a:t>42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</a:rPr>
              <a:t># Convert a collection of text documents into a matrix of token counts.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vect 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CountVectorizer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</a:rPr>
              <a:t># Learn the vocabulary dictionary and return term-document matrix for the training set.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x_train_dtm 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vect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fit_transform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x_train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</a:rPr>
              <a:t># Transform validation set into document-term matrix.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x_test_dtm 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vect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transform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x_test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8000"/>
                </a:solidFill>
                <a:highlight>
                  <a:srgbClr val="FFFFFF"/>
                </a:highlight>
              </a:rPr>
              <a:t># Instantiate Logistic classifier.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classifier 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1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LogisticRegression</a:t>
            </a:r>
            <a:r>
              <a:rPr lang="pt-BR" sz="11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8000"/>
                </a:solidFill>
                <a:highlight>
                  <a:srgbClr val="FFFFFF"/>
                </a:highlight>
              </a:rPr>
              <a:t># Train the model.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classifier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x_train_dtm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y_train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ravel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())</a:t>
            </a:r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y_pred_class 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classifier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x_test_dtm</a:t>
            </a:r>
            <a:r>
              <a:rPr lang="pt-BR" sz="11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1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8" t="11429" r="10000" b="2143"/>
          <a:stretch/>
        </p:blipFill>
        <p:spPr>
          <a:xfrm>
            <a:off x="8218580" y="3423833"/>
            <a:ext cx="2911720" cy="288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72050" y="3798704"/>
            <a:ext cx="1061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Positivo verdadeiro</a:t>
            </a: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(true positive)</a:t>
            </a:r>
            <a:endParaRPr lang="pt-BR" sz="14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867969" y="3980268"/>
            <a:ext cx="1089710" cy="11367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130300" y="4863833"/>
            <a:ext cx="1061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Negativo verdadeiro</a:t>
            </a: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(true negative)</a:t>
            </a:r>
            <a:endParaRPr lang="pt-BR" sz="14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0763806" y="5334000"/>
            <a:ext cx="503539" cy="444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72050" y="5135725"/>
            <a:ext cx="1061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Negativo falso</a:t>
            </a: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(False negative)</a:t>
            </a:r>
            <a:endParaRPr lang="pt-BR" sz="14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708611" y="5334000"/>
            <a:ext cx="1394109" cy="32170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130300" y="3616887"/>
            <a:ext cx="1061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Positivo falso</a:t>
            </a: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(false positive)</a:t>
            </a:r>
            <a:endParaRPr lang="pt-BR" sz="14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0729913" y="3967483"/>
            <a:ext cx="548575" cy="12645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447149" y="6374158"/>
            <a:ext cx="5656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Exemplo: SPAMClassificationLogisticRegressionSciKit.ipynb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47149" y="1154559"/>
            <a:ext cx="55780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Classificação de mensagens entre SPAM e não-SPAM.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</a:t>
            </a:r>
            <a:r>
              <a:rPr lang="pt-BR" sz="1600" dirty="0" smtClean="0"/>
              <a:t>xemplo usa uma base de dados baixada do GitHub.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Classifica as mensagens em 2 classes: ‘SPAM’ e ‘HAM’.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O  objeto da classe </a:t>
            </a:r>
            <a:r>
              <a:rPr lang="pt-BR" sz="1600" b="1" i="1" dirty="0">
                <a:solidFill>
                  <a:srgbClr val="000000"/>
                </a:solidFill>
                <a:highlight>
                  <a:srgbClr val="FFFFFF"/>
                </a:highlight>
              </a:rPr>
              <a:t>CountVectorizer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cria uma </a:t>
            </a:r>
            <a:r>
              <a:rPr lang="pt-BR" sz="1600" dirty="0" smtClean="0"/>
              <a:t>matriz </a:t>
            </a:r>
            <a:r>
              <a:rPr lang="pt-BR" sz="1600" dirty="0"/>
              <a:t>registrando o número de </a:t>
            </a:r>
            <a:r>
              <a:rPr lang="pt-BR" sz="1600" dirty="0" smtClean="0"/>
              <a:t>vezes (frequência) com que </a:t>
            </a:r>
            <a:r>
              <a:rPr lang="pt-BR" sz="1600" dirty="0"/>
              <a:t>cada palavra </a:t>
            </a:r>
            <a:r>
              <a:rPr lang="pt-BR" sz="1600" dirty="0" smtClean="0"/>
              <a:t>aparece na mensagem.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A </a:t>
            </a:r>
            <a:r>
              <a:rPr lang="pt-BR" sz="1600" b="1" i="1" dirty="0" smtClean="0"/>
              <a:t>matriz de confusão</a:t>
            </a:r>
            <a:r>
              <a:rPr lang="pt-BR" sz="1600" dirty="0" smtClean="0"/>
              <a:t> mostra a performance do classificador.</a:t>
            </a:r>
            <a:endParaRPr lang="pt-BR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4387268" y="2080568"/>
            <a:ext cx="243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Download da base de dados.</a:t>
            </a:r>
            <a:endParaRPr lang="pt-BR" sz="1200" b="1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977640" y="2243657"/>
            <a:ext cx="409629" cy="1139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14482" y="1041623"/>
            <a:ext cx="1481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Importa classe de regressão Logística.</a:t>
            </a:r>
            <a:endParaRPr lang="pt-BR" sz="1200" b="1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4307527" y="1299530"/>
            <a:ext cx="336196" cy="2037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787601" y="2520656"/>
            <a:ext cx="1811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Divide a base de dados em 75% treinamento e 25% validação.</a:t>
            </a:r>
            <a:endParaRPr lang="pt-BR" sz="1200" b="1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106293" y="2810288"/>
            <a:ext cx="681309" cy="3767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114000" y="3237483"/>
            <a:ext cx="23579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 smtClean="0"/>
              <a:t>Converte as mensagens de treinamento em uma matriz com a frequência de cada palavra. </a:t>
            </a:r>
            <a:endParaRPr lang="pt-BR" sz="1200" b="1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305809" y="3591866"/>
            <a:ext cx="1808191" cy="5679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589239" y="4139946"/>
            <a:ext cx="23579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 smtClean="0"/>
              <a:t>Converte as mensagens de validação em uma matriz com a frequência de cada palavra, baseado no vocabulário criado com o conjunto de treinamento. </a:t>
            </a:r>
            <a:endParaRPr lang="pt-BR" sz="1200" b="1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3043429" y="4514179"/>
            <a:ext cx="1600295" cy="783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919259" y="5334000"/>
            <a:ext cx="27886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 smtClean="0"/>
              <a:t>Treinamento e validação do classificador.</a:t>
            </a:r>
            <a:endParaRPr lang="pt-BR" sz="1200" b="1" dirty="0"/>
          </a:p>
        </p:txBody>
      </p:sp>
      <p:cxnSp>
        <p:nvCxnSpPr>
          <p:cNvPr id="41" name="Straight Arrow Connector 40"/>
          <p:cNvCxnSpPr>
            <a:stCxn id="40" idx="1"/>
          </p:cNvCxnSpPr>
          <p:nvPr/>
        </p:nvCxnSpPr>
        <p:spPr>
          <a:xfrm flipH="1" flipV="1">
            <a:off x="3282063" y="5336113"/>
            <a:ext cx="637196" cy="1363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3508247" y="5494853"/>
            <a:ext cx="411012" cy="160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0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</a:t>
            </a:r>
            <a:r>
              <a:rPr lang="pt-BR" i="1" dirty="0"/>
              <a:t>- Quiz -</a:t>
            </a:r>
            <a:r>
              <a:rPr lang="pt-BR" i="1" dirty="0" smtClean="0"/>
              <a:t> Classificação (Parte </a:t>
            </a:r>
            <a:r>
              <a:rPr lang="pt-BR" i="1" dirty="0" smtClean="0"/>
              <a:t>III)</a:t>
            </a:r>
            <a:r>
              <a:rPr lang="pt-BR" dirty="0" smtClean="0"/>
              <a:t>” </a:t>
            </a:r>
            <a:r>
              <a:rPr lang="pt-BR" dirty="0" smtClean="0"/>
              <a:t>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</a:t>
            </a:r>
            <a:r>
              <a:rPr lang="pt-BR" b="1" dirty="0" smtClean="0">
                <a:hlinkClick r:id="rId3"/>
              </a:rPr>
              <a:t>#</a:t>
            </a:r>
            <a:r>
              <a:rPr lang="pt-BR" b="1" dirty="0">
                <a:hlinkClick r:id="rId3"/>
              </a:rPr>
              <a:t>3</a:t>
            </a:r>
            <a:r>
              <a:rPr lang="pt-BR" dirty="0" smtClean="0"/>
              <a:t>.</a:t>
            </a:r>
            <a:endParaRPr lang="pt-BR" dirty="0" smtClean="0"/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smtClean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95212" cy="4646893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72274"/>
            <a:ext cx="10515600" cy="814683"/>
          </a:xfrm>
        </p:spPr>
        <p:txBody>
          <a:bodyPr/>
          <a:lstStyle/>
          <a:p>
            <a:r>
              <a:rPr lang="pt-BR" dirty="0" smtClean="0"/>
              <a:t>Classificação linear com regressão logística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87857"/>
                <a:ext cx="8458201" cy="5070144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pt-BR" dirty="0" smtClean="0"/>
                  <a:t>Outra </a:t>
                </a:r>
                <a:r>
                  <a:rPr lang="pt-BR" dirty="0"/>
                  <a:t>possível </a:t>
                </a:r>
                <a:r>
                  <a:rPr lang="pt-BR" dirty="0" smtClean="0"/>
                  <a:t>abordagem é mostrada a seguir.</a:t>
                </a:r>
                <a:endParaRPr lang="pt-BR" dirty="0"/>
              </a:p>
              <a:p>
                <a:pPr algn="just"/>
                <a:r>
                  <a:rPr lang="pt-BR" dirty="0" smtClean="0"/>
                  <a:t>Além do fato de que a </a:t>
                </a:r>
                <a:r>
                  <a:rPr lang="pt-BR" b="1" dirty="0" smtClean="0"/>
                  <a:t>função</a:t>
                </a:r>
                <a:r>
                  <a:rPr lang="pt-BR" dirty="0" smtClean="0"/>
                  <a:t> </a:t>
                </a:r>
                <a:r>
                  <a:rPr lang="pt-BR" b="1" dirty="0" smtClean="0"/>
                  <a:t>hipótese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, não ser </a:t>
                </a:r>
                <a:r>
                  <a:rPr lang="pt-BR" b="1" i="1" dirty="0" smtClean="0"/>
                  <a:t>diferenciável</a:t>
                </a:r>
                <a:r>
                  <a:rPr lang="pt-BR" dirty="0" smtClean="0"/>
                  <a:t> e ser de fato, uma função </a:t>
                </a:r>
                <a:r>
                  <a:rPr lang="pt-BR" b="1" i="1" dirty="0" smtClean="0"/>
                  <a:t>descontínua</a:t>
                </a:r>
                <a:r>
                  <a:rPr lang="pt-BR" dirty="0" smtClean="0"/>
                  <a:t>, nós percebemos que com a </a:t>
                </a:r>
                <a:r>
                  <a:rPr lang="pt-BR" b="1" i="1" dirty="0" smtClean="0"/>
                  <a:t>função </a:t>
                </a:r>
                <a:r>
                  <a:rPr lang="pt-BR" b="1" i="1" dirty="0"/>
                  <a:t>de limiar </a:t>
                </a:r>
                <a:r>
                  <a:rPr lang="pt-BR" b="1" i="1" dirty="0" smtClean="0"/>
                  <a:t>rígida </a:t>
                </a:r>
                <a:r>
                  <a:rPr lang="pt-BR" dirty="0" smtClean="0"/>
                  <a:t>o </a:t>
                </a:r>
                <a:r>
                  <a:rPr lang="pt-BR" b="1" i="1" dirty="0"/>
                  <a:t>classificador</a:t>
                </a:r>
                <a:r>
                  <a:rPr lang="pt-BR" dirty="0"/>
                  <a:t> sempre </a:t>
                </a:r>
                <a:r>
                  <a:rPr lang="pt-BR" dirty="0" smtClean="0"/>
                  <a:t>faz uma </a:t>
                </a:r>
                <a:r>
                  <a:rPr lang="pt-BR" b="1" i="1" dirty="0"/>
                  <a:t>previsão</a:t>
                </a:r>
                <a:r>
                  <a:rPr lang="pt-BR" dirty="0"/>
                  <a:t> completamente confiante da classe (i.e., 0 ou 1), mesmo para exemplos muito próximos </a:t>
                </a:r>
                <a:r>
                  <a:rPr lang="pt-BR" dirty="0" smtClean="0"/>
                  <a:t>da </a:t>
                </a:r>
                <a:r>
                  <a:rPr lang="pt-BR" b="1" i="1" dirty="0" smtClean="0"/>
                  <a:t>fronteira de decisão</a:t>
                </a:r>
                <a:r>
                  <a:rPr lang="pt-BR" dirty="0" smtClean="0"/>
                  <a:t>. </a:t>
                </a:r>
              </a:p>
              <a:p>
                <a:pPr algn="just"/>
                <a:r>
                  <a:rPr lang="pt-BR" dirty="0" smtClean="0"/>
                  <a:t>Em </a:t>
                </a:r>
                <a:r>
                  <a:rPr lang="pt-BR" dirty="0"/>
                  <a:t>muitas situações, </a:t>
                </a:r>
                <a:r>
                  <a:rPr lang="pt-BR" dirty="0" smtClean="0"/>
                  <a:t>nós precisamos de </a:t>
                </a:r>
                <a:r>
                  <a:rPr lang="pt-BR" dirty="0"/>
                  <a:t>previsões mais </a:t>
                </a:r>
                <a:r>
                  <a:rPr lang="pt-BR" dirty="0" smtClean="0"/>
                  <a:t>graduadas, que </a:t>
                </a:r>
                <a:r>
                  <a:rPr lang="pt-BR" dirty="0"/>
                  <a:t>indiquem incertezas quanto à classificação.</a:t>
                </a:r>
              </a:p>
              <a:p>
                <a:pPr algn="just"/>
                <a:r>
                  <a:rPr lang="pt-BR" dirty="0" smtClean="0"/>
                  <a:t>Todos esses problemas podem ser resolvidos em grande parte com a </a:t>
                </a:r>
                <a:r>
                  <a:rPr lang="pt-BR" b="1" i="1" dirty="0" smtClean="0"/>
                  <a:t>suavização</a:t>
                </a:r>
                <a:r>
                  <a:rPr lang="pt-BR" dirty="0" smtClean="0"/>
                  <a:t> da </a:t>
                </a:r>
                <a:r>
                  <a:rPr lang="pt-BR" b="1" i="1" dirty="0" smtClean="0"/>
                  <a:t>função de limiar rígida</a:t>
                </a:r>
                <a:r>
                  <a:rPr lang="pt-BR" dirty="0" smtClean="0"/>
                  <a:t> através de sua aproximação por uma função que seja contínua e diferenciável.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87857"/>
                <a:ext cx="8458201" cy="5070144"/>
              </a:xfrm>
              <a:blipFill rotWithShape="0">
                <a:blip r:embed="rId3"/>
                <a:stretch>
                  <a:fillRect l="-1081" t="-2404" r="-12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2379" t="6664" r="8832"/>
          <a:stretch/>
        </p:blipFill>
        <p:spPr>
          <a:xfrm>
            <a:off x="9166408" y="2476499"/>
            <a:ext cx="2938507" cy="2684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296400" y="5054600"/>
                <a:ext cx="280851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600" dirty="0" smtClean="0"/>
                  <a:t>A função logística realiza um mapeamento 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pt-B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pt-BR" sz="1600" dirty="0" smtClean="0"/>
                  <a:t>.</a:t>
                </a:r>
                <a:endParaRPr lang="pt-BR" sz="16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400" y="5054600"/>
                <a:ext cx="2808516" cy="584775"/>
              </a:xfrm>
              <a:prstGeom prst="rect">
                <a:avLst/>
              </a:prstGeom>
              <a:blipFill rotWithShape="0">
                <a:blip r:embed="rId5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84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03261"/>
            <a:ext cx="10515600" cy="814683"/>
          </a:xfrm>
        </p:spPr>
        <p:txBody>
          <a:bodyPr/>
          <a:lstStyle/>
          <a:p>
            <a:r>
              <a:rPr lang="pt-BR" dirty="0" smtClean="0"/>
              <a:t>Classificação linear com regressão logística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01253"/>
                <a:ext cx="8458201" cy="5356747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pt-BR" dirty="0" smtClean="0"/>
                  <a:t>A </a:t>
                </a:r>
                <a:r>
                  <a:rPr lang="pt-BR" b="1" i="1" dirty="0" smtClean="0"/>
                  <a:t>função logística </a:t>
                </a:r>
                <a:r>
                  <a:rPr lang="pt-BR" dirty="0" smtClean="0"/>
                  <a:t>(ou </a:t>
                </a:r>
                <a:r>
                  <a:rPr lang="pt-BR" b="1" i="1" dirty="0" smtClean="0"/>
                  <a:t>função </a:t>
                </a:r>
                <a:r>
                  <a:rPr lang="pt-PT" b="1" i="1" dirty="0" smtClean="0"/>
                  <a:t>sigmóide</a:t>
                </a:r>
                <a:r>
                  <a:rPr lang="pt-BR" dirty="0" smtClean="0"/>
                  <a:t>), </a:t>
                </a:r>
                <a:r>
                  <a:rPr lang="pt-BR" dirty="0"/>
                  <a:t>mostrada na figura ao lado </a:t>
                </a:r>
                <a:r>
                  <a:rPr lang="pt-BR" dirty="0" smtClean="0"/>
                  <a:t>e definida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i="1" dirty="0" smtClean="0"/>
                  <a:t> ,</a:t>
                </a:r>
              </a:p>
              <a:p>
                <a:pPr marL="0" indent="0" algn="just">
                  <a:buNone/>
                </a:pPr>
                <a:r>
                  <a:rPr lang="pt-BR" dirty="0"/>
                  <a:t>a</a:t>
                </a:r>
                <a:r>
                  <a:rPr lang="pt-BR" dirty="0" smtClean="0"/>
                  <a:t>presenta tais propriedades matemáticas. </a:t>
                </a:r>
                <a:endParaRPr lang="pt-BR" dirty="0"/>
              </a:p>
              <a:p>
                <a:pPr algn="just"/>
                <a:r>
                  <a:rPr lang="pt-BR" dirty="0" smtClean="0"/>
                  <a:t>Utilizando a </a:t>
                </a:r>
                <a:r>
                  <a:rPr lang="pt-BR" b="1" i="1" dirty="0" smtClean="0"/>
                  <a:t>função logística </a:t>
                </a:r>
                <a:r>
                  <a:rPr lang="pt-BR" dirty="0" smtClean="0"/>
                  <a:t>como </a:t>
                </a:r>
                <a:r>
                  <a:rPr lang="pt-BR" b="1" i="1" dirty="0" smtClean="0"/>
                  <a:t>função de limiar</a:t>
                </a:r>
                <a:r>
                  <a:rPr lang="pt-BR" dirty="0" smtClean="0"/>
                  <a:t>, temos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p>
                        </m:sSup>
                      </m:den>
                    </m:f>
                    <m:r>
                      <a:rPr lang="pt-B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Perceba que a saída será um real entre 0 e 1, o qual pode ser interpretado como uma </a:t>
                </a:r>
                <a:r>
                  <a:rPr lang="pt-BR" b="1" i="1" dirty="0" smtClean="0"/>
                  <a:t>probabilidade</a:t>
                </a:r>
                <a:r>
                  <a:rPr lang="pt-BR" dirty="0"/>
                  <a:t> </a:t>
                </a:r>
                <a:r>
                  <a:rPr lang="pt-BR" dirty="0" smtClean="0"/>
                  <a:t>de um dado exemplo pertencer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 (ou seja, a </a:t>
                </a:r>
                <a:r>
                  <a:rPr lang="pt-BR" b="1" i="1" dirty="0" smtClean="0"/>
                  <a:t>classe positiva</a:t>
                </a:r>
                <a:r>
                  <a:rPr lang="pt-BR" dirty="0" smtClean="0"/>
                  <a:t>). </a:t>
                </a:r>
              </a:p>
              <a:p>
                <a:r>
                  <a:rPr lang="pt-BR" dirty="0" smtClean="0"/>
                  <a:t>A </a:t>
                </a:r>
                <a:r>
                  <a:rPr lang="pt-BR" b="1" i="1" dirty="0" smtClean="0"/>
                  <a:t>função hipótese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forma uma </a:t>
                </a:r>
                <a:r>
                  <a:rPr lang="pt-BR" b="1" i="1" dirty="0" smtClean="0"/>
                  <a:t>fronteira de decisão</a:t>
                </a:r>
                <a:r>
                  <a:rPr lang="pt-BR" dirty="0" smtClean="0"/>
                  <a:t> suave, a qual confere a probabilidade de 0.5 para entradas no centro da região de decisão e se aproxima de 0 ou 1 conforme a posição do exemplo se distancia da fronteira.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01253"/>
                <a:ext cx="8458201" cy="5356747"/>
              </a:xfrm>
              <a:blipFill rotWithShape="0">
                <a:blip r:embed="rId3"/>
                <a:stretch>
                  <a:fillRect l="-1225" t="-2275" r="-1225" b="-14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2379" t="6664" r="8832"/>
          <a:stretch/>
        </p:blipFill>
        <p:spPr>
          <a:xfrm>
            <a:off x="9166408" y="2476499"/>
            <a:ext cx="2938507" cy="2684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296400" y="5054600"/>
                <a:ext cx="280851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600" dirty="0" smtClean="0"/>
                  <a:t>A função logística realiza um mapeamento 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pt-B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pt-BR" sz="1600" dirty="0" smtClean="0"/>
                  <a:t>.</a:t>
                </a:r>
                <a:endParaRPr lang="pt-BR" sz="16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400" y="5054600"/>
                <a:ext cx="2808516" cy="584775"/>
              </a:xfrm>
              <a:prstGeom prst="rect">
                <a:avLst/>
              </a:prstGeom>
              <a:blipFill rotWithShape="0">
                <a:blip r:embed="rId5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5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80761" cy="477989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/>
                  <a:t>regressão logística </a:t>
                </a:r>
                <a:r>
                  <a:rPr lang="pt-BR" dirty="0" smtClean="0"/>
                  <a:t>(é também </a:t>
                </a:r>
                <a:r>
                  <a:rPr lang="pt-BR" dirty="0"/>
                  <a:t>chamada de </a:t>
                </a:r>
                <a:r>
                  <a:rPr lang="pt-BR" b="1" i="1" dirty="0"/>
                  <a:t>regressão logit</a:t>
                </a:r>
                <a:r>
                  <a:rPr lang="pt-BR" dirty="0"/>
                  <a:t>) é um método para </a:t>
                </a:r>
                <a:r>
                  <a:rPr lang="pt-BR" b="1" i="1" dirty="0"/>
                  <a:t>classificação binária</a:t>
                </a:r>
                <a:r>
                  <a:rPr lang="pt-BR" dirty="0"/>
                  <a:t>. Ela classifica os exemplos </a:t>
                </a:r>
                <a:r>
                  <a:rPr lang="pt-BR" dirty="0" smtClean="0"/>
                  <a:t>de </a:t>
                </a:r>
                <a:r>
                  <a:rPr lang="pt-BR" dirty="0"/>
                  <a:t>um conjunto de dados em duas classes distintas, ou seja, é ótima para situações em que você precisa classificar entre duas classes,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estima a </a:t>
                </a:r>
                <a:r>
                  <a:rPr lang="pt-BR" b="1" i="1" dirty="0"/>
                  <a:t>probabilidade</a:t>
                </a:r>
                <a:r>
                  <a:rPr lang="pt-BR" dirty="0"/>
                  <a:t> de um exemplo pertencer a uma classe específica (por exemplo, qual é a probabilidade de uma dado email ser spam?).</a:t>
                </a:r>
              </a:p>
              <a:p>
                <a:r>
                  <a:rPr lang="pt-BR" dirty="0"/>
                  <a:t>Se a </a:t>
                </a:r>
                <a:r>
                  <a:rPr lang="pt-BR" b="1" i="1" dirty="0"/>
                  <a:t>probabilidade</a:t>
                </a:r>
                <a:r>
                  <a:rPr lang="pt-BR" dirty="0"/>
                  <a:t> estimada para o exemplo for maior que ou igual a 50%, o classificador prediz que o exemplo pertence a essa classe (denominada </a:t>
                </a:r>
                <a:r>
                  <a:rPr lang="pt-BR" b="1" i="1" dirty="0"/>
                  <a:t>classe positiva</a:t>
                </a:r>
                <a:r>
                  <a:rPr lang="pt-BR" dirty="0"/>
                  <a:t>, rotulada como 1), ou então prediz que não pertence (ou seja, pertence à </a:t>
                </a:r>
                <a:r>
                  <a:rPr lang="pt-BR" b="1" i="1" dirty="0"/>
                  <a:t>classe negativa</a:t>
                </a:r>
                <a:r>
                  <a:rPr lang="pt-BR" dirty="0"/>
                  <a:t>, rotulada como 0). Ou seja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𝐶𝑙𝑎𝑠𝑠𝑒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&lt;0.5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 (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),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𝑠𝑒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≥0.5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80761" cy="4779891"/>
              </a:xfrm>
              <a:blipFill rotWithShape="0">
                <a:blip r:embed="rId2"/>
                <a:stretch>
                  <a:fillRect l="-832" t="-2548" r="-6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530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8280082" cy="481580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Note </a:t>
                </a:r>
                <a:r>
                  <a:rPr lang="pt-BR" dirty="0"/>
                  <a:t>que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pt-BR" dirty="0"/>
                  <a:t> 0.5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portanto, o modelo de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prediz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) 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for positivo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) se for negativo.</a:t>
                </a:r>
              </a:p>
              <a:p>
                <a:r>
                  <a:rPr lang="pt-BR" dirty="0"/>
                  <a:t>Como vimos, a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funciona usando uma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de </a:t>
                </a:r>
                <a:r>
                  <a:rPr lang="pt-BR" b="1" i="1" dirty="0"/>
                  <a:t>atributos</a:t>
                </a:r>
                <a:r>
                  <a:rPr lang="pt-BR" dirty="0"/>
                  <a:t>, para que várias fontes de </a:t>
                </a:r>
                <a:r>
                  <a:rPr lang="pt-BR" dirty="0" smtClean="0"/>
                  <a:t>informação (i.e., atributos) </a:t>
                </a:r>
                <a:r>
                  <a:rPr lang="pt-BR" dirty="0"/>
                  <a:t>possam </a:t>
                </a:r>
                <a:r>
                  <a:rPr lang="pt-BR" dirty="0" smtClean="0"/>
                  <a:t>governar/ditar </a:t>
                </a:r>
                <a:r>
                  <a:rPr lang="pt-BR" dirty="0"/>
                  <a:t>a saída do modelo. </a:t>
                </a:r>
                <a:endParaRPr lang="pt-BR" dirty="0" smtClean="0"/>
              </a:p>
              <a:p>
                <a:r>
                  <a:rPr lang="pt-BR" dirty="0" smtClean="0"/>
                  <a:t>Os </a:t>
                </a:r>
                <a:r>
                  <a:rPr lang="pt-BR" b="1" i="1" dirty="0"/>
                  <a:t>parâmetros do modelo </a:t>
                </a:r>
                <a:r>
                  <a:rPr lang="pt-BR" dirty="0"/>
                  <a:t>são os </a:t>
                </a:r>
                <a:r>
                  <a:rPr lang="pt-BR" b="1" i="1" dirty="0"/>
                  <a:t>pesos</a:t>
                </a:r>
                <a:r>
                  <a:rPr lang="pt-BR" dirty="0"/>
                  <a:t> dos vários </a:t>
                </a:r>
                <a:r>
                  <a:rPr lang="pt-BR" b="1" i="1" dirty="0"/>
                  <a:t>atributos</a:t>
                </a:r>
                <a:r>
                  <a:rPr lang="pt-BR" dirty="0"/>
                  <a:t> e representam sua importância relativa para o resultado.</a:t>
                </a:r>
              </a:p>
              <a:p>
                <a:r>
                  <a:rPr lang="pt-BR" dirty="0"/>
                  <a:t>Mesmo sendo uma técnica </a:t>
                </a:r>
                <a:r>
                  <a:rPr lang="pt-BR" dirty="0" smtClean="0"/>
                  <a:t>bastante simples</a:t>
                </a:r>
                <a:r>
                  <a:rPr lang="pt-BR" dirty="0"/>
                  <a:t>, 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 é muito utilizada em várias aplicações do mundo real em áreas como medicina, marketing, análise de crédito, saúde pública entre outras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Além disto, toda a teroria por trás da regressão logística foi a base para a criação das primeiras redes neurais.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8280082" cy="4815807"/>
              </a:xfrm>
              <a:blipFill rotWithShape="0">
                <a:blip r:embed="rId2"/>
                <a:stretch>
                  <a:fillRect l="-1031" t="-2911" b="-7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379" t="6664" r="8832"/>
          <a:stretch/>
        </p:blipFill>
        <p:spPr>
          <a:xfrm>
            <a:off x="9118281" y="2749213"/>
            <a:ext cx="2938507" cy="2684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107946" y="2334226"/>
                <a:ext cx="12458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i="1"/>
                        <m:t>Logistic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7946" y="2334226"/>
                <a:ext cx="124585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01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72620"/>
            <a:ext cx="10515600" cy="902201"/>
          </a:xfrm>
        </p:spPr>
        <p:txBody>
          <a:bodyPr/>
          <a:lstStyle/>
          <a:p>
            <a:r>
              <a:rPr lang="pt-BR" dirty="0" smtClean="0"/>
              <a:t>Propriedades da regressão </a:t>
            </a:r>
            <a:r>
              <a:rPr lang="pt-BR" dirty="0"/>
              <a:t>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203158"/>
                <a:ext cx="10721455" cy="565484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Os valores de saída da </a:t>
                </a:r>
                <a:r>
                  <a:rPr lang="pt-BR" b="1" i="1" dirty="0" smtClean="0"/>
                  <a:t>função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hipótese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ficam restritos entre o intervalo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saída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representa </a:t>
                </a:r>
                <a:r>
                  <a:rPr lang="pt-BR" dirty="0"/>
                  <a:t>a </a:t>
                </a:r>
                <a:r>
                  <a:rPr lang="pt-BR" b="1" i="1" dirty="0"/>
                  <a:t>probabilidade</a:t>
                </a:r>
                <a:r>
                  <a:rPr lang="pt-BR" dirty="0"/>
                  <a:t> </a:t>
                </a:r>
                <a:r>
                  <a:rPr lang="pt-BR" dirty="0" smtClean="0"/>
                  <a:t>do vetor de atributos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pertencer à classe </a:t>
                </a:r>
                <a:r>
                  <a:rPr lang="pt-BR" dirty="0" smtClean="0"/>
                  <a:t>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, para qual a saída desejada é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. Ou seja,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dá a </a:t>
                </a:r>
                <a:r>
                  <a:rPr lang="pt-BR" dirty="0"/>
                  <a:t>probabilidade </a:t>
                </a:r>
                <a:r>
                  <a:rPr lang="pt-BR" dirty="0" smtClean="0"/>
                  <a:t>condicional da </a:t>
                </a:r>
                <a:r>
                  <a:rPr lang="pt-BR" b="1" i="1" dirty="0" smtClean="0"/>
                  <a:t>classe </a:t>
                </a:r>
                <a:r>
                  <a:rPr lang="pt-BR" b="1" i="1" dirty="0"/>
                  <a:t>positiva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Assim, consequentemente,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) =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 é </a:t>
                </a:r>
                <a:r>
                  <a:rPr lang="pt-BR" dirty="0"/>
                  <a:t>a probabilidade condicional da </a:t>
                </a:r>
                <a:r>
                  <a:rPr lang="pt-BR" b="1" i="1" dirty="0"/>
                  <a:t>classe </a:t>
                </a:r>
                <a:r>
                  <a:rPr lang="pt-BR" b="1" i="1" dirty="0" smtClean="0"/>
                  <a:t>negativa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</a:t>
                </a:r>
                <a:r>
                  <a:rPr lang="pt-BR" b="1" i="1" dirty="0" smtClean="0"/>
                  <a:t>fronteira de decisão </a:t>
                </a:r>
                <a:r>
                  <a:rPr lang="pt-BR" dirty="0" smtClean="0"/>
                  <a:t>é determinada quando há uma </a:t>
                </a:r>
                <a:r>
                  <a:rPr lang="pt-BR" b="1" i="1" dirty="0" smtClean="0"/>
                  <a:t>indecisão</a:t>
                </a:r>
                <a:r>
                  <a:rPr lang="pt-BR" dirty="0" smtClean="0"/>
                  <a:t> entre as classes, ou seja,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, que ocorre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0.5.</m:t>
                    </m:r>
                  </m:oMath>
                </a14:m>
                <a:endParaRPr lang="pt-BR" dirty="0" smtClean="0"/>
              </a:p>
              <a:p>
                <a:r>
                  <a:rPr lang="pt-BR" dirty="0" smtClean="0"/>
                  <a:t>Observando a figura da </a:t>
                </a:r>
                <a:r>
                  <a:rPr lang="pt-BR" b="1" i="1" dirty="0" smtClean="0"/>
                  <a:t>função logística</a:t>
                </a:r>
                <a:r>
                  <a:rPr lang="pt-BR" dirty="0" smtClean="0"/>
                  <a:t>, nós percebemos que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 smtClean="0"/>
                  <a:t>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Desta forma, a </a:t>
                </a:r>
                <a:r>
                  <a:rPr lang="pt-BR" b="1" i="1" dirty="0" smtClean="0"/>
                  <a:t>fronteira de decisão</a:t>
                </a:r>
                <a:r>
                  <a:rPr lang="pt-BR" dirty="0" smtClean="0"/>
                  <a:t> é caracterizada por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i="1" dirty="0" smtClean="0"/>
                  <a:t>,</a:t>
                </a:r>
              </a:p>
              <a:p>
                <a:pPr marL="0" indent="0">
                  <a:buNone/>
                </a:pPr>
                <a:r>
                  <a:rPr lang="pt-BR" dirty="0" smtClean="0"/>
                  <a:t>    e corresponde a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 (um  ponto, uma reta, uma superfície, etc.).</a:t>
                </a:r>
              </a:p>
              <a:p>
                <a:r>
                  <a:rPr lang="pt-BR" dirty="0" smtClean="0"/>
                  <a:t>A saída do classificador,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dirty="0" smtClean="0"/>
                  <a:t>, já discretizada, 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&lt;0.5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 (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),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𝑠𝑒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≥0.5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203158"/>
                <a:ext cx="10721455" cy="5654842"/>
              </a:xfrm>
              <a:blipFill rotWithShape="0">
                <a:blip r:embed="rId2"/>
                <a:stretch>
                  <a:fillRect l="-625" t="-21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42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</a:t>
            </a:r>
            <a:r>
              <a:rPr lang="pt-BR" dirty="0" smtClean="0"/>
              <a:t>unção </a:t>
            </a:r>
            <a:r>
              <a:rPr lang="pt-BR" dirty="0"/>
              <a:t>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106150" cy="516731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Para que possamos treinar um modelo de regressão logística e encontrar os seus pesos, nós precisamos, assim como fizemos com a regressão linear, definir uma </a:t>
                </a:r>
                <a:r>
                  <a:rPr lang="pt-BR" b="1" i="1" dirty="0" smtClean="0"/>
                  <a:t>função de erro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Porém, adotar o </a:t>
                </a:r>
                <a:r>
                  <a:rPr lang="pt-BR" b="1" i="1" dirty="0" smtClean="0"/>
                  <a:t>erro quadrático médio </a:t>
                </a:r>
                <a:r>
                  <a:rPr lang="pt-BR" dirty="0" smtClean="0"/>
                  <a:t>como </a:t>
                </a:r>
                <a:r>
                  <a:rPr lang="pt-BR" b="1" i="1" dirty="0" smtClean="0"/>
                  <a:t>função de erro </a:t>
                </a:r>
                <a:r>
                  <a:rPr lang="pt-BR" dirty="0" smtClean="0"/>
                  <a:t>não é uma escolha muito acertada para a </a:t>
                </a:r>
                <a:r>
                  <a:rPr lang="pt-BR" b="1" i="1" dirty="0" smtClean="0"/>
                  <a:t>adaptação dos pesos </a:t>
                </a:r>
                <a:r>
                  <a:rPr lang="pt-BR" dirty="0" smtClean="0"/>
                  <a:t>no caso da</a:t>
                </a:r>
                <a:r>
                  <a:rPr lang="pt-BR" b="1" i="1" dirty="0" smtClean="0"/>
                  <a:t> regressão logística </a:t>
                </a:r>
                <a:r>
                  <a:rPr lang="pt-BR" dirty="0" smtClean="0"/>
                  <a:t>como veremos a seguir.</a:t>
                </a:r>
              </a:p>
              <a:p>
                <a:r>
                  <a:rPr lang="pt-BR" dirty="0" smtClean="0"/>
                  <a:t>A </a:t>
                </a:r>
                <a:r>
                  <a:rPr lang="pt-BR" b="1" i="1" dirty="0" smtClean="0"/>
                  <a:t>função de erro </a:t>
                </a:r>
                <a:r>
                  <a:rPr lang="pt-BR" dirty="0" smtClean="0"/>
                  <a:t>utilizando o </a:t>
                </a:r>
                <a:r>
                  <a:rPr lang="pt-BR" b="1" i="1" dirty="0" smtClean="0"/>
                  <a:t>erro quadrático médio </a:t>
                </a:r>
                <a:r>
                  <a:rPr lang="pt-BR" dirty="0" smtClean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pt-BR" i="1"/>
                                  <m:t>Logistic</m:t>
                                </m:r>
                                <m:d>
                                  <m:dPr>
                                    <m:ctrlP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Como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r>
                      <m:rPr>
                        <m:nor/>
                      </m:rPr>
                      <a:rPr lang="pt-BR" b="0" i="1" smtClean="0"/>
                      <m:t>(.)</m:t>
                    </m:r>
                  </m:oMath>
                </a14:m>
                <a:r>
                  <a:rPr lang="pt-BR" dirty="0" smtClean="0"/>
                  <a:t> é uma função </a:t>
                </a:r>
                <a:r>
                  <a:rPr lang="pt-BR" b="1" i="1" dirty="0" smtClean="0"/>
                  <a:t>não-linear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 smtClean="0"/>
                  <a:t> não será consequentemente uma função </a:t>
                </a:r>
                <a:r>
                  <a:rPr lang="pt-BR" b="1" i="1" dirty="0" smtClean="0"/>
                  <a:t>convexa</a:t>
                </a:r>
                <a:r>
                  <a:rPr lang="pt-BR" dirty="0" smtClean="0"/>
                  <a:t>, de forma que a </a:t>
                </a:r>
                <a:r>
                  <a:rPr lang="pt-BR" b="1" i="1" dirty="0" smtClean="0"/>
                  <a:t>superfície de erro</a:t>
                </a:r>
                <a:r>
                  <a:rPr lang="pt-BR" dirty="0" smtClean="0"/>
                  <a:t> poderá apresentar mínimos locais que vão dificultar o aprendizado (e.g., o algoritmo pode ficar preso em um mínimo local).</a:t>
                </a:r>
                <a:endParaRPr lang="pt-BR" i="1" dirty="0"/>
              </a:p>
              <a:p>
                <a:r>
                  <a:rPr lang="pt-BR" b="1" dirty="0" smtClean="0"/>
                  <a:t>Ideia</a:t>
                </a:r>
                <a:r>
                  <a:rPr lang="pt-BR" dirty="0" smtClean="0"/>
                  <a:t>: adotar uma função que melhor se adapte às características do problema de tal forma que a </a:t>
                </a:r>
                <a:r>
                  <a:rPr lang="pt-BR" b="1" i="1" dirty="0" smtClean="0"/>
                  <a:t>superfície de erro </a:t>
                </a:r>
                <a:r>
                  <a:rPr lang="pt-BR" dirty="0" smtClean="0"/>
                  <a:t>resultante seja </a:t>
                </a:r>
                <a:r>
                  <a:rPr lang="pt-BR" b="1" i="1" dirty="0" smtClean="0"/>
                  <a:t>convexa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Uma proposta intuitiva para a </a:t>
                </a:r>
                <a:r>
                  <a:rPr lang="pt-BR" b="1" i="1" dirty="0" smtClean="0"/>
                  <a:t>função de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erro</a:t>
                </a:r>
                <a:r>
                  <a:rPr lang="pt-BR" dirty="0" smtClean="0"/>
                  <a:t> para cada exemplo de entrada 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𝐸𝑟𝑟𝑜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 i="0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</m:func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 i="0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 smtClean="0"/>
              </a:p>
              <a:p>
                <a:r>
                  <a:rPr lang="pt-BR" dirty="0" smtClean="0"/>
                  <a:t>Veremos a seguir o motivo desta escolha.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106150" cy="5167312"/>
              </a:xfrm>
              <a:blipFill rotWithShape="0">
                <a:blip r:embed="rId3"/>
                <a:stretch>
                  <a:fillRect l="-659" t="-23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688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16"/>
            <a:ext cx="10515600" cy="1325563"/>
          </a:xfrm>
        </p:spPr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293290"/>
                <a:ext cx="11076709" cy="256470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O uso dessa </a:t>
                </a:r>
                <a:r>
                  <a:rPr lang="pt-BR" b="1" i="1" dirty="0" smtClean="0"/>
                  <a:t>função de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erro </a:t>
                </a:r>
                <a:r>
                  <a:rPr lang="pt-BR" dirty="0"/>
                  <a:t>faz sentido </a:t>
                </a:r>
                <a:r>
                  <a:rPr lang="pt-BR" dirty="0" smtClean="0"/>
                  <a:t>pois: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pt-BR" dirty="0" smtClean="0"/>
                  <a:t>O </a:t>
                </a:r>
                <a:r>
                  <a:rPr lang="pt-BR" dirty="0"/>
                  <a:t>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muito grande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 se aproxima de 0, então o erro será grande se o </a:t>
                </a:r>
                <a:r>
                  <a:rPr lang="pt-BR" dirty="0" smtClean="0"/>
                  <a:t>classificador estimar </a:t>
                </a:r>
                <a:r>
                  <a:rPr lang="pt-BR" dirty="0"/>
                  <a:t>uma probabilidade próxima a 0 para um exemplo </a:t>
                </a:r>
                <a:r>
                  <a:rPr lang="pt-BR" dirty="0" smtClean="0"/>
                  <a:t>positivo (i.e., pertencente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) 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pt-BR" dirty="0" smtClean="0"/>
                  <a:t>O </a:t>
                </a:r>
                <a:r>
                  <a:rPr lang="pt-BR" dirty="0"/>
                  <a:t>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será muito grande se o classificador estimar uma probabilidade próxima de 1 para um exemplo </a:t>
                </a:r>
                <a:r>
                  <a:rPr lang="pt-BR" dirty="0" smtClean="0"/>
                  <a:t>negativo </a:t>
                </a:r>
                <a:r>
                  <a:rPr lang="pt-BR" dirty="0"/>
                  <a:t>(i.e., pertencente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) </a:t>
                </a:r>
                <a:r>
                  <a:rPr lang="pt-BR" dirty="0" smtClean="0"/>
                  <a:t>. 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pt-BR" dirty="0" smtClean="0"/>
                  <a:t>Por </a:t>
                </a:r>
                <a:r>
                  <a:rPr lang="pt-BR" dirty="0"/>
                  <a:t>outro lado,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próximo de 0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 se aproxima de 1, portanto, o erro será próximo de 0 se a probabilidade estimada for </a:t>
                </a:r>
                <a:r>
                  <a:rPr lang="pt-BR" dirty="0" smtClean="0"/>
                  <a:t>próxima </a:t>
                </a:r>
                <a:r>
                  <a:rPr lang="pt-BR" dirty="0"/>
                  <a:t>de 1 para um exemplo </a:t>
                </a:r>
                <a:r>
                  <a:rPr lang="pt-BR" dirty="0" smtClean="0"/>
                  <a:t>positivo.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pt-BR" dirty="0" smtClean="0"/>
                  <a:t>O valor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se torna próximo de 0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 se aproxima de 0</a:t>
                </a:r>
                <a:r>
                  <a:rPr lang="pt-BR" dirty="0" smtClean="0"/>
                  <a:t>, portanto, o erro será próximo de 0 </a:t>
                </a:r>
                <a:r>
                  <a:rPr lang="pt-BR" dirty="0"/>
                  <a:t>para um exemplo </a:t>
                </a:r>
                <a:r>
                  <a:rPr lang="pt-BR" dirty="0" smtClean="0"/>
                  <a:t>negativo.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293290"/>
                <a:ext cx="11076709" cy="2564709"/>
              </a:xfrm>
              <a:blipFill rotWithShape="0">
                <a:blip r:embed="rId3"/>
                <a:stretch>
                  <a:fillRect l="-715" t="-5463" r="-495" b="-30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8232290" y="1510835"/>
            <a:ext cx="36826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As figuras </a:t>
            </a:r>
            <a:r>
              <a:rPr lang="pt-BR" dirty="0" smtClean="0"/>
              <a:t>ao lado mostram </a:t>
            </a:r>
            <a:r>
              <a:rPr lang="pt-BR" dirty="0"/>
              <a:t>as duas situações possíveis para </a:t>
            </a:r>
            <a:r>
              <a:rPr lang="pt-BR" dirty="0" smtClean="0"/>
              <a:t>a </a:t>
            </a:r>
            <a:r>
              <a:rPr lang="pt-BR" b="1" i="1" dirty="0" smtClean="0"/>
              <a:t>função de</a:t>
            </a:r>
            <a:r>
              <a:rPr lang="pt-BR" b="1" i="1" dirty="0"/>
              <a:t> </a:t>
            </a:r>
            <a:r>
              <a:rPr lang="pt-BR" b="1" i="1" dirty="0" smtClean="0"/>
              <a:t>erro</a:t>
            </a:r>
            <a:r>
              <a:rPr lang="pt-BR" dirty="0"/>
              <a:t>. Como podemos observar, a penalização aplicada a cada saída reflete o </a:t>
            </a:r>
            <a:r>
              <a:rPr lang="pt-BR" b="1" i="1" dirty="0"/>
              <a:t>erro de classificação</a:t>
            </a:r>
            <a:r>
              <a:rPr lang="pt-BR" dirty="0"/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5393" t="4876" r="8791"/>
          <a:stretch/>
        </p:blipFill>
        <p:spPr>
          <a:xfrm>
            <a:off x="838199" y="991557"/>
            <a:ext cx="3359472" cy="32364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5605" t="5157" r="8791"/>
          <a:stretch/>
        </p:blipFill>
        <p:spPr>
          <a:xfrm>
            <a:off x="4534437" y="991557"/>
            <a:ext cx="3361086" cy="323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29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6037</TotalTime>
  <Words>1556</Words>
  <Application>Microsoft Office PowerPoint</Application>
  <PresentationFormat>Widescreen</PresentationFormat>
  <Paragraphs>215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Courier New</vt:lpstr>
      <vt:lpstr>Wingdings</vt:lpstr>
      <vt:lpstr>Tema do Office</vt:lpstr>
      <vt:lpstr>T320 - Introdução ao Aprendizado de Máquina II: Classificação (Parte III)</vt:lpstr>
      <vt:lpstr>Recapitulando</vt:lpstr>
      <vt:lpstr>Classificação linear com regressão logística</vt:lpstr>
      <vt:lpstr>Classificação linear com regressão logística</vt:lpstr>
      <vt:lpstr>Regressão logística</vt:lpstr>
      <vt:lpstr>Regressão logística</vt:lpstr>
      <vt:lpstr>Propriedades da regressão logística</vt:lpstr>
      <vt:lpstr>Função de erro</vt:lpstr>
      <vt:lpstr>Função de erro</vt:lpstr>
      <vt:lpstr>Função de erro</vt:lpstr>
      <vt:lpstr>Processo de treinamento</vt:lpstr>
      <vt:lpstr>Processo de treinamento</vt:lpstr>
      <vt:lpstr>Processo de treinamento</vt:lpstr>
      <vt:lpstr>Observações</vt:lpstr>
      <vt:lpstr>Exemplo: Regressão Logistica com SciKit-Learn</vt:lpstr>
      <vt:lpstr>Tarefas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1546</cp:revision>
  <dcterms:created xsi:type="dcterms:W3CDTF">2020-01-20T13:50:05Z</dcterms:created>
  <dcterms:modified xsi:type="dcterms:W3CDTF">2021-07-27T12:42:24Z</dcterms:modified>
</cp:coreProperties>
</file>