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00" r:id="rId2"/>
    <p:sldId id="292" r:id="rId3"/>
    <p:sldId id="290" r:id="rId4"/>
    <p:sldId id="325" r:id="rId5"/>
    <p:sldId id="277" r:id="rId6"/>
    <p:sldId id="308" r:id="rId7"/>
    <p:sldId id="327" r:id="rId8"/>
    <p:sldId id="338" r:id="rId9"/>
    <p:sldId id="309" r:id="rId10"/>
    <p:sldId id="328" r:id="rId11"/>
    <p:sldId id="320" r:id="rId12"/>
    <p:sldId id="329" r:id="rId13"/>
    <p:sldId id="273" r:id="rId14"/>
    <p:sldId id="330" r:id="rId15"/>
    <p:sldId id="294" r:id="rId16"/>
    <p:sldId id="331" r:id="rId17"/>
    <p:sldId id="332" r:id="rId18"/>
    <p:sldId id="284" r:id="rId19"/>
    <p:sldId id="333" r:id="rId20"/>
    <p:sldId id="313" r:id="rId21"/>
    <p:sldId id="303" r:id="rId22"/>
    <p:sldId id="285" r:id="rId23"/>
    <p:sldId id="295" r:id="rId24"/>
    <p:sldId id="334" r:id="rId25"/>
    <p:sldId id="314" r:id="rId26"/>
    <p:sldId id="335" r:id="rId27"/>
    <p:sldId id="336" r:id="rId28"/>
    <p:sldId id="304" r:id="rId29"/>
    <p:sldId id="337" r:id="rId30"/>
    <p:sldId id="321" r:id="rId31"/>
    <p:sldId id="323" r:id="rId32"/>
    <p:sldId id="317" r:id="rId33"/>
    <p:sldId id="324" r:id="rId34"/>
    <p:sldId id="301" r:id="rId35"/>
    <p:sldId id="269" r:id="rId36"/>
    <p:sldId id="265" r:id="rId37"/>
    <p:sldId id="271" r:id="rId38"/>
    <p:sldId id="312" r:id="rId39"/>
    <p:sldId id="281" r:id="rId40"/>
    <p:sldId id="280" r:id="rId41"/>
    <p:sldId id="274" r:id="rId42"/>
    <p:sldId id="287" r:id="rId43"/>
    <p:sldId id="278" r:id="rId44"/>
    <p:sldId id="291" r:id="rId45"/>
    <p:sldId id="298" r:id="rId46"/>
    <p:sldId id="316" r:id="rId47"/>
    <p:sldId id="305" r:id="rId48"/>
    <p:sldId id="306" r:id="rId49"/>
    <p:sldId id="307" r:id="rId50"/>
    <p:sldId id="311" r:id="rId5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83662" autoAdjust="0"/>
  </p:normalViewPr>
  <p:slideViewPr>
    <p:cSldViewPr snapToGrid="0">
      <p:cViewPr varScale="1">
        <p:scale>
          <a:sx n="62" d="100"/>
          <a:sy n="62" d="100"/>
        </p:scale>
        <p:origin x="10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sinapses são conexões entre a terminação do axônio de um neurônio e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dendritos de outo neurônio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São elas que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 a conexão entre células vizinhas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dando continuidade à propagação do impulso nervoso por toda a rede neuronal.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445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sinapses são conexões entre a terminação do axônio de um neurônio e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dendritos de outo neurônio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São elas que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 a conexão entre células vizinhas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dando continuidade à propagação do impulso nervoso por toda a rede neuronal.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370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avaliada como verdadeira ou falsa.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https://materialpublic.imd.ufrn.br/curso/disciplina/5/15/7/3#:~: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=A%20base%20da%20L%C3%B3gica%20Proposicional,um%20valor%2C%20verdadeiro%20ou%20falso.</a:t>
            </a:r>
            <a:r>
              <a:rPr lang="en-US" dirty="0"/>
              <a:t/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76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avaliada como verdadeira ou falsa.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https://materialpublic.imd.ufrn.br/curso/disciplina/5/15/7/3#:~: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=A%20base%20da%20L%C3%B3gica%20Proposicional,um%20valor%2C%20verdadeiro%20ou%20falso.</a:t>
            </a:r>
            <a:r>
              <a:rPr lang="en-US" dirty="0"/>
              <a:t/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472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238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892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91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Entradas inibitórias são entradas que tem seus valores </a:t>
            </a:r>
            <a:r>
              <a:rPr lang="pt-BR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‘negados’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72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387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705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estímulos de entrada</a:t>
            </a:r>
            <a:r>
              <a:rPr lang="pt-BR" baseline="0" dirty="0"/>
              <a:t> são recebidos por um neurônio,</a:t>
            </a:r>
            <a:r>
              <a:rPr lang="pt-BR" dirty="0"/>
              <a:t> na sequência, os estímulos são integrados e se o</a:t>
            </a:r>
            <a:r>
              <a:rPr lang="pt-BR" baseline="0" dirty="0"/>
              <a:t> resultado da integração deles for maior do que um limiar de ativação, um impulso é propagado até os próximos neurônios.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029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uma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190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uma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0092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649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636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1379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/>
                  <a:t>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baseline="0" dirty="0"/>
                  <a:t>= 1 mas y = 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/>
                  <a:t> = 0 mas y = 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2480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/>
                  <a:t>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baseline="0" dirty="0"/>
                  <a:t>= 1 mas y = 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/>
                  <a:t> = 0 mas y = 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5676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que um </a:t>
            </a:r>
            <a:r>
              <a:rPr lang="pt-BR" b="1" i="1" dirty="0"/>
              <a:t>classificador linear </a:t>
            </a:r>
            <a:r>
              <a:rPr lang="pt-BR" dirty="0"/>
              <a:t>funcione corretamente, as duas classes devem ser </a:t>
            </a:r>
            <a:r>
              <a:rPr lang="pt-BR" b="1" i="1" dirty="0"/>
              <a:t>linearmente separáveis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Isso significa que as classes devem ser </a:t>
            </a:r>
            <a:r>
              <a:rPr lang="pt-BR" b="1" i="1" dirty="0"/>
              <a:t>suficientemente separadas </a:t>
            </a:r>
            <a:r>
              <a:rPr lang="pt-BR" dirty="0"/>
              <a:t>umas das outras para garantir que a </a:t>
            </a:r>
            <a:r>
              <a:rPr lang="pt-BR" b="1" i="1" dirty="0"/>
              <a:t>superfície de decisão </a:t>
            </a:r>
            <a:r>
              <a:rPr lang="pt-BR" dirty="0"/>
              <a:t>consista de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6307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que um </a:t>
            </a:r>
            <a:r>
              <a:rPr lang="pt-BR" b="1" i="1" dirty="0"/>
              <a:t>classificador linear </a:t>
            </a:r>
            <a:r>
              <a:rPr lang="pt-BR" dirty="0"/>
              <a:t>funcione corretamente, as duas classes devem ser </a:t>
            </a:r>
            <a:r>
              <a:rPr lang="pt-BR" b="1" i="1" dirty="0"/>
              <a:t>linearmente separáveis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Isso significa que as classes devem ser </a:t>
            </a:r>
            <a:r>
              <a:rPr lang="pt-BR" b="1" i="1" dirty="0"/>
              <a:t>suficientemente separadas </a:t>
            </a:r>
            <a:r>
              <a:rPr lang="pt-BR" dirty="0"/>
              <a:t>umas das outras para garantir que a </a:t>
            </a:r>
            <a:r>
              <a:rPr lang="pt-BR" b="1" i="1" dirty="0"/>
              <a:t>superfície de decisão </a:t>
            </a:r>
            <a:r>
              <a:rPr lang="pt-BR" dirty="0"/>
              <a:t>consista de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5257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https://colab.research.google.com/github/zz4fap/t320_aprendizado_de_maquina/blob/main/notebooks/perceptron/perceptron_xor_problem.ipynb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490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estímulos de entrada</a:t>
            </a:r>
            <a:r>
              <a:rPr lang="pt-BR" baseline="0" dirty="0"/>
              <a:t> são recebidos por um neurônio,</a:t>
            </a:r>
            <a:r>
              <a:rPr lang="pt-BR" dirty="0"/>
              <a:t> na sequência, os estímulos são integrados e se o</a:t>
            </a:r>
            <a:r>
              <a:rPr lang="pt-BR" baseline="0" dirty="0"/>
              <a:t> resultado da integração deles for maior do que um limiar de ativação, um impulso é propagado até os próximos neurônios.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7354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https://colab.research.google.com/github/zz4fap/t320_aprendizado_de_maquina/blob/main/notebooks/perceptron/perceptron_xor_problem.ipynb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9670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  <a:p>
            <a:r>
              <a:rPr lang="pt-BR" sz="1200" b="1" dirty="0"/>
              <a:t>Laboratório #6:</a:t>
            </a:r>
            <a:r>
              <a:rPr lang="pt-BR" sz="1200" dirty="0"/>
              <a:t> https://colab.research.google.com/github/zz4fap/t320_aprendizado_de_maquina/blob/main/labs/Laboratorio6.ipynb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RNAs são versáteis, poderosas e escalonáveis, tornando-as ideais para realizar tarefas grandes e altamente complexas de Machine Learning, como classificar bilhões de imagens (por exemplo, Google Images), ativar serviços de reconhecimento de fala (por exemplo, o Siri da Apple), recomendar os melhores vídeos assistir a centenas de milhões de usuários todos os dias (por exemplo, YouTube) ou aprender a vencer o campeão mundial no jogo Go examinando milhões de jogos anteriores e depois jogando contra si mesmo (AlphaGo do </a:t>
            </a:r>
            <a:r>
              <a:rPr lang="pt-BR" dirty="0" err="1"/>
              <a:t>DeepMind</a:t>
            </a:r>
            <a:r>
              <a:rPr lang="pt-BR" dirty="0"/>
              <a:t>).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[1] https://www.techtarget.com/searchenterpriseai/news/450420189/How-Facebook-uses-deep-learning-models-to-engage-users</a:t>
            </a:r>
          </a:p>
          <a:p>
            <a:r>
              <a:rPr lang="pt-BR" dirty="0"/>
              <a:t>[2]</a:t>
            </a:r>
            <a:r>
              <a:rPr lang="pt-BR" baseline="0" dirty="0"/>
              <a:t> </a:t>
            </a:r>
            <a:r>
              <a:rPr lang="pt-BR" dirty="0"/>
              <a:t>https://www.geeksforgeeks.org/5-mind-blowing-ways-facebook-uses-machine-learning/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55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460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015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597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11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530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04/10/2025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92.png"/><Relationship Id="rId34" Type="http://schemas.openxmlformats.org/officeDocument/2006/relationships/image" Target="../media/image29.png"/><Relationship Id="rId7" Type="http://schemas.openxmlformats.org/officeDocument/2006/relationships/image" Target="../media/image171.png"/><Relationship Id="rId12" Type="http://schemas.openxmlformats.org/officeDocument/2006/relationships/image" Target="../media/image20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6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37" Type="http://schemas.openxmlformats.org/officeDocument/2006/relationships/image" Target="../media/image30.png"/><Relationship Id="rId5" Type="http://schemas.openxmlformats.org/officeDocument/2006/relationships/image" Target="../media/image150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1.png"/><Relationship Id="rId31" Type="http://schemas.openxmlformats.org/officeDocument/2006/relationships/image" Target="../media/image41.png"/><Relationship Id="rId4" Type="http://schemas.openxmlformats.org/officeDocument/2006/relationships/image" Target="../media/image172.png"/><Relationship Id="rId9" Type="http://schemas.openxmlformats.org/officeDocument/2006/relationships/image" Target="../media/image191.png"/><Relationship Id="rId14" Type="http://schemas.openxmlformats.org/officeDocument/2006/relationships/image" Target="../media/image24.png"/><Relationship Id="rId27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32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1.png"/><Relationship Id="rId5" Type="http://schemas.openxmlformats.org/officeDocument/2006/relationships/image" Target="../media/image44.png"/><Relationship Id="rId10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6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22.png"/><Relationship Id="rId9" Type="http://schemas.openxmlformats.org/officeDocument/2006/relationships/image" Target="../media/image19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5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22.png"/><Relationship Id="rId4" Type="http://schemas.openxmlformats.org/officeDocument/2006/relationships/image" Target="../media/image570.png"/><Relationship Id="rId9" Type="http://schemas.openxmlformats.org/officeDocument/2006/relationships/image" Target="../media/image19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8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9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7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60.png"/><Relationship Id="rId9" Type="http://schemas.openxmlformats.org/officeDocument/2006/relationships/image" Target="../media/image19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62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9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63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9" Type="http://schemas.openxmlformats.org/officeDocument/2006/relationships/image" Target="../media/image19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1.png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2.png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perceptron/perceptron_xor_problem.ipynb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6.ipynb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jpeg"/><Relationship Id="rId5" Type="http://schemas.openxmlformats.org/officeDocument/2006/relationships/image" Target="../media/image73.jpeg"/><Relationship Id="rId4" Type="http://schemas.openxmlformats.org/officeDocument/2006/relationships/image" Target="../media/image7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image" Target="../media/image6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690.png"/><Relationship Id="rId18" Type="http://schemas.openxmlformats.org/officeDocument/2006/relationships/image" Target="../media/image730.png"/><Relationship Id="rId26" Type="http://schemas.openxmlformats.org/officeDocument/2006/relationships/image" Target="../media/image77.png"/><Relationship Id="rId3" Type="http://schemas.openxmlformats.org/officeDocument/2006/relationships/image" Target="../media/image300.png"/><Relationship Id="rId21" Type="http://schemas.openxmlformats.org/officeDocument/2006/relationships/image" Target="../media/image75.png"/><Relationship Id="rId7" Type="http://schemas.openxmlformats.org/officeDocument/2006/relationships/image" Target="../media/image640.png"/><Relationship Id="rId12" Type="http://schemas.openxmlformats.org/officeDocument/2006/relationships/image" Target="../media/image23.png"/><Relationship Id="rId17" Type="http://schemas.openxmlformats.org/officeDocument/2006/relationships/image" Target="../media/image720.png"/><Relationship Id="rId25" Type="http://schemas.openxmlformats.org/officeDocument/2006/relationships/image" Target="../media/image450.png"/><Relationship Id="rId2" Type="http://schemas.openxmlformats.org/officeDocument/2006/relationships/image" Target="../media/image290.png"/><Relationship Id="rId16" Type="http://schemas.openxmlformats.org/officeDocument/2006/relationships/image" Target="../media/image71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680.png"/><Relationship Id="rId24" Type="http://schemas.openxmlformats.org/officeDocument/2006/relationships/image" Target="../media/image440.png"/><Relationship Id="rId5" Type="http://schemas.openxmlformats.org/officeDocument/2006/relationships/image" Target="../media/image320.png"/><Relationship Id="rId15" Type="http://schemas.openxmlformats.org/officeDocument/2006/relationships/image" Target="../media/image191.png"/><Relationship Id="rId23" Type="http://schemas.openxmlformats.org/officeDocument/2006/relationships/image" Target="../media/image76.png"/><Relationship Id="rId10" Type="http://schemas.openxmlformats.org/officeDocument/2006/relationships/image" Target="../media/image670.png"/><Relationship Id="rId19" Type="http://schemas.openxmlformats.org/officeDocument/2006/relationships/image" Target="../media/image37.png"/><Relationship Id="rId4" Type="http://schemas.openxmlformats.org/officeDocument/2006/relationships/image" Target="../media/image310.png"/><Relationship Id="rId9" Type="http://schemas.openxmlformats.org/officeDocument/2006/relationships/image" Target="../media/image660.png"/><Relationship Id="rId14" Type="http://schemas.openxmlformats.org/officeDocument/2006/relationships/image" Target="../media/image700.png"/><Relationship Id="rId22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1.png"/><Relationship Id="rId7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280.png"/><Relationship Id="rId4" Type="http://schemas.openxmlformats.org/officeDocument/2006/relationships/image" Target="../media/image78.png"/><Relationship Id="rId9" Type="http://schemas.openxmlformats.org/officeDocument/2006/relationships/image" Target="../media/image27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3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0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0.png"/><Relationship Id="rId4" Type="http://schemas.openxmlformats.org/officeDocument/2006/relationships/image" Target="../media/image102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0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Redes Neurais Artificiais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5901"/>
            <a:ext cx="6154881" cy="5372100"/>
          </a:xfrm>
        </p:spPr>
        <p:txBody>
          <a:bodyPr>
            <a:normAutofit/>
          </a:bodyPr>
          <a:lstStyle/>
          <a:p>
            <a:r>
              <a:rPr lang="pt-BR" dirty="0"/>
              <a:t>Os pontos de contato entre os </a:t>
            </a:r>
            <a:r>
              <a:rPr lang="pt-BR" dirty="0" smtClean="0"/>
              <a:t>dendritos </a:t>
            </a:r>
            <a:r>
              <a:rPr lang="pt-BR" dirty="0"/>
              <a:t>de um neurônio e os terminais do axônio de outro neurônio são chamados de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 smtClean="0"/>
              <a:t>A comunicação entre neurônios se dá </a:t>
            </a:r>
            <a:r>
              <a:rPr lang="pt-BR" dirty="0"/>
              <a:t>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Sinapses podem ser </a:t>
            </a:r>
            <a:r>
              <a:rPr lang="pt-BR" b="1" i="1" dirty="0">
                <a:solidFill>
                  <a:srgbClr val="00B050"/>
                </a:solidFill>
              </a:rPr>
              <a:t>químicas</a:t>
            </a:r>
            <a:r>
              <a:rPr lang="pt-BR" dirty="0"/>
              <a:t>, as mais comuns, ou </a:t>
            </a:r>
            <a:r>
              <a:rPr lang="pt-BR" b="1" i="1" dirty="0">
                <a:solidFill>
                  <a:srgbClr val="00B050"/>
                </a:solidFill>
              </a:rPr>
              <a:t>elétricas</a:t>
            </a:r>
            <a:r>
              <a:rPr lang="pt-BR"/>
              <a:t>, </a:t>
            </a:r>
            <a:r>
              <a:rPr lang="pt-BR" smtClean="0"/>
              <a:t>pouco </a:t>
            </a:r>
            <a:r>
              <a:rPr lang="pt-BR" dirty="0"/>
              <a:t>comuns.</a:t>
            </a:r>
          </a:p>
          <a:p>
            <a:r>
              <a:rPr lang="pt-BR" dirty="0" smtClean="0"/>
              <a:t>A figura </a:t>
            </a:r>
            <a:r>
              <a:rPr lang="pt-BR" dirty="0"/>
              <a:t>ao lado </a:t>
            </a:r>
            <a:r>
              <a:rPr lang="pt-BR" dirty="0" smtClean="0"/>
              <a:t>mostra uma </a:t>
            </a:r>
            <a:r>
              <a:rPr lang="pt-BR" dirty="0"/>
              <a:t>sinapse química.</a:t>
            </a:r>
          </a:p>
        </p:txBody>
      </p:sp>
      <p:pic>
        <p:nvPicPr>
          <p:cNvPr id="4" name="Picture 6" descr="Explainer: What is a neuron? | Science News for Students">
            <a:extLst>
              <a:ext uri="{FF2B5EF4-FFF2-40B4-BE49-F238E27FC236}">
                <a16:creationId xmlns="" xmlns:a16="http://schemas.microsoft.com/office/drawing/2014/main" id="{9D5AAAE5-865B-B63A-445B-6BDB4F7C78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7294418" y="1171362"/>
            <a:ext cx="4700155" cy="269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inapses: Partes, Funções e Tipos de sinapses - Psicoativo ⋆ Universo da  Psicologia">
            <a:extLst>
              <a:ext uri="{FF2B5EF4-FFF2-40B4-BE49-F238E27FC236}">
                <a16:creationId xmlns="" xmlns:a16="http://schemas.microsoft.com/office/drawing/2014/main" id="{E1BA6783-881D-8410-8939-14EE1C23B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056" y="4339086"/>
            <a:ext cx="4005768" cy="238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517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2052" name="Picture 4" descr="4 -Potencial de ação em um membrana celular neuronal. | Download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7550" r="2824"/>
          <a:stretch/>
        </p:blipFill>
        <p:spPr bwMode="auto">
          <a:xfrm>
            <a:off x="606167" y="1918933"/>
            <a:ext cx="4558115" cy="433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700" y="1714500"/>
            <a:ext cx="6411191" cy="5143499"/>
          </a:xfrm>
        </p:spPr>
        <p:txBody>
          <a:bodyPr>
            <a:normAutofit/>
          </a:bodyPr>
          <a:lstStyle/>
          <a:p>
            <a:r>
              <a:rPr lang="pt-BR" dirty="0"/>
              <a:t>Em termos bem simples, mas lembrando de que existem exceções, nós podemos simplificar o funcionamento do </a:t>
            </a:r>
            <a:r>
              <a:rPr lang="pt-BR" b="1" i="1" dirty="0"/>
              <a:t>neurônio</a:t>
            </a:r>
            <a:r>
              <a:rPr lang="pt-BR" dirty="0"/>
              <a:t>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neurônio recebe estímulos elétricos, através dos </a:t>
            </a:r>
            <a:r>
              <a:rPr lang="pt-BR" b="1" i="1" dirty="0">
                <a:solidFill>
                  <a:srgbClr val="00B050"/>
                </a:solidFill>
              </a:rPr>
              <a:t>dendritos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estímulos são somados no </a:t>
            </a:r>
            <a:r>
              <a:rPr lang="pt-BR" b="1" i="1" dirty="0">
                <a:solidFill>
                  <a:srgbClr val="00B050"/>
                </a:solidFill>
              </a:rPr>
              <a:t>corpo celular</a:t>
            </a:r>
            <a:r>
              <a:rPr lang="pt-BR" dirty="0"/>
              <a:t> (i.e., </a:t>
            </a:r>
            <a:r>
              <a:rPr lang="pt-BR" i="1" dirty="0"/>
              <a:t>soma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 soma dos estímulos exceder um certo </a:t>
            </a:r>
            <a:r>
              <a:rPr lang="pt-BR" b="1" i="1" dirty="0"/>
              <a:t>limiar de ativação</a:t>
            </a:r>
            <a:r>
              <a:rPr lang="pt-BR" dirty="0"/>
              <a:t>, o </a:t>
            </a:r>
            <a:r>
              <a:rPr lang="pt-BR" b="1" i="1" dirty="0"/>
              <a:t>neurônio</a:t>
            </a:r>
            <a:r>
              <a:rPr lang="pt-BR" dirty="0"/>
              <a:t> gera um pulso (ou </a:t>
            </a:r>
            <a:r>
              <a:rPr lang="pt-BR" b="1" i="1" dirty="0"/>
              <a:t>potencial de ação</a:t>
            </a:r>
            <a:r>
              <a:rPr lang="pt-BR" dirty="0"/>
              <a:t>) que é enviado pelos </a:t>
            </a:r>
            <a:r>
              <a:rPr lang="pt-BR" b="1" i="1" dirty="0">
                <a:solidFill>
                  <a:srgbClr val="00B050"/>
                </a:solidFill>
              </a:rPr>
              <a:t>terminais do axônio</a:t>
            </a:r>
            <a:r>
              <a:rPr lang="pt-BR" dirty="0"/>
              <a:t> a outros neurônios.</a:t>
            </a:r>
          </a:p>
        </p:txBody>
      </p:sp>
    </p:spTree>
    <p:extLst>
      <p:ext uri="{BB962C8B-B14F-4D97-AF65-F5344CB8AC3E}">
        <p14:creationId xmlns:p14="http://schemas.microsoft.com/office/powerpoint/2010/main" val="230147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9918" y="1643486"/>
            <a:ext cx="6421582" cy="5214513"/>
          </a:xfrm>
        </p:spPr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b="1" i="1" dirty="0"/>
              <a:t>neurônio</a:t>
            </a:r>
            <a:r>
              <a:rPr lang="pt-BR" dirty="0"/>
              <a:t> pode se conectar a até 20.000 outros </a:t>
            </a:r>
            <a:r>
              <a:rPr lang="pt-BR" b="1" i="1" dirty="0"/>
              <a:t>neurônios</a:t>
            </a:r>
            <a:r>
              <a:rPr lang="pt-BR" dirty="0"/>
              <a:t>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Os sinais são passados de </a:t>
            </a:r>
            <a:r>
              <a:rPr lang="pt-BR" b="1" i="1" dirty="0"/>
              <a:t>neurônio</a:t>
            </a:r>
            <a:r>
              <a:rPr lang="pt-BR" dirty="0"/>
              <a:t> para </a:t>
            </a:r>
            <a:r>
              <a:rPr lang="pt-BR" b="1" i="1" dirty="0"/>
              <a:t>neurônio</a:t>
            </a:r>
            <a:r>
              <a:rPr lang="pt-BR" dirty="0"/>
              <a:t> através de </a:t>
            </a:r>
            <a:r>
              <a:rPr lang="pt-BR" b="1" i="1" dirty="0"/>
              <a:t>reações eletroquímicas</a:t>
            </a:r>
            <a:r>
              <a:rPr lang="pt-BR" dirty="0"/>
              <a:t>.</a:t>
            </a:r>
          </a:p>
          <a:p>
            <a:r>
              <a:rPr lang="pt-BR" dirty="0"/>
              <a:t>Do ponto de vista do nosso curso, o </a:t>
            </a:r>
            <a:r>
              <a:rPr lang="pt-BR" b="1" i="1" dirty="0">
                <a:solidFill>
                  <a:srgbClr val="00B050"/>
                </a:solidFill>
              </a:rPr>
              <a:t>neurônio</a:t>
            </a:r>
            <a:r>
              <a:rPr lang="pt-BR" dirty="0"/>
              <a:t> será considerado como um </a:t>
            </a:r>
            <a:r>
              <a:rPr lang="pt-BR" b="1" i="1" dirty="0">
                <a:solidFill>
                  <a:srgbClr val="00B050"/>
                </a:solidFill>
              </a:rPr>
              <a:t>sistema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b="1" i="1" dirty="0">
                <a:solidFill>
                  <a:srgbClr val="00B050"/>
                </a:solidFill>
              </a:rPr>
              <a:t>com várias entradas e uma ou mais saídas</a:t>
            </a:r>
            <a:r>
              <a:rPr lang="pt-BR" dirty="0"/>
              <a:t> onde a comunicação entre neurônios é feita através de </a:t>
            </a:r>
            <a:r>
              <a:rPr lang="pt-BR" b="1" i="1" dirty="0">
                <a:solidFill>
                  <a:srgbClr val="7030A0"/>
                </a:solidFill>
              </a:rPr>
              <a:t>sinais elétricos</a:t>
            </a:r>
            <a:r>
              <a:rPr lang="pt-BR" dirty="0"/>
              <a:t>. 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="" xmlns:a16="http://schemas.microsoft.com/office/drawing/2014/main" id="{9F91D743-9F6A-D1CA-0A3C-90258E6AFA71}"/>
              </a:ext>
            </a:extLst>
          </p:cNvPr>
          <p:cNvGrpSpPr/>
          <p:nvPr/>
        </p:nvGrpSpPr>
        <p:grpSpPr>
          <a:xfrm>
            <a:off x="742499" y="1643486"/>
            <a:ext cx="4837419" cy="4435195"/>
            <a:chOff x="8813801" y="3399551"/>
            <a:chExt cx="3661965" cy="3299957"/>
          </a:xfrm>
        </p:grpSpPr>
        <p:pic>
          <p:nvPicPr>
            <p:cNvPr id="6" name="Picture 2" descr="Qual a função da bainha de mielina dos neurônios? - Anatomia I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3801" y="3399551"/>
              <a:ext cx="3270174" cy="2129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65"/>
            <a:stretch/>
          </p:blipFill>
          <p:spPr>
            <a:xfrm>
              <a:off x="8908503" y="5849066"/>
              <a:ext cx="3175472" cy="850442"/>
            </a:xfrm>
            <a:prstGeom prst="rect">
              <a:avLst/>
            </a:prstGeom>
          </p:spPr>
        </p:pic>
        <p:sp>
          <p:nvSpPr>
            <p:cNvPr id="7" name="Seta para a direita 6"/>
            <p:cNvSpPr/>
            <p:nvPr/>
          </p:nvSpPr>
          <p:spPr>
            <a:xfrm rot="5400000">
              <a:off x="10386616" y="5336179"/>
              <a:ext cx="381000" cy="5715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10735866" y="5394792"/>
              <a:ext cx="1739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Modelo Matemático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5031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00600" y="1572087"/>
            <a:ext cx="7187084" cy="5285913"/>
          </a:xfrm>
        </p:spPr>
        <p:txBody>
          <a:bodyPr>
            <a:normAutofit/>
          </a:bodyPr>
          <a:lstStyle/>
          <a:p>
            <a:r>
              <a:rPr lang="pt-BR" dirty="0"/>
              <a:t>O final do século XIX e o início do século XX foram períodos fundamentais para o estabelecimento do conhecimento atual do sistema nervoso. </a:t>
            </a:r>
          </a:p>
          <a:p>
            <a:r>
              <a:rPr lang="pt-BR" dirty="0"/>
              <a:t>De posse desse entendimento, em 1943, dois neurocientistas, Warren McCulloch e Walter </a:t>
            </a:r>
            <a:r>
              <a:rPr lang="pt-BR" dirty="0" err="1"/>
              <a:t>Pitts</a:t>
            </a:r>
            <a:r>
              <a:rPr lang="pt-BR" dirty="0"/>
              <a:t> apresentam em um artigo científico o primeiro </a:t>
            </a:r>
            <a:r>
              <a:rPr lang="pt-BR" b="1" i="1" dirty="0">
                <a:solidFill>
                  <a:srgbClr val="00B050"/>
                </a:solidFill>
              </a:rPr>
              <a:t>modelo computacional de um neurônio</a:t>
            </a:r>
            <a:r>
              <a:rPr lang="pt-BR" dirty="0"/>
              <a:t>.</a:t>
            </a:r>
          </a:p>
          <a:p>
            <a:r>
              <a:rPr lang="pt-BR" dirty="0"/>
              <a:t>A partir desse modelo, foi possível estabelecer uma conexão entre o funcionamento de um neurônio e a </a:t>
            </a:r>
            <a:r>
              <a:rPr lang="pt-BR" b="1" i="1" dirty="0"/>
              <a:t>lógica proposicional</a:t>
            </a:r>
            <a:r>
              <a:rPr lang="pt-BR" dirty="0"/>
              <a:t>.</a:t>
            </a:r>
          </a:p>
        </p:txBody>
      </p:sp>
      <p:pic>
        <p:nvPicPr>
          <p:cNvPr id="2050" name="Picture 2" descr="McCulloch (right) and Pitts (left) in 19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58" y="2272855"/>
            <a:ext cx="3133942" cy="330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40701" y="5610427"/>
            <a:ext cx="32142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Walter Pitts e Warren McCulloch</a:t>
            </a:r>
          </a:p>
        </p:txBody>
      </p:sp>
    </p:spTree>
    <p:extLst>
      <p:ext uri="{BB962C8B-B14F-4D97-AF65-F5344CB8AC3E}">
        <p14:creationId xmlns:p14="http://schemas.microsoft.com/office/powerpoint/2010/main" val="802538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72087"/>
            <a:ext cx="11149484" cy="5285913"/>
          </a:xfrm>
        </p:spPr>
        <p:txBody>
          <a:bodyPr>
            <a:normAutofit lnSpcReduction="10000"/>
          </a:bodyPr>
          <a:lstStyle/>
          <a:p>
            <a:r>
              <a:rPr lang="pt-BR" b="1" i="1" dirty="0"/>
              <a:t>Lógica proposicional </a:t>
            </a:r>
            <a:r>
              <a:rPr lang="pt-BR" dirty="0"/>
              <a:t>se baseia em </a:t>
            </a:r>
            <a:r>
              <a:rPr lang="pt-BR" b="1" i="1" dirty="0"/>
              <a:t>proposições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Uma </a:t>
            </a:r>
            <a:r>
              <a:rPr lang="pt-BR" b="1" i="1" dirty="0"/>
              <a:t>proposição</a:t>
            </a:r>
            <a:r>
              <a:rPr lang="pt-BR" dirty="0"/>
              <a:t> é uma </a:t>
            </a:r>
            <a:r>
              <a:rPr lang="pt-BR" b="1" i="1" dirty="0"/>
              <a:t>sentença declarativa</a:t>
            </a:r>
            <a:r>
              <a:rPr lang="pt-BR" dirty="0"/>
              <a:t> ou </a:t>
            </a:r>
            <a:r>
              <a:rPr lang="pt-BR" b="1" i="1" dirty="0"/>
              <a:t>afirmação</a:t>
            </a:r>
            <a:r>
              <a:rPr lang="pt-BR" dirty="0"/>
              <a:t>, ou seja, é uma sentença que faz uma </a:t>
            </a:r>
            <a:r>
              <a:rPr lang="pt-BR" b="1" i="1" dirty="0">
                <a:solidFill>
                  <a:srgbClr val="00B050"/>
                </a:solidFill>
              </a:rPr>
              <a:t>afirmação sobre um fato</a:t>
            </a:r>
            <a:r>
              <a:rPr lang="pt-BR" dirty="0"/>
              <a:t>, podendo este ser verdadeiro ou falso.</a:t>
            </a:r>
          </a:p>
          <a:p>
            <a:r>
              <a:rPr lang="pt-BR" dirty="0"/>
              <a:t>O artigo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r>
              <a:rPr lang="pt-BR" dirty="0"/>
              <a:t> fornece </a:t>
            </a:r>
            <a:r>
              <a:rPr lang="pt-BR" i="1" dirty="0"/>
              <a:t>insights</a:t>
            </a:r>
            <a:r>
              <a:rPr lang="pt-BR" dirty="0"/>
              <a:t> fundamentais sobre como a </a:t>
            </a:r>
            <a:r>
              <a:rPr lang="pt-BR" b="1" i="1" dirty="0">
                <a:solidFill>
                  <a:srgbClr val="7030A0"/>
                </a:solidFill>
              </a:rPr>
              <a:t>lógica proposicional pode ser processada por um neurônio</a:t>
            </a:r>
            <a:r>
              <a:rPr lang="pt-BR" dirty="0"/>
              <a:t>.</a:t>
            </a:r>
          </a:p>
          <a:p>
            <a:r>
              <a:rPr lang="pt-BR" dirty="0"/>
              <a:t>Existe uma correspondência direta entre a lógica proposicional e a lógica Booleana.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Podemos pensar em uma </a:t>
            </a:r>
            <a:r>
              <a:rPr lang="pt-BR" b="1" i="1" dirty="0"/>
              <a:t>sentença declarativa</a:t>
            </a:r>
            <a:r>
              <a:rPr lang="pt-BR" dirty="0"/>
              <a:t> como sendo uma </a:t>
            </a:r>
            <a:r>
              <a:rPr lang="pt-BR" b="1" i="1" dirty="0"/>
              <a:t>expressão Booleana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1 ou 1 = 1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1 e 0   = 0</a:t>
            </a:r>
          </a:p>
          <a:p>
            <a:r>
              <a:rPr lang="pt-BR" dirty="0"/>
              <a:t>A partir desta correspondência, a relação com a computação foi direta e natural.</a:t>
            </a:r>
          </a:p>
        </p:txBody>
      </p:sp>
    </p:spTree>
    <p:extLst>
      <p:ext uri="{BB962C8B-B14F-4D97-AF65-F5344CB8AC3E}">
        <p14:creationId xmlns:p14="http://schemas.microsoft.com/office/powerpoint/2010/main" val="3698238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5694218" y="1787236"/>
                <a:ext cx="6286500" cy="507076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figura ao lado apresenta o modelo matemático do </a:t>
                </a:r>
                <a:r>
                  <a:rPr lang="pt-BR" b="1" i="1" dirty="0"/>
                  <a:t>neurônio</a:t>
                </a:r>
                <a:r>
                  <a:rPr lang="pt-BR" dirty="0"/>
                  <a:t> proposto por McCulloch e </a:t>
                </a:r>
                <a:r>
                  <a:rPr lang="pt-BR" dirty="0" err="1"/>
                  <a:t>Pitts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Esse modelo é chamado de modelo de </a:t>
                </a:r>
                <a:r>
                  <a:rPr lang="pt-BR" dirty="0" err="1"/>
                  <a:t>McCulloch</a:t>
                </a:r>
                <a:r>
                  <a:rPr lang="pt-BR" dirty="0"/>
                  <a:t> e </a:t>
                </a:r>
                <a:r>
                  <a:rPr lang="pt-BR" dirty="0" err="1"/>
                  <a:t>Pitts</a:t>
                </a:r>
                <a:r>
                  <a:rPr lang="pt-BR" dirty="0"/>
                  <a:t> (M-P).</a:t>
                </a:r>
              </a:p>
              <a:p>
                <a:r>
                  <a:rPr lang="pt-BR" dirty="0"/>
                  <a:t>Grosso modo, o </a:t>
                </a:r>
                <a:r>
                  <a:rPr lang="pt-BR" b="1" i="1" dirty="0"/>
                  <a:t>neurônio</a:t>
                </a:r>
                <a:r>
                  <a:rPr lang="pt-BR" dirty="0"/>
                  <a:t> é ativado (ou disparado) quando a </a:t>
                </a:r>
                <a:r>
                  <a:rPr lang="pt-BR" b="1" i="1" dirty="0"/>
                  <a:t>soma </a:t>
                </a:r>
                <a:r>
                  <a:rPr lang="pt-BR" dirty="0"/>
                  <a:t>de suas entradas,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excede o </a:t>
                </a:r>
                <a:r>
                  <a:rPr lang="pt-BR" b="1" i="1" dirty="0"/>
                  <a:t>limiar de ativação</a:t>
                </a:r>
                <a:r>
                  <a:rPr lang="pt-BR" i="1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da função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O modelo estabelece algumas </a:t>
                </a:r>
                <a:r>
                  <a:rPr lang="pt-BR"/>
                  <a:t>premissas apresentadas </a:t>
                </a:r>
                <a:r>
                  <a:rPr lang="pt-BR" dirty="0"/>
                  <a:t>a seguir.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4218" y="1787236"/>
                <a:ext cx="6286500" cy="5070764"/>
              </a:xfrm>
              <a:blipFill>
                <a:blip r:embed="rId3"/>
                <a:stretch>
                  <a:fillRect l="-1746" t="-1923" r="-29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95021" y="4466022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021" y="4466022"/>
                <a:ext cx="3877116" cy="987193"/>
              </a:xfrm>
              <a:prstGeom prst="rect">
                <a:avLst/>
              </a:prstGeom>
              <a:blipFill>
                <a:blip r:embed="rId4"/>
                <a:stretch>
                  <a:fillRect l="-1258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5" y="2427811"/>
            <a:ext cx="4433322" cy="151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36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5160936" y="1514901"/>
                <a:ext cx="6871736" cy="53430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 premissas desse modelo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Os valores das entradas,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ou também chamados de </a:t>
                </a:r>
                <a:r>
                  <a:rPr lang="pt-BR" b="1" i="1" dirty="0"/>
                  <a:t>sinapses</a:t>
                </a:r>
                <a:r>
                  <a:rPr lang="pt-BR" dirty="0"/>
                  <a:t>, são sempre valores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booleanos</a:t>
                </a:r>
                <a:r>
                  <a:rPr lang="pt-BR" dirty="0"/>
                  <a:t>, i.e., ‘0’, ou ‘1’.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entradas são multiplicadas por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pesos com magnitudes unitárias </a:t>
                </a:r>
                <a:r>
                  <a:rPr lang="pt-BR" dirty="0"/>
                  <a:t>(+/- </a:t>
                </a:r>
                <a:r>
                  <a:rPr lang="pt-BR" dirty="0" smtClean="0"/>
                  <a:t>1, excitatórias e inibitórias) </a:t>
                </a:r>
                <a:r>
                  <a:rPr lang="pt-BR" dirty="0"/>
                  <a:t>e somadas.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atividade do </a:t>
                </a:r>
                <a:r>
                  <a:rPr lang="pt-BR" b="1" i="1" dirty="0"/>
                  <a:t>neurônio</a:t>
                </a:r>
                <a:r>
                  <a:rPr lang="pt-BR" dirty="0"/>
                  <a:t> é um processo do tipo “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tudo ou nada</a:t>
                </a:r>
                <a:r>
                  <a:rPr lang="pt-BR" dirty="0"/>
                  <a:t>”, ou seja, um processo binário (0 ou 1).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neurônio é uma </a:t>
                </a:r>
                <a:r>
                  <a:rPr lang="pt-BR" b="1" i="1" dirty="0"/>
                  <a:t>função degrau </a:t>
                </a:r>
                <a:r>
                  <a:rPr lang="pt-BR" dirty="0"/>
                  <a:t>com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ponto de disparo variável</a:t>
                </a:r>
                <a:r>
                  <a:rPr lang="pt-BR" dirty="0"/>
                  <a:t>,</a:t>
                </a:r>
                <a:r>
                  <a:rPr lang="pt-BR" i="1" dirty="0"/>
                  <a:t> </a:t>
                </a:r>
                <a:r>
                  <a:rPr lang="pt-BR" dirty="0"/>
                  <a:t>dependente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 certo número de </a:t>
                </a:r>
                <a:r>
                  <a:rPr lang="pt-BR" b="1" i="1" dirty="0"/>
                  <a:t>sinapses</a:t>
                </a:r>
                <a:r>
                  <a:rPr lang="pt-BR" dirty="0"/>
                  <a:t> deve ser excitado para que o neurônio “dispare”.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60936" y="1514901"/>
                <a:ext cx="6871736" cy="5343099"/>
              </a:xfrm>
              <a:blipFill rotWithShape="0">
                <a:blip r:embed="rId3"/>
                <a:stretch>
                  <a:fillRect l="-1597" t="-2626" r="-13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="" xmlns:a16="http://schemas.microsoft.com/office/drawing/2014/main" id="{1052E406-5293-9AAD-A1FC-9CA592045A4D}"/>
              </a:ext>
            </a:extLst>
          </p:cNvPr>
          <p:cNvGrpSpPr/>
          <p:nvPr/>
        </p:nvGrpSpPr>
        <p:grpSpPr>
          <a:xfrm>
            <a:off x="746300" y="2973499"/>
            <a:ext cx="3993932" cy="1969823"/>
            <a:chOff x="7978373" y="4760736"/>
            <a:chExt cx="3993932" cy="19698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373" y="4760736"/>
              <a:ext cx="3993932" cy="196982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914113" y="5209611"/>
              <a:ext cx="20581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/>
                <a:t>função de ativação 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659352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09755" y="1514901"/>
            <a:ext cx="6722917" cy="5343099"/>
          </a:xfrm>
        </p:spPr>
        <p:txBody>
          <a:bodyPr>
            <a:normAutofit/>
          </a:bodyPr>
          <a:lstStyle/>
          <a:p>
            <a:r>
              <a:rPr lang="pt-BR" dirty="0"/>
              <a:t>Portanto, o modelo do </a:t>
            </a:r>
            <a:r>
              <a:rPr lang="pt-BR" b="1" i="1" dirty="0"/>
              <a:t>neurônio</a:t>
            </a:r>
            <a:r>
              <a:rPr lang="pt-BR" dirty="0"/>
              <a:t> de McCulloch e Pitts nada mais é do que um </a:t>
            </a:r>
            <a:r>
              <a:rPr lang="pt-BR" b="1" i="1" dirty="0">
                <a:solidFill>
                  <a:srgbClr val="00B050"/>
                </a:solidFill>
              </a:rPr>
              <a:t>classificador linear </a:t>
            </a:r>
            <a:r>
              <a:rPr lang="pt-BR" dirty="0"/>
              <a:t>com</a:t>
            </a:r>
            <a:r>
              <a:rPr lang="pt-BR" b="1" i="1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limiar de decisão rígido,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ponto de disparo variável,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pesos com magnitudes unitárias</a:t>
            </a:r>
            <a:r>
              <a:rPr lang="pt-BR" dirty="0"/>
              <a:t> 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atributos booleanos</a:t>
            </a:r>
            <a:r>
              <a:rPr lang="pt-BR" dirty="0"/>
              <a:t>.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="" xmlns:a16="http://schemas.microsoft.com/office/drawing/2014/main" id="{1052E406-5293-9AAD-A1FC-9CA592045A4D}"/>
              </a:ext>
            </a:extLst>
          </p:cNvPr>
          <p:cNvGrpSpPr/>
          <p:nvPr/>
        </p:nvGrpSpPr>
        <p:grpSpPr>
          <a:xfrm>
            <a:off x="580046" y="2807245"/>
            <a:ext cx="3993932" cy="1969823"/>
            <a:chOff x="7978373" y="4760736"/>
            <a:chExt cx="3993932" cy="19698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373" y="4760736"/>
              <a:ext cx="3993932" cy="196982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914113" y="5209611"/>
              <a:ext cx="20581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/>
                <a:t>função de ativação 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24517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7326"/>
            <a:ext cx="10930835" cy="1120960"/>
          </a:xfrm>
        </p:spPr>
        <p:txBody>
          <a:bodyPr>
            <a:normAutofit/>
          </a:bodyPr>
          <a:lstStyle/>
          <a:p>
            <a:r>
              <a:rPr lang="pt-BR" dirty="0"/>
              <a:t>Exemplos de portas lógicas com o modelo M-P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9517754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9517754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99" t="-117308" r="-300000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222" t="-117308" r="-203333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117308" r="-101099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7308" r="-2222" b="-432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blipFill>
                <a:blip r:embed="rId4"/>
                <a:stretch>
                  <a:fillRect l="-1020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40299" y="4655885"/>
            <a:ext cx="3142324" cy="1550303"/>
            <a:chOff x="114755" y="4638765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9596715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9596715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blipFill>
                <a:blip r:embed="rId11"/>
                <a:stretch>
                  <a:fillRect l="-1203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751380" y="4704793"/>
            <a:ext cx="3142324" cy="1550303"/>
            <a:chOff x="114755" y="4638765"/>
            <a:chExt cx="3142324" cy="1550303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/>
                <p:cNvSpPr/>
                <p:nvPr/>
              </p:nvSpPr>
              <p:spPr>
                <a:xfrm>
                  <a:off x="1320652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=2</a:t>
                  </a:r>
                </a:p>
              </p:txBody>
            </p:sp>
          </mc:Choice>
          <mc:Fallback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0652" y="5881291"/>
                  <a:ext cx="472052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1532641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532641" y="5413385"/>
              <a:ext cx="10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H="1">
              <a:off x="641227" y="5413385"/>
              <a:ext cx="936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2371038" y="5036689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1" name="Rectangle 30"/>
          <p:cNvSpPr/>
          <p:nvPr/>
        </p:nvSpPr>
        <p:spPr>
          <a:xfrm>
            <a:off x="6074584" y="508439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219383" y="2619776"/>
                <a:ext cx="380849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vemos que para o disparo ocorrer, seu valor deve ser </a:t>
                </a:r>
                <a:r>
                  <a:rPr lang="pt-BR" b="1" i="1" dirty="0"/>
                  <a:t>negado</a:t>
                </a:r>
                <a:r>
                  <a:rPr lang="pt-BR" dirty="0"/>
                  <a:t> (i.e., multiplicado por -1), e assim, o disparo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83" y="2619776"/>
                <a:ext cx="3808494" cy="2031325"/>
              </a:xfrm>
              <a:prstGeom prst="rect">
                <a:avLst/>
              </a:prstGeom>
              <a:blipFill rotWithShape="0">
                <a:blip r:embed="rId17"/>
                <a:stretch>
                  <a:fillRect l="-960" t="-1802" r="-2720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891971"/>
                  </p:ext>
                </p:extLst>
              </p:nvPr>
            </p:nvGraphicFramePr>
            <p:xfrm>
              <a:off x="8966969" y="1364016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00025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891971"/>
                  </p:ext>
                </p:extLst>
              </p:nvPr>
            </p:nvGraphicFramePr>
            <p:xfrm>
              <a:off x="8966969" y="1364016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t="-119608" r="-298876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1136" t="-119608" r="-202273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98876" t="-119608" r="-100000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302273" t="-119608" r="-1136" b="-24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2" name="Group 81"/>
          <p:cNvGrpSpPr/>
          <p:nvPr/>
        </p:nvGrpSpPr>
        <p:grpSpPr>
          <a:xfrm>
            <a:off x="5465375" y="6194213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r="-1282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1728836" y="6206800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6" name="Oval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/>
            <p:cNvCxnSpPr>
              <a:stCxn id="86" idx="0"/>
              <a:endCxn id="86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>
              <a:stCxn id="86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284645" y="6216402"/>
            <a:ext cx="2150193" cy="638143"/>
            <a:chOff x="9378133" y="3482400"/>
            <a:chExt cx="2150193" cy="638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8" name="Oval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/>
            <p:cNvCxnSpPr>
              <a:stCxn id="108" idx="0"/>
              <a:endCxn id="108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8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9851267" y="3843544"/>
              <a:ext cx="1677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0328277" y="6167312"/>
            <a:ext cx="184292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/>
              <a:t>OBS</a:t>
            </a:r>
            <a:r>
              <a:rPr lang="pt-BR" sz="1100" dirty="0"/>
              <a:t>.: Entradas inibitórias são entradas que têm seus valores multiplicados por -1.</a:t>
            </a:r>
          </a:p>
        </p:txBody>
      </p:sp>
      <p:grpSp>
        <p:nvGrpSpPr>
          <p:cNvPr id="96" name="Group 5">
            <a:extLst>
              <a:ext uri="{FF2B5EF4-FFF2-40B4-BE49-F238E27FC236}">
                <a16:creationId xmlns="" xmlns:a16="http://schemas.microsoft.com/office/drawing/2014/main" id="{37E1DC95-DB90-4128-8BFC-BA6EF820FF03}"/>
              </a:ext>
            </a:extLst>
          </p:cNvPr>
          <p:cNvGrpSpPr/>
          <p:nvPr/>
        </p:nvGrpSpPr>
        <p:grpSpPr>
          <a:xfrm>
            <a:off x="8554892" y="4715523"/>
            <a:ext cx="3142324" cy="1530207"/>
            <a:chOff x="114755" y="4638765"/>
            <a:chExt cx="3142324" cy="1530207"/>
          </a:xfrm>
        </p:grpSpPr>
        <p:cxnSp>
          <p:nvCxnSpPr>
            <p:cNvPr id="97" name="Straight Arrow Connector 6">
              <a:extLst>
                <a:ext uri="{FF2B5EF4-FFF2-40B4-BE49-F238E27FC236}">
                  <a16:creationId xmlns="" xmlns:a16="http://schemas.microsoft.com/office/drawing/2014/main" id="{46367342-3D00-4DC2-97F8-A4C48A0FF487}"/>
                </a:ext>
              </a:extLst>
            </p:cNvPr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7">
              <a:extLst>
                <a:ext uri="{FF2B5EF4-FFF2-40B4-BE49-F238E27FC236}">
                  <a16:creationId xmlns="" xmlns:a16="http://schemas.microsoft.com/office/drawing/2014/main" id="{75736E90-2D6B-4961-B25D-570A62BDCB47}"/>
                </a:ext>
              </a:extLst>
            </p:cNvPr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8">
                  <a:extLst>
                    <a:ext uri="{FF2B5EF4-FFF2-40B4-BE49-F238E27FC236}">
                      <a16:creationId xmlns="" xmlns:a16="http://schemas.microsoft.com/office/drawing/2014/main" id="{3487FCC0-1721-4A90-ADCC-BA759BEBA2F5}"/>
                    </a:ext>
                  </a:extLst>
                </p:cNvPr>
                <p:cNvSpPr/>
                <p:nvPr/>
              </p:nvSpPr>
              <p:spPr>
                <a:xfrm>
                  <a:off x="404384" y="5861195"/>
                  <a:ext cx="512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 0</a:t>
                  </a:r>
                </a:p>
              </p:txBody>
            </p:sp>
          </mc:Choice>
          <mc:Fallback xmlns="">
            <p:sp>
              <p:nvSpPr>
                <p:cNvPr id="99" name="Rectangle 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487FCC0-1721-4A90-ADCC-BA759BEBA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84" y="5861195"/>
                  <a:ext cx="512128" cy="307777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t="-3922" r="-2381" b="-196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Straight Connector 10">
              <a:extLst>
                <a:ext uri="{FF2B5EF4-FFF2-40B4-BE49-F238E27FC236}">
                  <a16:creationId xmlns="" xmlns:a16="http://schemas.microsoft.com/office/drawing/2014/main" id="{0039D694-FDBD-4E37-84A8-15AA7DF0700A}"/>
                </a:ext>
              </a:extLst>
            </p:cNvPr>
            <p:cNvCxnSpPr/>
            <p:nvPr/>
          </p:nvCxnSpPr>
          <p:spPr>
            <a:xfrm>
              <a:off x="642607" y="5413385"/>
              <a:ext cx="19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2">
                  <a:extLst>
                    <a:ext uri="{FF2B5EF4-FFF2-40B4-BE49-F238E27FC236}">
                      <a16:creationId xmlns="" xmlns:a16="http://schemas.microsoft.com/office/drawing/2014/main" id="{A6211B07-9433-40C9-8FAD-6D6FABD675A8}"/>
                    </a:ext>
                  </a:extLst>
                </p:cNvPr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3">
                  <a:extLst>
                    <a:ext uri="{FF2B5EF4-FFF2-40B4-BE49-F238E27FC236}">
                      <a16:creationId xmlns="" xmlns:a16="http://schemas.microsoft.com/office/drawing/2014/main" id="{98598CD3-6DB1-47BE-9BF0-B048427C74E3}"/>
                    </a:ext>
                  </a:extLst>
                </p:cNvPr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5">
                  <a:extLst>
                    <a:ext uri="{FF2B5EF4-FFF2-40B4-BE49-F238E27FC236}">
                      <a16:creationId xmlns="" xmlns:a16="http://schemas.microsoft.com/office/drawing/2014/main" id="{3864A534-FEF0-4BD5-9101-1EAD35FBFF1F}"/>
                    </a:ext>
                  </a:extLst>
                </p:cNvPr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Rectangle 29">
            <a:extLst>
              <a:ext uri="{FF2B5EF4-FFF2-40B4-BE49-F238E27FC236}">
                <a16:creationId xmlns="" xmlns:a16="http://schemas.microsoft.com/office/drawing/2014/main" id="{7A9422C4-74C4-49FF-B9DA-F9D11E115A00}"/>
              </a:ext>
            </a:extLst>
          </p:cNvPr>
          <p:cNvSpPr/>
          <p:nvPr/>
        </p:nvSpPr>
        <p:spPr>
          <a:xfrm>
            <a:off x="9885631" y="5096327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3" name="Retângulo 32"/>
          <p:cNvSpPr/>
          <p:nvPr/>
        </p:nvSpPr>
        <p:spPr>
          <a:xfrm>
            <a:off x="8562064" y="6170917"/>
            <a:ext cx="3000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/>
              <a:t>-1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="" xmlns:a16="http://schemas.microsoft.com/office/drawing/2014/main" id="{16A133EE-F8C6-AF10-EC78-12A1F25F8443}"/>
              </a:ext>
            </a:extLst>
          </p:cNvPr>
          <p:cNvSpPr/>
          <p:nvPr/>
        </p:nvSpPr>
        <p:spPr>
          <a:xfrm>
            <a:off x="4555181" y="6423658"/>
            <a:ext cx="9014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/>
              <a:t>OBS</a:t>
            </a:r>
            <a:r>
              <a:rPr lang="pt-BR" sz="1100" dirty="0"/>
              <a:t>.: pesos iguais a +1.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="" xmlns:a16="http://schemas.microsoft.com/office/drawing/2014/main" id="{C5B21D73-3F1C-E531-190B-689079CF6F9E}"/>
              </a:ext>
            </a:extLst>
          </p:cNvPr>
          <p:cNvSpPr/>
          <p:nvPr/>
        </p:nvSpPr>
        <p:spPr>
          <a:xfrm>
            <a:off x="863819" y="6434533"/>
            <a:ext cx="9014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/>
              <a:t>OBS</a:t>
            </a:r>
            <a:r>
              <a:rPr lang="pt-BR" sz="1100" dirty="0"/>
              <a:t>.: pesos iguais a +1.</a:t>
            </a:r>
          </a:p>
        </p:txBody>
      </p:sp>
    </p:spTree>
    <p:extLst>
      <p:ext uri="{BB962C8B-B14F-4D97-AF65-F5344CB8AC3E}">
        <p14:creationId xmlns:p14="http://schemas.microsoft.com/office/powerpoint/2010/main" val="200094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6E91E98C-0745-D718-F290-558E233A7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345"/>
            <a:ext cx="10515600" cy="38286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5400" dirty="0"/>
              <a:t>Todos esses exemplos podem ser interpretados como problemas de classificação.</a:t>
            </a:r>
          </a:p>
        </p:txBody>
      </p:sp>
    </p:spTree>
    <p:extLst>
      <p:ext uri="{BB962C8B-B14F-4D97-AF65-F5344CB8AC3E}">
        <p14:creationId xmlns:p14="http://schemas.microsoft.com/office/powerpoint/2010/main" val="186782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80532" cy="5032376"/>
          </a:xfrm>
        </p:spPr>
        <p:txBody>
          <a:bodyPr>
            <a:normAutofit/>
          </a:bodyPr>
          <a:lstStyle/>
          <a:p>
            <a:r>
              <a:rPr lang="pt-BR" dirty="0"/>
              <a:t>A partir desta aula, entenderemos como as ideias que discutimos até agora serão úteis na construção de </a:t>
            </a:r>
            <a:r>
              <a:rPr lang="pt-BR" b="1" i="1" dirty="0"/>
              <a:t>modelos matemáticos que </a:t>
            </a:r>
            <a:r>
              <a:rPr lang="pt-BR" b="1" i="1" dirty="0">
                <a:solidFill>
                  <a:srgbClr val="7030A0"/>
                </a:solidFill>
              </a:rPr>
              <a:t>aproximam</a:t>
            </a:r>
            <a:r>
              <a:rPr lang="pt-BR" b="1" i="1" dirty="0"/>
              <a:t> a atividade de aprendizagem do cérebro</a:t>
            </a:r>
            <a:r>
              <a:rPr lang="pt-BR" dirty="0"/>
              <a:t>. </a:t>
            </a:r>
          </a:p>
          <a:p>
            <a:r>
              <a:rPr lang="pt-BR" dirty="0"/>
              <a:t>Essas </a:t>
            </a:r>
            <a:r>
              <a:rPr lang="pt-BR" dirty="0" smtClean="0"/>
              <a:t>ideias, </a:t>
            </a:r>
            <a:r>
              <a:rPr lang="pt-BR" dirty="0"/>
              <a:t>que já discutimos, nos ajudarão a entender o funcionamento das </a:t>
            </a:r>
            <a:r>
              <a:rPr lang="pt-BR" b="1" i="1" dirty="0"/>
              <a:t>redes neurais artificiais </a:t>
            </a:r>
            <a:r>
              <a:rPr lang="pt-BR" dirty="0"/>
              <a:t>(RNAs).</a:t>
            </a:r>
          </a:p>
          <a:p>
            <a:r>
              <a:rPr lang="pt-BR" dirty="0"/>
              <a:t>Redes neurais artificiais são uma das formas mais populares e efetivas para implementação de sistemas de aprendizado de máquina e mereceriam por sí só uma disciplina em separado.</a:t>
            </a:r>
          </a:p>
          <a:p>
            <a:r>
              <a:rPr lang="pt-BR" dirty="0"/>
              <a:t>Portanto, neste tópico, veremos uma breve visão geral sobre as RNAs. 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7E68BD5-7520-4B01-9739-3D7A1FED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0424" cy="1325563"/>
          </a:xfrm>
        </p:spPr>
        <p:txBody>
          <a:bodyPr/>
          <a:lstStyle/>
          <a:p>
            <a:r>
              <a:rPr lang="pt-BR" dirty="0"/>
              <a:t>Exemplos de portas lógicas com o modelo M-P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="" xmlns:a16="http://schemas.microsoft.com/office/drawing/2014/main" id="{F767FFAE-F941-4E83-9E11-74EA97962CE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2289730"/>
                  </p:ext>
                </p:extLst>
              </p:nvPr>
            </p:nvGraphicFramePr>
            <p:xfrm>
              <a:off x="1071236" y="2595935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767FFAE-F941-4E83-9E11-74EA97962CE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2289730"/>
                  </p:ext>
                </p:extLst>
              </p:nvPr>
            </p:nvGraphicFramePr>
            <p:xfrm>
              <a:off x="1071236" y="2595935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1099" t="-119608" r="-2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3333" t="-119608" r="-102222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0000" t="-119608" r="-1099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>
                <a:extLst>
                  <a:ext uri="{FF2B5EF4-FFF2-40B4-BE49-F238E27FC236}">
                    <a16:creationId xmlns="" xmlns:a16="http://schemas.microsoft.com/office/drawing/2014/main" id="{DD965F77-D910-4681-8D94-F0562B360E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72461681"/>
                  </p:ext>
                </p:extLst>
              </p:nvPr>
            </p:nvGraphicFramePr>
            <p:xfrm>
              <a:off x="3892548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D965F77-D910-4681-8D94-F0562B360E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72461681"/>
                  </p:ext>
                </p:extLst>
              </p:nvPr>
            </p:nvGraphicFramePr>
            <p:xfrm>
              <a:off x="3892548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3">
                <a:extLst>
                  <a:ext uri="{FF2B5EF4-FFF2-40B4-BE49-F238E27FC236}">
                    <a16:creationId xmlns="" xmlns:a16="http://schemas.microsoft.com/office/drawing/2014/main" id="{938A066A-22FB-471F-B1F4-AB6F2A138E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7401916"/>
                  </p:ext>
                </p:extLst>
              </p:nvPr>
            </p:nvGraphicFramePr>
            <p:xfrm>
              <a:off x="6713860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8A066A-22FB-471F-B1F4-AB6F2A138E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7401916"/>
                  </p:ext>
                </p:extLst>
              </p:nvPr>
            </p:nvGraphicFramePr>
            <p:xfrm>
              <a:off x="6713860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>
                <a:extLst>
                  <a:ext uri="{FF2B5EF4-FFF2-40B4-BE49-F238E27FC236}">
                    <a16:creationId xmlns="" xmlns:a16="http://schemas.microsoft.com/office/drawing/2014/main" id="{AAC4E0B4-0AB9-41D9-8412-E8273B9213C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4744729"/>
                  </p:ext>
                </p:extLst>
              </p:nvPr>
            </p:nvGraphicFramePr>
            <p:xfrm>
              <a:off x="9535172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AC4E0B4-0AB9-41D9-8412-E8273B9213C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4744729"/>
                  </p:ext>
                </p:extLst>
              </p:nvPr>
            </p:nvGraphicFramePr>
            <p:xfrm>
              <a:off x="9535172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-2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tângulo 10">
            <a:extLst>
              <a:ext uri="{FF2B5EF4-FFF2-40B4-BE49-F238E27FC236}">
                <a16:creationId xmlns="" xmlns:a16="http://schemas.microsoft.com/office/drawing/2014/main" id="{221061E5-F31D-4ACA-AD05-D82AEF033C76}"/>
              </a:ext>
            </a:extLst>
          </p:cNvPr>
          <p:cNvSpPr/>
          <p:nvPr/>
        </p:nvSpPr>
        <p:spPr>
          <a:xfrm>
            <a:off x="2172963" y="3534305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="" xmlns:a16="http://schemas.microsoft.com/office/drawing/2014/main" id="{215C0F0D-A722-474D-8471-199D461D83E9}"/>
              </a:ext>
            </a:extLst>
          </p:cNvPr>
          <p:cNvSpPr/>
          <p:nvPr/>
        </p:nvSpPr>
        <p:spPr>
          <a:xfrm>
            <a:off x="4994274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="" xmlns:a16="http://schemas.microsoft.com/office/drawing/2014/main" id="{F3727754-13EE-4E28-8054-B4248241CFC0}"/>
              </a:ext>
            </a:extLst>
          </p:cNvPr>
          <p:cNvSpPr/>
          <p:nvPr/>
        </p:nvSpPr>
        <p:spPr>
          <a:xfrm>
            <a:off x="7815586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="" xmlns:a16="http://schemas.microsoft.com/office/drawing/2014/main" id="{0280CE2A-46AD-4072-8519-D378A5B43FC6}"/>
              </a:ext>
            </a:extLst>
          </p:cNvPr>
          <p:cNvSpPr/>
          <p:nvPr/>
        </p:nvSpPr>
        <p:spPr>
          <a:xfrm>
            <a:off x="10636898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="" xmlns:a16="http://schemas.microsoft.com/office/drawing/2014/main" id="{91A94ADF-EE00-43ED-B853-366E5336E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28937"/>
            <a:ext cx="10900423" cy="1676882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Resposta</a:t>
            </a:r>
            <a:r>
              <a:rPr lang="en-US" dirty="0"/>
              <a:t>: com um 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de M-P,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um </a:t>
            </a:r>
            <a:r>
              <a:rPr lang="en-US" b="1" i="1" dirty="0" err="1"/>
              <a:t>limiar</a:t>
            </a:r>
            <a:r>
              <a:rPr lang="en-US" b="1" i="1" dirty="0"/>
              <a:t> de </a:t>
            </a:r>
            <a:r>
              <a:rPr lang="en-US" b="1" i="1" dirty="0" err="1"/>
              <a:t>ativação</a:t>
            </a:r>
            <a:r>
              <a:rPr lang="en-US" b="1" i="1" dirty="0"/>
              <a:t> </a:t>
            </a:r>
            <a:r>
              <a:rPr lang="en-US" dirty="0"/>
              <a:t>que </a:t>
            </a:r>
            <a:r>
              <a:rPr lang="en-US" dirty="0" err="1"/>
              <a:t>resolva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, </a:t>
            </a:r>
            <a:r>
              <a:rPr lang="en-US" dirty="0" err="1"/>
              <a:t>pois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veremos</a:t>
            </a:r>
            <a:r>
              <a:rPr lang="en-US" dirty="0"/>
              <a:t> </a:t>
            </a:r>
            <a:r>
              <a:rPr lang="en-US" dirty="0" err="1"/>
              <a:t>adiante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b="1" i="1" dirty="0" err="1"/>
              <a:t>linearmente</a:t>
            </a:r>
            <a:r>
              <a:rPr lang="en-US" b="1" i="1" dirty="0"/>
              <a:t> </a:t>
            </a:r>
            <a:r>
              <a:rPr lang="en-US" b="1" i="1" dirty="0" err="1"/>
              <a:t>separável</a:t>
            </a:r>
            <a:r>
              <a:rPr lang="en-US" dirty="0"/>
              <a:t>.</a:t>
            </a:r>
          </a:p>
          <a:p>
            <a:r>
              <a:rPr lang="en-US" dirty="0"/>
              <a:t>O </a:t>
            </a:r>
            <a:r>
              <a:rPr lang="en-US" dirty="0" err="1"/>
              <a:t>modelo</a:t>
            </a:r>
            <a:r>
              <a:rPr lang="en-US" dirty="0"/>
              <a:t> de M-P </a:t>
            </a:r>
            <a:r>
              <a:rPr lang="en-US" dirty="0" err="1"/>
              <a:t>só</a:t>
            </a:r>
            <a:r>
              <a:rPr lang="en-US" dirty="0"/>
              <a:t> resolve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b="1" i="1" dirty="0" err="1"/>
              <a:t>linearmente</a:t>
            </a:r>
            <a:r>
              <a:rPr lang="en-US" b="1" i="1" dirty="0"/>
              <a:t> </a:t>
            </a:r>
            <a:r>
              <a:rPr lang="en-US" b="1" i="1" dirty="0" err="1"/>
              <a:t>separáveis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spaço Reservado para Conteúdo 2">
                <a:extLst>
                  <a:ext uri="{FF2B5EF4-FFF2-40B4-BE49-F238E27FC236}">
                    <a16:creationId xmlns="" xmlns:a16="http://schemas.microsoft.com/office/drawing/2014/main" id="{A3CD3263-05E9-4C2C-AC8D-0917EC55F4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782612"/>
                <a:ext cx="10900424" cy="16768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:r>
                  <a:rPr lang="pt-BR" dirty="0"/>
                  <a:t>Qual deve ser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para a porta lógica XOR? </a:t>
                </a:r>
              </a:p>
            </p:txBody>
          </p:sp>
        </mc:Choice>
        <mc:Fallback xmlns="">
          <p:sp>
            <p:nvSpPr>
              <p:cNvPr id="16" name="Espaço Reservado para Conteúdo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3CD3263-05E9-4C2C-AC8D-0917EC55F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2612"/>
                <a:ext cx="10900424" cy="1676882"/>
              </a:xfrm>
              <a:prstGeom prst="rect">
                <a:avLst/>
              </a:prstGeom>
              <a:blipFill rotWithShape="0">
                <a:blip r:embed="rId6"/>
                <a:stretch>
                  <a:fillRect l="-1007" t="-5797" r="-1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3892548" y="2290312"/>
                <a:ext cx="22034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 como entrada inibitória.</a:t>
                </a: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548" y="2290312"/>
                <a:ext cx="2203452" cy="307777"/>
              </a:xfrm>
              <a:prstGeom prst="rect">
                <a:avLst/>
              </a:prstGeom>
              <a:blipFill rotWithShape="0"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1071236" y="2288157"/>
            <a:ext cx="2203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Sem entradas inibitórias.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6713859" y="2288156"/>
                <a:ext cx="22034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400" dirty="0"/>
                  <a:t> como entrada inibitória.</a:t>
                </a:r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859" y="2288156"/>
                <a:ext cx="2203452" cy="307777"/>
              </a:xfrm>
              <a:prstGeom prst="rect">
                <a:avLst/>
              </a:prstGeom>
              <a:blipFill rotWithShape="0">
                <a:blip r:embed="rId8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9293407" y="2288156"/>
                <a:ext cx="26869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400" dirty="0"/>
                  <a:t> como entradas inibitórias.</a:t>
                </a: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407" y="2288156"/>
                <a:ext cx="2686981" cy="307777"/>
              </a:xfrm>
              <a:prstGeom prst="rect">
                <a:avLst/>
              </a:prstGeom>
              <a:blipFill rotWithShape="0">
                <a:blip r:embed="rId9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1071235" y="4486219"/>
                <a:ext cx="220345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&lt;2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5" y="4486219"/>
                <a:ext cx="2203453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850064" y="4478034"/>
                <a:ext cx="22459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1600" dirty="0"/>
                  <a:t> ou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064" y="4478034"/>
                <a:ext cx="2245936" cy="338554"/>
              </a:xfrm>
              <a:prstGeom prst="rect">
                <a:avLst/>
              </a:prstGeom>
              <a:blipFill rotWithShape="0">
                <a:blip r:embed="rId11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6697650" y="4500542"/>
                <a:ext cx="22459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1600" dirty="0"/>
                  <a:t> ou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650" y="4500542"/>
                <a:ext cx="2245936" cy="338554"/>
              </a:xfrm>
              <a:prstGeom prst="rect">
                <a:avLst/>
              </a:prstGeom>
              <a:blipFill rotWithShape="0">
                <a:blip r:embed="rId1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/>
              <p:cNvSpPr/>
              <p:nvPr/>
            </p:nvSpPr>
            <p:spPr>
              <a:xfrm>
                <a:off x="9535170" y="4478034"/>
                <a:ext cx="220345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2&lt;</m:t>
                      </m:r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170" y="4478034"/>
                <a:ext cx="2203453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972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I)</a:t>
            </a:r>
            <a:r>
              <a:rPr lang="pt-BR" dirty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3511511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8896"/>
            <a:ext cx="6865565" cy="500910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Em 1958, Frank Rosenblatt, propôs um novo </a:t>
            </a:r>
            <a:r>
              <a:rPr lang="pt-BR" b="1" i="1" dirty="0"/>
              <a:t>modelo computacional </a:t>
            </a:r>
            <a:r>
              <a:rPr lang="pt-BR" b="1" i="1" dirty="0">
                <a:solidFill>
                  <a:srgbClr val="00B050"/>
                </a:solidFill>
              </a:rPr>
              <a:t>mais geral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/>
              <a:t>que o modelo do </a:t>
            </a:r>
            <a:r>
              <a:rPr lang="pt-BR" b="1" i="1" dirty="0"/>
              <a:t>neurônio</a:t>
            </a:r>
            <a:r>
              <a:rPr lang="pt-BR" dirty="0"/>
              <a:t>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r>
              <a:rPr lang="pt-BR" dirty="0"/>
              <a:t>.</a:t>
            </a:r>
          </a:p>
          <a:p>
            <a:r>
              <a:rPr lang="pt-BR" dirty="0"/>
              <a:t>O modelo criado por ele foi chamado de </a:t>
            </a:r>
            <a:r>
              <a:rPr lang="pt-BR" b="1" i="1" dirty="0">
                <a:solidFill>
                  <a:srgbClr val="00B050"/>
                </a:solidFill>
              </a:rPr>
              <a:t>perceptron</a:t>
            </a:r>
            <a:r>
              <a:rPr lang="pt-BR" dirty="0"/>
              <a:t> e é mostrado na figura ao lado.</a:t>
            </a:r>
          </a:p>
          <a:p>
            <a:r>
              <a:rPr lang="pt-BR" dirty="0"/>
              <a:t>O </a:t>
            </a:r>
            <a:r>
              <a:rPr lang="pt-BR" b="1" i="1" dirty="0"/>
              <a:t>perceptron</a:t>
            </a:r>
            <a:r>
              <a:rPr lang="pt-BR" dirty="0"/>
              <a:t> é um modelo para </a:t>
            </a:r>
            <a:r>
              <a:rPr lang="pt-BR" b="1" i="1" dirty="0">
                <a:solidFill>
                  <a:srgbClr val="7030A0"/>
                </a:solidFill>
              </a:rPr>
              <a:t>aprendizado supervisionado</a:t>
            </a:r>
            <a:r>
              <a:rPr lang="pt-BR" dirty="0"/>
              <a:t> de </a:t>
            </a:r>
            <a:r>
              <a:rPr lang="pt-BR" b="1" i="1" dirty="0">
                <a:solidFill>
                  <a:srgbClr val="0070C0"/>
                </a:solidFill>
              </a:rPr>
              <a:t>classificadores binários</a:t>
            </a:r>
            <a:r>
              <a:rPr lang="pt-BR" dirty="0"/>
              <a:t>,</a:t>
            </a:r>
            <a:r>
              <a:rPr lang="pt-BR" b="1" i="1" dirty="0"/>
              <a:t> </a:t>
            </a:r>
            <a:r>
              <a:rPr lang="pt-BR" dirty="0"/>
              <a:t>ou seja </a:t>
            </a:r>
            <a:r>
              <a:rPr lang="pt-BR" b="1" i="1" dirty="0"/>
              <a:t>problemas com duas classes</a:t>
            </a:r>
            <a:r>
              <a:rPr lang="pt-BR" dirty="0"/>
              <a:t>.</a:t>
            </a:r>
          </a:p>
          <a:p>
            <a:r>
              <a:rPr lang="pt-BR" dirty="0"/>
              <a:t>Assim como o modelo de M-P, o </a:t>
            </a:r>
            <a:r>
              <a:rPr lang="pt-BR" b="1" i="1" dirty="0"/>
              <a:t>perceptron</a:t>
            </a:r>
            <a:r>
              <a:rPr lang="pt-BR" dirty="0"/>
              <a:t> só é capaz de classificar padrões </a:t>
            </a:r>
            <a:r>
              <a:rPr lang="pt-BR" b="1" i="1" dirty="0"/>
              <a:t>linearmente separáveis</a:t>
            </a:r>
            <a:r>
              <a:rPr lang="pt-BR" dirty="0"/>
              <a:t>.</a:t>
            </a:r>
          </a:p>
          <a:p>
            <a:r>
              <a:rPr lang="pt-BR" dirty="0"/>
              <a:t>Ou seja, </a:t>
            </a:r>
            <a:r>
              <a:rPr lang="pt-BR" dirty="0" smtClean="0"/>
              <a:t>um </a:t>
            </a:r>
            <a:r>
              <a:rPr lang="pt-BR" b="1" i="1" dirty="0"/>
              <a:t>perceptron</a:t>
            </a:r>
            <a:r>
              <a:rPr lang="pt-BR" dirty="0"/>
              <a:t> também não resolve o problema da classificação XOR.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5" y="4336529"/>
            <a:ext cx="4488235" cy="1879826"/>
          </a:xfrm>
          <a:prstGeom prst="rect">
            <a:avLst/>
          </a:prstGeom>
        </p:spPr>
      </p:pic>
      <p:pic>
        <p:nvPicPr>
          <p:cNvPr id="3074" name="Picture 2" descr="Wikimedia Commons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339" y="357736"/>
            <a:ext cx="2231461" cy="291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9537609" y="3210718"/>
            <a:ext cx="1583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Frank </a:t>
            </a:r>
            <a:r>
              <a:rPr lang="pt-BR" sz="1600" dirty="0" err="1"/>
              <a:t>Rosenblatt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553852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8308" y="1555752"/>
            <a:ext cx="6146710" cy="5302247"/>
          </a:xfrm>
        </p:spPr>
        <p:txBody>
          <a:bodyPr>
            <a:normAutofit/>
          </a:bodyPr>
          <a:lstStyle/>
          <a:p>
            <a:r>
              <a:rPr lang="pt-BR" dirty="0"/>
              <a:t>Esse novo modelo supera algumas das limitações do modelo de M-P: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Introdução do conceito de </a:t>
            </a:r>
            <a:r>
              <a:rPr lang="pt-BR" b="1" i="1" dirty="0"/>
              <a:t>pesos sinápticos com valores reais </a:t>
            </a:r>
            <a:r>
              <a:rPr lang="pt-BR" dirty="0"/>
              <a:t>para as entradas (ou </a:t>
            </a:r>
            <a:r>
              <a:rPr lang="pt-BR" b="1" i="1" dirty="0"/>
              <a:t>sinapses</a:t>
            </a:r>
            <a:r>
              <a:rPr lang="pt-BR" dirty="0"/>
              <a:t>).</a:t>
            </a:r>
            <a:endParaRPr lang="pt-BR" b="1" i="1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Pesos dão uma medida de importância </a:t>
            </a:r>
            <a:r>
              <a:rPr lang="pt-BR" dirty="0" smtClean="0"/>
              <a:t>das </a:t>
            </a:r>
            <a:r>
              <a:rPr lang="pt-BR" dirty="0"/>
              <a:t>sinapses (i.e., atributos).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um método para que o modelo </a:t>
            </a:r>
            <a:r>
              <a:rPr lang="pt-BR" b="1" i="1" dirty="0">
                <a:solidFill>
                  <a:srgbClr val="7030A0"/>
                </a:solidFill>
              </a:rPr>
              <a:t>aprenda os pesos e o ponto de ativação</a:t>
            </a:r>
            <a:r>
              <a:rPr lang="pt-BR" dirty="0"/>
              <a:t>, que passa a ser um peso também.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21101" y="4892896"/>
                <a:ext cx="3877116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>
                  <a:ea typeface="Cambria Math" panose="02040503050406030204" pitchFamily="18" charset="0"/>
                </a:endParaRPr>
              </a:p>
              <a:p>
                <a:r>
                  <a:rPr lang="pt-BR" dirty="0">
                    <a:ea typeface="Cambria Math" panose="02040503050406030204" pitchFamily="18" charset="0"/>
                  </a:rPr>
                  <a:t>Percebam que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agora faz parte das entradas e é chamado de </a:t>
                </a:r>
                <a:r>
                  <a:rPr lang="pt-BR" b="1" i="1" dirty="0"/>
                  <a:t>peso de bias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01" y="4892896"/>
                <a:ext cx="3877116" cy="1818190"/>
              </a:xfrm>
              <a:prstGeom prst="rect">
                <a:avLst/>
              </a:prstGeom>
              <a:blipFill>
                <a:blip r:embed="rId3"/>
                <a:stretch>
                  <a:fillRect l="-1258" b="-43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Agrupar 5">
            <a:extLst>
              <a:ext uri="{FF2B5EF4-FFF2-40B4-BE49-F238E27FC236}">
                <a16:creationId xmlns="" xmlns:a16="http://schemas.microsoft.com/office/drawing/2014/main" id="{D194B161-A8AE-1E47-BF8E-8BD43DF63DA4}"/>
              </a:ext>
            </a:extLst>
          </p:cNvPr>
          <p:cNvGrpSpPr/>
          <p:nvPr/>
        </p:nvGrpSpPr>
        <p:grpSpPr>
          <a:xfrm>
            <a:off x="4938704" y="5160783"/>
            <a:ext cx="3594194" cy="1550303"/>
            <a:chOff x="1301464" y="5105958"/>
            <a:chExt cx="3594194" cy="1550303"/>
          </a:xfrm>
        </p:grpSpPr>
        <p:grpSp>
          <p:nvGrpSpPr>
            <p:cNvPr id="7" name="Group 6"/>
            <p:cNvGrpSpPr/>
            <p:nvPr/>
          </p:nvGrpSpPr>
          <p:grpSpPr>
            <a:xfrm>
              <a:off x="1301464" y="5105958"/>
              <a:ext cx="3142324" cy="1550303"/>
              <a:chOff x="511819" y="4987108"/>
              <a:chExt cx="3142324" cy="1550303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V="1">
                <a:off x="1038293" y="5156782"/>
                <a:ext cx="0" cy="1080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511819" y="6236782"/>
                <a:ext cx="252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039821" y="5761728"/>
                <a:ext cx="201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876228" y="6229634"/>
                    <a:ext cx="32412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6228" y="6229634"/>
                    <a:ext cx="324128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1038292" y="4987108"/>
                    <a:ext cx="1047979" cy="40498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8292" y="4987108"/>
                    <a:ext cx="1047979" cy="404983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2946898" y="6044968"/>
                    <a:ext cx="70724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6898" y="6044968"/>
                    <a:ext cx="707245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761832" y="5607839"/>
                    <a:ext cx="32412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832" y="5607839"/>
                    <a:ext cx="324128" cy="30777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Rectangle 14"/>
            <p:cNvSpPr/>
            <p:nvPr/>
          </p:nvSpPr>
          <p:spPr>
            <a:xfrm>
              <a:off x="2837466" y="5458300"/>
              <a:ext cx="20581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/>
                <a:t>função de ativação </a:t>
              </a:r>
              <a:endParaRPr lang="pt-BR" dirty="0"/>
            </a:p>
          </p:txBody>
        </p:sp>
      </p:grpSp>
      <p:pic>
        <p:nvPicPr>
          <p:cNvPr id="17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03" y="2098450"/>
            <a:ext cx="5393604" cy="225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63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690688"/>
                <a:ext cx="6645827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Além disso, as entradas não são mais limitadas a valores booleanos, como no caso do modelo de M-P,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suportando entradas com valores reais</a:t>
                </a:r>
                <a:r>
                  <a:rPr lang="pt-BR" dirty="0"/>
                  <a:t>, o que torna este modelo mais útil e generalizado.</a:t>
                </a:r>
              </a:p>
              <a:p>
                <a:r>
                  <a:rPr lang="pt-BR" dirty="0"/>
                  <a:t>Assim como no modelo de M-P,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 utilizada pelo </a:t>
                </a:r>
                <a:r>
                  <a:rPr lang="pt-BR" b="1" i="1" dirty="0"/>
                  <a:t>perceptron</a:t>
                </a:r>
                <a:r>
                  <a:rPr lang="pt-BR" dirty="0"/>
                  <a:t> também é a </a:t>
                </a:r>
                <a:r>
                  <a:rPr lang="pt-BR" b="1" i="1" dirty="0"/>
                  <a:t>função degrau</a:t>
                </a:r>
                <a:r>
                  <a:rPr lang="pt-BR" dirty="0"/>
                  <a:t> com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diferença que </a:t>
                </a:r>
                <a:r>
                  <a:rPr lang="pt-BR" b="1" i="1" dirty="0" smtClean="0">
                    <a:solidFill>
                      <a:srgbClr val="00B050"/>
                    </a:solidFill>
                  </a:rPr>
                  <a:t>a transição não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depende do 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a transição ou ativação sempre ocorre em 0.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690688"/>
                <a:ext cx="6645827" cy="5167311"/>
              </a:xfrm>
              <a:blipFill rotWithShape="0">
                <a:blip r:embed="rId3"/>
                <a:stretch>
                  <a:fillRect l="-1651" t="-18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12691" y="3045723"/>
                <a:ext cx="3877116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>
                  <a:ea typeface="Cambria Math" panose="02040503050406030204" pitchFamily="18" charset="0"/>
                </a:endParaRPr>
              </a:p>
              <a:p>
                <a:r>
                  <a:rPr lang="pt-BR" dirty="0">
                    <a:ea typeface="Cambria Math" panose="02040503050406030204" pitchFamily="18" charset="0"/>
                  </a:rPr>
                  <a:t>Percebam que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agora faz parte das entradas e é chamado de </a:t>
                </a:r>
                <a:r>
                  <a:rPr lang="pt-BR" b="1" i="1" dirty="0"/>
                  <a:t>bias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691" y="3045723"/>
                <a:ext cx="3877116" cy="1818190"/>
              </a:xfrm>
              <a:prstGeom prst="rect">
                <a:avLst/>
              </a:prstGeom>
              <a:blipFill rotWithShape="0">
                <a:blip r:embed="rId4"/>
                <a:stretch>
                  <a:fillRect l="-1415" b="-43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585491" y="4929313"/>
            <a:ext cx="3142324" cy="1550303"/>
            <a:chOff x="511819" y="4987108"/>
            <a:chExt cx="3142324" cy="155030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10121493" y="5281655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  <p:pic>
        <p:nvPicPr>
          <p:cNvPr id="17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229" y="1114245"/>
            <a:ext cx="3869771" cy="162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52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ativação do Perceptron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86655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ativação do </a:t>
                </a:r>
                <a:r>
                  <a:rPr lang="pt-BR" b="1" i="1" dirty="0"/>
                  <a:t>perceptron</a:t>
                </a:r>
                <a:r>
                  <a:rPr lang="pt-BR" dirty="0"/>
                  <a:t> é causada pela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combinação linear </a:t>
                </a:r>
                <a:r>
                  <a:rPr lang="pt-BR" dirty="0"/>
                  <a:t>dos </a:t>
                </a:r>
                <a:r>
                  <a:rPr lang="pt-BR" b="1" i="1" dirty="0"/>
                  <a:t>estímulos de entrada </a:t>
                </a:r>
                <a:r>
                  <a:rPr lang="pt-BR" dirty="0"/>
                  <a:t>em relação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exceder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o </a:t>
                </a:r>
                <a:r>
                  <a:rPr lang="pt-BR" b="1" i="1" dirty="0"/>
                  <a:t>disparo</a:t>
                </a:r>
                <a:r>
                  <a:rPr lang="pt-BR" dirty="0"/>
                  <a:t> ocorre.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é expresso por uma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tipo </a:t>
                </a:r>
                <a:r>
                  <a:rPr lang="pt-BR" b="1" i="1" dirty="0"/>
                  <a:t>degrau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86655" cy="5032376"/>
              </a:xfrm>
              <a:blipFill>
                <a:blip r:embed="rId3"/>
                <a:stretch>
                  <a:fillRect l="-99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92" y="3960994"/>
            <a:ext cx="5816287" cy="243606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7590468" y="4576353"/>
            <a:ext cx="3142324" cy="1550303"/>
            <a:chOff x="511819" y="4987108"/>
            <a:chExt cx="3142324" cy="1550303"/>
          </a:xfrm>
        </p:grpSpPr>
        <p:cxnSp>
          <p:nvCxnSpPr>
            <p:cNvPr id="6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10"/>
                <p:cNvSpPr/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5358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ativação do Perceptron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11345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Notem que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, abaixo tem a transição para o valor 1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é controlado, indiretamente, pelo valor do </a:t>
                </a:r>
                <a:r>
                  <a:rPr lang="pt-BR" b="1" i="1" dirty="0"/>
                  <a:t>peso de 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foi absorvido pela combinação linear,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chamada de </a:t>
                </a:r>
                <a:r>
                  <a:rPr lang="pt-BR" b="1" i="1" dirty="0" smtClean="0">
                    <a:solidFill>
                      <a:srgbClr val="7030A0"/>
                    </a:solidFill>
                  </a:rPr>
                  <a:t>ativação</a:t>
                </a:r>
                <a:r>
                  <a:rPr lang="pt-BR" dirty="0" smtClean="0"/>
                  <a:t>, </a:t>
                </a:r>
                <a:r>
                  <a:rPr lang="pt-BR" dirty="0"/>
                  <a:t>e, portanto, podemos usar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ativação com transição fixa em zero</a:t>
                </a:r>
                <a:r>
                  <a:rPr lang="pt-BR" dirty="0"/>
                  <a:t>, pois, agora, ajusta-se o limiar de ativação indiretamente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11345" cy="5032376"/>
              </a:xfrm>
              <a:blipFill rotWithShape="0">
                <a:blip r:embed="rId3"/>
                <a:stretch>
                  <a:fillRect l="-933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5"/>
          <p:cNvGrpSpPr/>
          <p:nvPr/>
        </p:nvGrpSpPr>
        <p:grpSpPr>
          <a:xfrm>
            <a:off x="1491004" y="4815342"/>
            <a:ext cx="3142324" cy="1550303"/>
            <a:chOff x="511819" y="4987108"/>
            <a:chExt cx="3142324" cy="1550303"/>
          </a:xfrm>
        </p:grpSpPr>
        <p:cxnSp>
          <p:nvCxnSpPr>
            <p:cNvPr id="6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10"/>
                <p:cNvSpPr/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6"/>
              <p:cNvSpPr txBox="1"/>
              <p:nvPr/>
            </p:nvSpPr>
            <p:spPr>
              <a:xfrm>
                <a:off x="5247181" y="4483351"/>
                <a:ext cx="6702361" cy="2009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Para que tenhamos a saída do perceptron,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igual a 1, então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exemplo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13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181" y="4483351"/>
                <a:ext cx="6702361" cy="2009524"/>
              </a:xfrm>
              <a:prstGeom prst="rect">
                <a:avLst/>
              </a:prstGeom>
              <a:blipFill rotWithShape="0">
                <a:blip r:embed="rId10"/>
                <a:stretch>
                  <a:fillRect l="-819" t="-1515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018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ativação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42518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podemos ver,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do </a:t>
                </a:r>
                <a:r>
                  <a:rPr lang="pt-BR" b="1" i="1" dirty="0"/>
                  <a:t>perceptron</a:t>
                </a:r>
                <a:r>
                  <a:rPr lang="pt-BR" dirty="0"/>
                  <a:t> tem a forma de um </a:t>
                </a:r>
                <a:r>
                  <a:rPr lang="pt-BR" b="1" i="1" dirty="0"/>
                  <a:t>hiperplano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é o atributo de bias com valor constante igual a 1.</a:t>
                </a:r>
              </a:p>
              <a:p>
                <a:r>
                  <a:rPr lang="pt-BR" dirty="0"/>
                  <a:t>Portanto, como já sabemos, este tipo de função</a:t>
                </a:r>
                <a:r>
                  <a:rPr lang="pt-BR" b="1" i="1" dirty="0"/>
                  <a:t> </a:t>
                </a:r>
                <a:r>
                  <a:rPr lang="pt-BR" dirty="0"/>
                  <a:t>dá origem a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binário </a:t>
                </a:r>
                <a:r>
                  <a:rPr lang="pt-BR" dirty="0"/>
                  <a:t>onde as classes são separadas por uma </a:t>
                </a:r>
                <a:r>
                  <a:rPr lang="pt-BR" b="1" i="1" dirty="0"/>
                  <a:t>superfície de separação linear</a:t>
                </a:r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42518" cy="5032376"/>
              </a:xfrm>
              <a:blipFill>
                <a:blip r:embed="rId3"/>
                <a:stretch>
                  <a:fillRect l="-1149" t="-1937" r="-7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594" y="4754693"/>
            <a:ext cx="4895085" cy="205023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8879751" y="5203372"/>
            <a:ext cx="3142324" cy="1550303"/>
            <a:chOff x="511819" y="4987108"/>
            <a:chExt cx="3142324" cy="1550303"/>
          </a:xfrm>
        </p:grpSpPr>
        <p:cxnSp>
          <p:nvCxnSpPr>
            <p:cNvPr id="6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10"/>
                <p:cNvSpPr/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tângulo 13"/>
          <p:cNvSpPr/>
          <p:nvPr/>
        </p:nvSpPr>
        <p:spPr>
          <a:xfrm>
            <a:off x="7958174" y="2858023"/>
            <a:ext cx="35389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combinação linear das </a:t>
            </a:r>
            <a:r>
              <a:rPr lang="pt-BR" sz="1200" dirty="0" smtClean="0"/>
              <a:t>entradas em relação aos pesos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632183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123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Devido ao fato da </a:t>
                </a:r>
                <a:r>
                  <a:rPr lang="pt-BR" b="1" i="1" dirty="0"/>
                  <a:t>função degrau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, ter derivada igual a zero em todos os pontos,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indefinida, nós não podemos utilizar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como aprendemos anteriormente, usamos a </a:t>
                </a:r>
                <a:r>
                  <a:rPr lang="pt-BR" b="1" i="1" dirty="0"/>
                  <a:t>regra de aprendizado do perceptron</a:t>
                </a:r>
                <a:r>
                  <a:rPr lang="pt-BR" dirty="0"/>
                  <a:t> para treinar o modelo.</a:t>
                </a:r>
              </a:p>
              <a:p>
                <a:r>
                  <a:rPr lang="pt-BR" dirty="0"/>
                  <a:t>É uma regra </a:t>
                </a:r>
                <a:r>
                  <a:rPr lang="pt-BR" b="1" i="1" dirty="0"/>
                  <a:t>simples e intuitiva </a:t>
                </a:r>
                <a:r>
                  <a:rPr lang="pt-BR" dirty="0"/>
                  <a:t>para atualização dos pesos do modelo.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  <a:blipFill>
                <a:blip r:embed="rId3"/>
                <a:stretch>
                  <a:fillRect l="-982" t="-19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5">
            <a:extLst>
              <a:ext uri="{FF2B5EF4-FFF2-40B4-BE49-F238E27FC236}">
                <a16:creationId xmlns="" xmlns:a16="http://schemas.microsoft.com/office/drawing/2014/main" id="{3015D60B-A9A8-B47C-EC59-E420297DA671}"/>
              </a:ext>
            </a:extLst>
          </p:cNvPr>
          <p:cNvGrpSpPr/>
          <p:nvPr/>
        </p:nvGrpSpPr>
        <p:grpSpPr>
          <a:xfrm>
            <a:off x="4000500" y="4686300"/>
            <a:ext cx="3666662" cy="1891145"/>
            <a:chOff x="511819" y="4987108"/>
            <a:chExt cx="3142324" cy="155030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="" xmlns:a16="http://schemas.microsoft.com/office/drawing/2014/main" id="{48EDAE7C-9117-2BCE-4FF6-4072C41540E3}"/>
                </a:ext>
              </a:extLst>
            </p:cNvPr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="" xmlns:a16="http://schemas.microsoft.com/office/drawing/2014/main" id="{ADC52D8C-8156-8629-91FE-6190A3A784E7}"/>
                </a:ext>
              </a:extLst>
            </p:cNvPr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C00D90C9-4FB6-86DD-19D0-4B61D8B74219}"/>
                </a:ext>
              </a:extLst>
            </p:cNvPr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="" xmlns:a16="http://schemas.microsoft.com/office/drawing/2014/main" id="{4FAB809A-F3C6-DBA6-A5FE-76B922FF44D8}"/>
                    </a:ext>
                  </a:extLst>
                </p:cNvPr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="" xmlns:a16="http://schemas.microsoft.com/office/drawing/2014/main" id="{EAD2F44B-D8A8-08C2-3DAD-9959FD8B5794}"/>
                    </a:ext>
                  </a:extLst>
                </p:cNvPr>
                <p:cNvSpPr/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="" xmlns:a16="http://schemas.microsoft.com/office/drawing/2014/main" id="{141CEFF1-6186-EC70-931C-CED50CE16180}"/>
                    </a:ext>
                  </a:extLst>
                </p:cNvPr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="" xmlns:a16="http://schemas.microsoft.com/office/drawing/2014/main" id="{64F72519-E71A-A2D8-C367-6FFDDAE6445D}"/>
                    </a:ext>
                  </a:extLst>
                </p:cNvPr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0645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123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 caso do perceptron,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por definição, é um </a:t>
                </a:r>
                <a:r>
                  <a:rPr lang="pt-BR" b="1" i="1" dirty="0"/>
                  <a:t>hiperplano</a:t>
                </a:r>
                <a:r>
                  <a:rPr lang="pt-BR" dirty="0"/>
                  <a:t>, a regra converge para uma solução perfeita se as classes forem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Classes </a:t>
                </a:r>
                <a:r>
                  <a:rPr lang="pt-BR" b="1" i="1" dirty="0"/>
                  <a:t>suficientemente espaçadas </a:t>
                </a:r>
                <a:r>
                  <a:rPr lang="pt-BR" dirty="0"/>
                  <a:t>e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equação de atualização dos</a:t>
                </a:r>
                <a:r>
                  <a:rPr lang="pt-BR" dirty="0"/>
                  <a:t> </a:t>
                </a:r>
                <a:r>
                  <a:rPr lang="pt-BR" b="1" i="1" dirty="0"/>
                  <a:t>pesos </a:t>
                </a:r>
                <a:r>
                  <a:rPr lang="pt-BR" dirty="0"/>
                  <a:t>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é o vetor de pesos,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passo de aprendizagem,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é o valor de saída esperado,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 é a saída do modelo,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é o vetor de atributos.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  <a:blipFill>
                <a:blip r:embed="rId3"/>
                <a:stretch>
                  <a:fillRect l="-1146" t="-1939" r="-9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049004" y="3718355"/>
            <a:ext cx="2578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Equação idêntica a da atualização do gradiente descendente estocástico.</a:t>
            </a:r>
          </a:p>
        </p:txBody>
      </p:sp>
      <p:cxnSp>
        <p:nvCxnSpPr>
          <p:cNvPr id="6" name="Straight Arrow Connector 5"/>
          <p:cNvCxnSpPr>
            <a:cxnSpLocks/>
            <a:stCxn id="4" idx="1"/>
          </p:cNvCxnSpPr>
          <p:nvPr/>
        </p:nvCxnSpPr>
        <p:spPr>
          <a:xfrm flipH="1">
            <a:off x="8052955" y="3949188"/>
            <a:ext cx="996049" cy="186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65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7170" y="1825624"/>
            <a:ext cx="6664329" cy="5032376"/>
          </a:xfrm>
        </p:spPr>
        <p:txBody>
          <a:bodyPr>
            <a:normAutofit/>
          </a:bodyPr>
          <a:lstStyle/>
          <a:p>
            <a:r>
              <a:rPr lang="pt-BR" b="1" i="1" dirty="0"/>
              <a:t>Redes neurais artificiais </a:t>
            </a:r>
            <a:r>
              <a:rPr lang="pt-BR" dirty="0"/>
              <a:t>são modelos computacionais </a:t>
            </a:r>
            <a:r>
              <a:rPr lang="pt-BR" b="1" i="1" dirty="0">
                <a:solidFill>
                  <a:srgbClr val="7030A0"/>
                </a:solidFill>
              </a:rPr>
              <a:t>inspirados</a:t>
            </a:r>
            <a:r>
              <a:rPr lang="pt-BR" dirty="0"/>
              <a:t> pelo funcionamento do cérebro dos animais.</a:t>
            </a:r>
          </a:p>
          <a:p>
            <a:r>
              <a:rPr lang="pt-BR" dirty="0"/>
              <a:t>Elas são capazes de realizar tarefas de aprendizado de máquina (e.g., regressão e classificação) com grande eficácia.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="" xmlns:a16="http://schemas.microsoft.com/office/drawing/2014/main" id="{6B025606-6130-364B-352B-AFD97404E716}"/>
              </a:ext>
            </a:extLst>
          </p:cNvPr>
          <p:cNvGrpSpPr/>
          <p:nvPr/>
        </p:nvGrpSpPr>
        <p:grpSpPr>
          <a:xfrm>
            <a:off x="1243446" y="1939924"/>
            <a:ext cx="3548180" cy="4096280"/>
            <a:chOff x="8643820" y="1380761"/>
            <a:chExt cx="3548180" cy="40962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820" y="2380005"/>
              <a:ext cx="3548180" cy="309703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837880" y="1380761"/>
              <a:ext cx="116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neurônios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10295080" y="1750093"/>
              <a:ext cx="122830" cy="5543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0417910" y="1758156"/>
              <a:ext cx="935890" cy="16401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9021947" y="2347391"/>
              <a:ext cx="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pesos sinápticos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9444966" y="2804287"/>
              <a:ext cx="281817" cy="17878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Oval 28"/>
            <p:cNvSpPr/>
            <p:nvPr/>
          </p:nvSpPr>
          <p:spPr>
            <a:xfrm>
              <a:off x="10677574" y="2804286"/>
              <a:ext cx="281817" cy="17878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649141" y="4436839"/>
              <a:ext cx="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pesos sinápticos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136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46073" y="1838725"/>
                <a:ext cx="7107381" cy="503292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percebemos, o </a:t>
                </a:r>
                <a:r>
                  <a:rPr lang="pt-BR" b="1" i="1" dirty="0"/>
                  <a:t>perceptron</a:t>
                </a:r>
                <a:r>
                  <a:rPr lang="pt-BR" dirty="0"/>
                  <a:t> é idêntico ao </a:t>
                </a:r>
                <a:r>
                  <a:rPr lang="pt-BR" b="1" i="1" dirty="0"/>
                  <a:t>classificador binário com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definição, o </a:t>
                </a:r>
                <a:r>
                  <a:rPr lang="pt-BR" b="1" i="1" dirty="0"/>
                  <a:t>perceptron</a:t>
                </a:r>
                <a:r>
                  <a:rPr lang="pt-BR" dirty="0"/>
                  <a:t> sempre utiliza </a:t>
                </a:r>
                <a:r>
                  <a:rPr lang="pt-BR" b="1" i="1" dirty="0"/>
                  <a:t>superfícies de separação lineares</a:t>
                </a:r>
                <a:r>
                  <a:rPr lang="pt-BR" dirty="0"/>
                  <a:t>, ou seja, sempre teremos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como sendo a equação de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teoricamente,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sem transformação dos atributos</a:t>
                </a:r>
                <a:r>
                  <a:rPr lang="pt-BR" dirty="0"/>
                  <a:t>, um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único</a:t>
                </a:r>
                <a:r>
                  <a:rPr lang="pt-BR" dirty="0"/>
                  <a:t> </a:t>
                </a:r>
                <a:r>
                  <a:rPr lang="pt-BR" b="1" i="1" dirty="0"/>
                  <a:t>perceptron</a:t>
                </a:r>
                <a:r>
                  <a:rPr lang="pt-BR" dirty="0"/>
                  <a:t> só é capaz de </a:t>
                </a:r>
                <a:r>
                  <a:rPr lang="pt-BR" b="1" i="1" dirty="0"/>
                  <a:t>classificar</a:t>
                </a:r>
                <a:r>
                  <a:rPr lang="pt-BR" dirty="0"/>
                  <a:t> dados que sejam </a:t>
                </a:r>
                <a:r>
                  <a:rPr lang="pt-BR" b="1" i="1" dirty="0"/>
                  <a:t>linearmente separáveis </a:t>
                </a:r>
                <a:r>
                  <a:rPr lang="pt-BR" dirty="0"/>
                  <a:t>(ou seja, separáveis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6073" y="1838725"/>
                <a:ext cx="7107381" cy="5032923"/>
              </a:xfrm>
              <a:blipFill>
                <a:blip r:embed="rId3"/>
                <a:stretch>
                  <a:fillRect l="-1544" t="-2061" r="-2487" b="-19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" r="4031"/>
          <a:stretch/>
        </p:blipFill>
        <p:spPr>
          <a:xfrm>
            <a:off x="1253837" y="2202644"/>
            <a:ext cx="2916422" cy="29944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567736" y="5280693"/>
                <a:ext cx="23022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A separação das duas classes ocorre onde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736" y="5280693"/>
                <a:ext cx="2302283" cy="523220"/>
              </a:xfrm>
              <a:prstGeom prst="rect">
                <a:avLst/>
              </a:prstGeom>
              <a:blipFill>
                <a:blip r:embed="rId5"/>
                <a:stretch>
                  <a:fillRect t="-1163" r="-1852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347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6465" y="1838725"/>
                <a:ext cx="7065818" cy="503292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figura ao lado ilustra isso para um caso bidimensional.</a:t>
                </a:r>
              </a:p>
              <a:p>
                <a:r>
                  <a:rPr lang="pt-BR" dirty="0"/>
                  <a:t>Entretanto, como veremos na sequência, podemos </a:t>
                </a:r>
                <a:r>
                  <a:rPr lang="pt-BR" b="1" i="1" dirty="0"/>
                  <a:t>combinar os resultados de vários perceptrons</a:t>
                </a:r>
                <a:r>
                  <a:rPr lang="pt-BR" dirty="0"/>
                  <a:t> para criar </a:t>
                </a:r>
                <a:r>
                  <a:rPr lang="pt-BR" b="1" i="1" dirty="0"/>
                  <a:t>superfícies de separação </a:t>
                </a:r>
                <a:r>
                  <a:rPr lang="pt-BR" dirty="0"/>
                  <a:t>que separem dados que não sejam linearmente separáveis sem a necessidade de </a:t>
                </a:r>
                <a:r>
                  <a:rPr lang="pt-BR" b="1" i="1" dirty="0"/>
                  <a:t>transformar os atributos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 seja, não precisamos usar funções discriminantes,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com outros formatos (e.g., polinômios) que não sejam o de um hiperplano.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6465" y="1838725"/>
                <a:ext cx="7065818" cy="5032923"/>
              </a:xfrm>
              <a:blipFill>
                <a:blip r:embed="rId3"/>
                <a:stretch>
                  <a:fillRect l="-1553" t="-2061" r="-2675" b="-19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" r="4031"/>
          <a:stretch/>
        </p:blipFill>
        <p:spPr>
          <a:xfrm>
            <a:off x="1419784" y="2223426"/>
            <a:ext cx="2916422" cy="29944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33683" y="5301475"/>
                <a:ext cx="23022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A separação das duas classes ocorre onde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683" y="5301475"/>
                <a:ext cx="2302283" cy="523220"/>
              </a:xfrm>
              <a:prstGeom prst="rect">
                <a:avLst/>
              </a:prstGeom>
              <a:blipFill>
                <a:blip r:embed="rId5"/>
                <a:stretch>
                  <a:fillRect t="-2353" r="-1852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525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524" cy="5032376"/>
          </a:xfrm>
        </p:spPr>
        <p:txBody>
          <a:bodyPr>
            <a:normAutofit/>
          </a:bodyPr>
          <a:lstStyle/>
          <a:p>
            <a:r>
              <a:rPr lang="pt-BR" dirty="0"/>
              <a:t>Por serem </a:t>
            </a:r>
            <a:r>
              <a:rPr lang="pt-BR" b="1" i="1" dirty="0"/>
              <a:t>linearmente separáveis</a:t>
            </a:r>
            <a:r>
              <a:rPr lang="pt-BR" dirty="0"/>
              <a:t>, as lógicas AND e OR podem ser separadas por um único perceptron.</a:t>
            </a:r>
          </a:p>
          <a:p>
            <a:r>
              <a:rPr lang="pt-BR" dirty="0"/>
              <a:t>As figuras abaixo demonstram que uma simples reta consegue separar os dados das duas lógicas.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2973" r="5273" b="4593"/>
          <a:stretch/>
        </p:blipFill>
        <p:spPr>
          <a:xfrm>
            <a:off x="2428009" y="4206505"/>
            <a:ext cx="2518154" cy="24232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" t="3493" r="5345" b="4909"/>
          <a:stretch/>
        </p:blipFill>
        <p:spPr>
          <a:xfrm>
            <a:off x="6784503" y="4227350"/>
            <a:ext cx="2526560" cy="240242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966" y="5101140"/>
            <a:ext cx="1714919" cy="59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05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2882" y="1825624"/>
            <a:ext cx="6691745" cy="5032376"/>
          </a:xfrm>
        </p:spPr>
        <p:txBody>
          <a:bodyPr>
            <a:normAutofit/>
          </a:bodyPr>
          <a:lstStyle/>
          <a:p>
            <a:r>
              <a:rPr lang="pt-BR" dirty="0"/>
              <a:t>Porém, a lógica XOR </a:t>
            </a:r>
            <a:r>
              <a:rPr lang="pt-BR" b="1" i="1" dirty="0">
                <a:solidFill>
                  <a:srgbClr val="00B050"/>
                </a:solidFill>
              </a:rPr>
              <a:t>não é linearmente separável </a:t>
            </a:r>
            <a:r>
              <a:rPr lang="pt-BR" dirty="0"/>
              <a:t>e necessita de uma </a:t>
            </a:r>
            <a:r>
              <a:rPr lang="pt-BR" b="1" i="1" dirty="0">
                <a:solidFill>
                  <a:srgbClr val="7030A0"/>
                </a:solidFill>
              </a:rPr>
              <a:t>superfície de separação não-linear</a:t>
            </a:r>
            <a:r>
              <a:rPr lang="pt-BR" dirty="0"/>
              <a:t>. </a:t>
            </a:r>
          </a:p>
          <a:p>
            <a:r>
              <a:rPr lang="pt-BR" dirty="0"/>
              <a:t>Vejam na figura abaixo que são necessárias </a:t>
            </a:r>
            <a:r>
              <a:rPr lang="pt-BR" b="1" i="1" dirty="0">
                <a:solidFill>
                  <a:schemeClr val="accent2"/>
                </a:solidFill>
              </a:rPr>
              <a:t>no mínimo</a:t>
            </a:r>
            <a:r>
              <a:rPr lang="pt-BR" b="1" i="1" dirty="0">
                <a:solidFill>
                  <a:srgbClr val="7030A0"/>
                </a:solidFill>
              </a:rPr>
              <a:t> duas retas paralelas</a:t>
            </a:r>
            <a:r>
              <a:rPr lang="pt-BR" dirty="0"/>
              <a:t>.</a:t>
            </a:r>
          </a:p>
          <a:p>
            <a:r>
              <a:rPr lang="pt-BR" dirty="0"/>
              <a:t>Como veremos, a </a:t>
            </a:r>
            <a:r>
              <a:rPr lang="pt-BR" b="1" i="1" dirty="0">
                <a:solidFill>
                  <a:srgbClr val="00B0F0"/>
                </a:solidFill>
              </a:rPr>
              <a:t>separação da lógica XOR pode ser obtida </a:t>
            </a:r>
            <a:r>
              <a:rPr lang="pt-BR" b="1" i="1" dirty="0">
                <a:solidFill>
                  <a:schemeClr val="accent2"/>
                </a:solidFill>
              </a:rPr>
              <a:t>combinando-se</a:t>
            </a:r>
            <a:r>
              <a:rPr lang="pt-BR" b="1" i="1" dirty="0">
                <a:solidFill>
                  <a:srgbClr val="00B0F0"/>
                </a:solidFill>
              </a:rPr>
              <a:t> o resultado de dois perceptrons </a:t>
            </a:r>
            <a:r>
              <a:rPr lang="pt-BR" dirty="0"/>
              <a:t>(i.e., dois classificadores lineares), que resultará em uma superfície de separação não linear.</a:t>
            </a:r>
          </a:p>
        </p:txBody>
      </p:sp>
      <p:sp>
        <p:nvSpPr>
          <p:cNvPr id="8" name="Rectangle 7"/>
          <p:cNvSpPr/>
          <p:nvPr/>
        </p:nvSpPr>
        <p:spPr>
          <a:xfrm>
            <a:off x="9426747" y="6581001"/>
            <a:ext cx="2749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hlinkClick r:id="rId3"/>
              </a:rPr>
              <a:t>Exemplo: perceptron_xor_problem.ipynb</a:t>
            </a:r>
            <a:endParaRPr lang="pt-BR" sz="12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727" y="3313914"/>
            <a:ext cx="1714919" cy="59148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" t="2218" r="5361" b="4081"/>
          <a:stretch/>
        </p:blipFill>
        <p:spPr>
          <a:xfrm>
            <a:off x="898483" y="2548959"/>
            <a:ext cx="2485244" cy="240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44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#6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</a:t>
            </a:r>
            <a:r>
              <a:rPr lang="pt-BR" dirty="0" err="1"/>
              <a:t>Teams</a:t>
            </a:r>
            <a:r>
              <a:rPr lang="pt-BR" dirty="0"/>
              <a:t>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245624"/>
            <a:ext cx="3933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655693"/>
            <a:ext cx="26193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49" y="245624"/>
            <a:ext cx="2020066" cy="369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timizing Neural Networks Tutorial using Keras (Image recognition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3851986"/>
            <a:ext cx="24669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ilding a Deep Learning Introduction Machine under 1000 doll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28" y="4185362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/>
          <p:cNvGrpSpPr/>
          <p:nvPr/>
        </p:nvGrpSpPr>
        <p:grpSpPr>
          <a:xfrm>
            <a:off x="3038674" y="4552950"/>
            <a:ext cx="5860651" cy="1517650"/>
            <a:chOff x="2774553" y="3625850"/>
            <a:chExt cx="5860651" cy="1517650"/>
          </a:xfrm>
        </p:grpSpPr>
        <p:sp>
          <p:nvSpPr>
            <p:cNvPr id="5" name="Elipse 4"/>
            <p:cNvSpPr/>
            <p:nvPr/>
          </p:nvSpPr>
          <p:spPr>
            <a:xfrm>
              <a:off x="5029200" y="3800475"/>
              <a:ext cx="1295400" cy="10382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de seta reta 6"/>
            <p:cNvCxnSpPr>
              <a:endCxn id="5" idx="1"/>
            </p:cNvCxnSpPr>
            <p:nvPr/>
          </p:nvCxnSpPr>
          <p:spPr>
            <a:xfrm>
              <a:off x="4410075" y="3733800"/>
              <a:ext cx="808832" cy="2187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>
              <a:endCxn id="5" idx="2"/>
            </p:cNvCxnSpPr>
            <p:nvPr/>
          </p:nvCxnSpPr>
          <p:spPr>
            <a:xfrm>
              <a:off x="4162425" y="4319588"/>
              <a:ext cx="8667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>
              <a:endCxn id="5" idx="3"/>
            </p:cNvCxnSpPr>
            <p:nvPr/>
          </p:nvCxnSpPr>
          <p:spPr>
            <a:xfrm flipV="1">
              <a:off x="4410075" y="4686655"/>
              <a:ext cx="808832" cy="380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4248547" y="3979424"/>
              <a:ext cx="813991" cy="1566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flipV="1">
              <a:off x="4261247" y="4519743"/>
              <a:ext cx="813991" cy="248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5" idx="6"/>
            </p:cNvCxnSpPr>
            <p:nvPr/>
          </p:nvCxnSpPr>
          <p:spPr>
            <a:xfrm flipV="1">
              <a:off x="6324600" y="4319586"/>
              <a:ext cx="866775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>
              <a:stCxn id="5" idx="0"/>
              <a:endCxn id="5" idx="4"/>
            </p:cNvCxnSpPr>
            <p:nvPr/>
          </p:nvCxnSpPr>
          <p:spPr>
            <a:xfrm>
              <a:off x="5676900" y="3800475"/>
              <a:ext cx="0" cy="10382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5146675" y="3938040"/>
                  <a:ext cx="349250" cy="763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675" y="3938040"/>
                  <a:ext cx="349250" cy="7630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877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Elbow Connector 31"/>
            <p:cNvCxnSpPr/>
            <p:nvPr/>
          </p:nvCxnSpPr>
          <p:spPr>
            <a:xfrm flipV="1">
              <a:off x="5754772" y="4128814"/>
              <a:ext cx="360278" cy="337008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stCxn id="5" idx="6"/>
            </p:cNvCxnSpPr>
            <p:nvPr/>
          </p:nvCxnSpPr>
          <p:spPr>
            <a:xfrm flipV="1">
              <a:off x="6324600" y="3938040"/>
              <a:ext cx="767953" cy="3815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>
              <a:stCxn id="5" idx="6"/>
            </p:cNvCxnSpPr>
            <p:nvPr/>
          </p:nvCxnSpPr>
          <p:spPr>
            <a:xfrm>
              <a:off x="6324600" y="4319588"/>
              <a:ext cx="780653" cy="415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5792005" y="4297318"/>
              <a:ext cx="288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have esquerda 35"/>
            <p:cNvSpPr/>
            <p:nvPr/>
          </p:nvSpPr>
          <p:spPr>
            <a:xfrm>
              <a:off x="3862015" y="3625850"/>
              <a:ext cx="215900" cy="151765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2774553" y="4183180"/>
              <a:ext cx="115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Estímulos</a:t>
              </a:r>
            </a:p>
          </p:txBody>
        </p:sp>
        <p:sp>
          <p:nvSpPr>
            <p:cNvPr id="38" name="Chave esquerda 37"/>
            <p:cNvSpPr/>
            <p:nvPr/>
          </p:nvSpPr>
          <p:spPr>
            <a:xfrm rot="10800000">
              <a:off x="7206853" y="3800475"/>
              <a:ext cx="215900" cy="111810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7476328" y="4169461"/>
              <a:ext cx="115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Impulsos</a:t>
              </a:r>
            </a:p>
          </p:txBody>
        </p:sp>
      </p:grpSp>
      <p:pic>
        <p:nvPicPr>
          <p:cNvPr id="41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18251" r="43954" b="57010"/>
          <a:stretch/>
        </p:blipFill>
        <p:spPr bwMode="auto">
          <a:xfrm>
            <a:off x="8714220" y="733424"/>
            <a:ext cx="1598985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Qual a função da bainha de mielina dos neurônios? - Anatomia 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277" y="1258940"/>
            <a:ext cx="3067446" cy="19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5692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21238" y="2474701"/>
            <a:ext cx="5761726" cy="1974852"/>
            <a:chOff x="2821238" y="2474701"/>
            <a:chExt cx="5761726" cy="1974852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09212" y="268481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15702" y="2764022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3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3347657" y="3144781"/>
              <a:ext cx="735518" cy="122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limiar de decisão.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blipFill rotWithShape="0">
                <a:blip r:embed="rId10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14755" y="4638765"/>
            <a:ext cx="3142324" cy="1550303"/>
            <a:chOff x="114755" y="4638765"/>
            <a:chExt cx="3142324" cy="15503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 b="-30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41" idx="0"/>
            <a:endCxn id="41" idx="4"/>
          </p:cNvCxnSpPr>
          <p:nvPr/>
        </p:nvCxnSpPr>
        <p:spPr>
          <a:xfrm>
            <a:off x="9188450" y="12573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  <a:blipFill rotWithShape="0"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1" idx="6"/>
          </p:cNvCxnSpPr>
          <p:nvPr/>
        </p:nvCxnSpPr>
        <p:spPr>
          <a:xfrm flipV="1">
            <a:off x="9563100" y="1445419"/>
            <a:ext cx="173831" cy="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>
            <a:off x="8624095" y="1309297"/>
            <a:ext cx="223042" cy="5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32035" y="1536227"/>
            <a:ext cx="215102" cy="119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9378133" y="3482400"/>
            <a:ext cx="1979007" cy="666279"/>
            <a:chOff x="9378133" y="3482400"/>
            <a:chExt cx="1979007" cy="666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9794995" y="3871680"/>
              <a:ext cx="1562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99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4564" y="1825624"/>
            <a:ext cx="6917326" cy="5032376"/>
          </a:xfrm>
        </p:spPr>
        <p:txBody>
          <a:bodyPr>
            <a:normAutofit/>
          </a:bodyPr>
          <a:lstStyle/>
          <a:p>
            <a:r>
              <a:rPr lang="pt-BR" dirty="0" err="1"/>
              <a:t>RNAs</a:t>
            </a:r>
            <a:r>
              <a:rPr lang="pt-BR" dirty="0"/>
              <a:t> são geralmente apresentadas como </a:t>
            </a:r>
            <a:r>
              <a:rPr lang="pt-BR" b="1" i="1" dirty="0"/>
              <a:t>sistemas de</a:t>
            </a:r>
            <a:r>
              <a:rPr lang="pt-BR" dirty="0"/>
              <a:t> </a:t>
            </a:r>
            <a:r>
              <a:rPr lang="pt-BR" b="1" i="1" dirty="0"/>
              <a:t>nós (unidades ou neurônios) interconectados</a:t>
            </a:r>
            <a:r>
              <a:rPr lang="pt-BR" dirty="0"/>
              <a:t>, que geram valores de saída, simulando o comportamento de </a:t>
            </a:r>
            <a:r>
              <a:rPr lang="pt-BR" b="1" i="1" dirty="0"/>
              <a:t>redes neurais biológicas</a:t>
            </a:r>
            <a:r>
              <a:rPr lang="pt-BR" dirty="0"/>
              <a:t>.</a:t>
            </a:r>
          </a:p>
          <a:p>
            <a:r>
              <a:rPr lang="pt-BR" dirty="0"/>
              <a:t>Esta primeira parte deste tópico, </a:t>
            </a:r>
            <a:r>
              <a:rPr lang="pt-BR" b="1" i="1" dirty="0">
                <a:solidFill>
                  <a:srgbClr val="00B050"/>
                </a:solidFill>
              </a:rPr>
              <a:t>foca nos elementos básicos de construção de uma rede neural</a:t>
            </a:r>
            <a:r>
              <a:rPr lang="pt-BR" dirty="0"/>
              <a:t>, os </a:t>
            </a:r>
            <a:r>
              <a:rPr lang="pt-BR" b="1" i="1" dirty="0"/>
              <a:t>nós</a:t>
            </a:r>
            <a:r>
              <a:rPr lang="pt-BR" dirty="0"/>
              <a:t> ou </a:t>
            </a:r>
            <a:r>
              <a:rPr lang="pt-BR" b="1" i="1" dirty="0"/>
              <a:t>neurônios</a:t>
            </a:r>
            <a:r>
              <a:rPr lang="pt-BR" dirty="0"/>
              <a:t>.</a:t>
            </a:r>
            <a:endParaRPr lang="pt-BR" b="1" i="1" dirty="0"/>
          </a:p>
        </p:txBody>
      </p:sp>
      <p:grpSp>
        <p:nvGrpSpPr>
          <p:cNvPr id="6" name="Agrupar 5">
            <a:extLst>
              <a:ext uri="{FF2B5EF4-FFF2-40B4-BE49-F238E27FC236}">
                <a16:creationId xmlns="" xmlns:a16="http://schemas.microsoft.com/office/drawing/2014/main" id="{4B527D05-263C-D5DC-E562-E1635134CC07}"/>
              </a:ext>
            </a:extLst>
          </p:cNvPr>
          <p:cNvGrpSpPr/>
          <p:nvPr/>
        </p:nvGrpSpPr>
        <p:grpSpPr>
          <a:xfrm>
            <a:off x="1243446" y="1939924"/>
            <a:ext cx="3548180" cy="4096280"/>
            <a:chOff x="8643820" y="1380761"/>
            <a:chExt cx="3548180" cy="4096280"/>
          </a:xfrm>
        </p:grpSpPr>
        <p:pic>
          <p:nvPicPr>
            <p:cNvPr id="10" name="Picture 3">
              <a:extLst>
                <a:ext uri="{FF2B5EF4-FFF2-40B4-BE49-F238E27FC236}">
                  <a16:creationId xmlns="" xmlns:a16="http://schemas.microsoft.com/office/drawing/2014/main" id="{A7F8A936-0DA5-6FB5-6B17-7FC9B781C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820" y="2380005"/>
              <a:ext cx="3548180" cy="3097036"/>
            </a:xfrm>
            <a:prstGeom prst="rect">
              <a:avLst/>
            </a:prstGeom>
          </p:spPr>
        </p:pic>
        <p:sp>
          <p:nvSpPr>
            <p:cNvPr id="12" name="TextBox 4">
              <a:extLst>
                <a:ext uri="{FF2B5EF4-FFF2-40B4-BE49-F238E27FC236}">
                  <a16:creationId xmlns="" xmlns:a16="http://schemas.microsoft.com/office/drawing/2014/main" id="{E131A444-C88C-20F4-9B81-233C104DE05B}"/>
                </a:ext>
              </a:extLst>
            </p:cNvPr>
            <p:cNvSpPr txBox="1"/>
            <p:nvPr/>
          </p:nvSpPr>
          <p:spPr>
            <a:xfrm>
              <a:off x="9837880" y="1380761"/>
              <a:ext cx="116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neurônios</a:t>
              </a:r>
            </a:p>
          </p:txBody>
        </p:sp>
        <p:cxnSp>
          <p:nvCxnSpPr>
            <p:cNvPr id="13" name="Straight Arrow Connector 6">
              <a:extLst>
                <a:ext uri="{FF2B5EF4-FFF2-40B4-BE49-F238E27FC236}">
                  <a16:creationId xmlns="" xmlns:a16="http://schemas.microsoft.com/office/drawing/2014/main" id="{A03DC86B-0AED-C59D-6FFC-2725AF09C97B}"/>
                </a:ext>
              </a:extLst>
            </p:cNvPr>
            <p:cNvCxnSpPr/>
            <p:nvPr/>
          </p:nvCxnSpPr>
          <p:spPr>
            <a:xfrm flipH="1">
              <a:off x="10295080" y="1750093"/>
              <a:ext cx="122830" cy="5543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7">
              <a:extLst>
                <a:ext uri="{FF2B5EF4-FFF2-40B4-BE49-F238E27FC236}">
                  <a16:creationId xmlns="" xmlns:a16="http://schemas.microsoft.com/office/drawing/2014/main" id="{EC491009-B520-DD16-7AB9-B3E0DDA30A31}"/>
                </a:ext>
              </a:extLst>
            </p:cNvPr>
            <p:cNvCxnSpPr/>
            <p:nvPr/>
          </p:nvCxnSpPr>
          <p:spPr>
            <a:xfrm>
              <a:off x="10417910" y="1758156"/>
              <a:ext cx="935890" cy="16401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0">
              <a:extLst>
                <a:ext uri="{FF2B5EF4-FFF2-40B4-BE49-F238E27FC236}">
                  <a16:creationId xmlns="" xmlns:a16="http://schemas.microsoft.com/office/drawing/2014/main" id="{DD50BC27-1F58-7461-9E68-E50687528D0C}"/>
                </a:ext>
              </a:extLst>
            </p:cNvPr>
            <p:cNvSpPr txBox="1"/>
            <p:nvPr/>
          </p:nvSpPr>
          <p:spPr>
            <a:xfrm>
              <a:off x="9021947" y="2347391"/>
              <a:ext cx="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pesos sinápticos</a:t>
              </a:r>
            </a:p>
          </p:txBody>
        </p:sp>
        <p:sp>
          <p:nvSpPr>
            <p:cNvPr id="16" name="Oval 27">
              <a:extLst>
                <a:ext uri="{FF2B5EF4-FFF2-40B4-BE49-F238E27FC236}">
                  <a16:creationId xmlns="" xmlns:a16="http://schemas.microsoft.com/office/drawing/2014/main" id="{9C292488-3215-3672-7DDF-8B7EE3B0274C}"/>
                </a:ext>
              </a:extLst>
            </p:cNvPr>
            <p:cNvSpPr/>
            <p:nvPr/>
          </p:nvSpPr>
          <p:spPr>
            <a:xfrm>
              <a:off x="9444966" y="2804287"/>
              <a:ext cx="281817" cy="17878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28">
              <a:extLst>
                <a:ext uri="{FF2B5EF4-FFF2-40B4-BE49-F238E27FC236}">
                  <a16:creationId xmlns="" xmlns:a16="http://schemas.microsoft.com/office/drawing/2014/main" id="{8C7D954D-E686-9B71-3325-C59BE7E2F1FA}"/>
                </a:ext>
              </a:extLst>
            </p:cNvPr>
            <p:cNvSpPr/>
            <p:nvPr/>
          </p:nvSpPr>
          <p:spPr>
            <a:xfrm>
              <a:off x="10677574" y="2804286"/>
              <a:ext cx="281817" cy="17878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29">
              <a:extLst>
                <a:ext uri="{FF2B5EF4-FFF2-40B4-BE49-F238E27FC236}">
                  <a16:creationId xmlns="" xmlns:a16="http://schemas.microsoft.com/office/drawing/2014/main" id="{F785B0CD-5C99-A76C-1D50-FFA783C6F597}"/>
                </a:ext>
              </a:extLst>
            </p:cNvPr>
            <p:cNvSpPr txBox="1"/>
            <p:nvPr/>
          </p:nvSpPr>
          <p:spPr>
            <a:xfrm>
              <a:off x="10649141" y="4436839"/>
              <a:ext cx="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pesos sinápticos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6737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65000" y="2659367"/>
            <a:ext cx="3326525" cy="1418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6286249" y="2716517"/>
            <a:ext cx="0" cy="12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28105" y="2682525"/>
            <a:ext cx="0" cy="13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71" r="-19048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08317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entrada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632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ativação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16775" y="4171140"/>
            <a:ext cx="106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Saída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49601" y="2394627"/>
            <a:ext cx="793750" cy="651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9604" y="2949168"/>
            <a:ext cx="762385" cy="252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48807" y="3426061"/>
            <a:ext cx="815783" cy="13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92699" y="3625529"/>
            <a:ext cx="767389" cy="37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94280" y="4167280"/>
            <a:ext cx="115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sinapses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7391525" y="3384038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0843" y="4048029"/>
            <a:ext cx="114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Ligações de saída</a:t>
            </a:r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431009" y="3199723"/>
            <a:ext cx="741362" cy="4836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2010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694280" y="1855246"/>
            <a:ext cx="6012023" cy="2900669"/>
            <a:chOff x="2694280" y="1855246"/>
            <a:chExt cx="6012023" cy="2900669"/>
          </a:xfrm>
        </p:grpSpPr>
        <p:sp>
          <p:nvSpPr>
            <p:cNvPr id="4" name="Oval 3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286249" y="2716517"/>
              <a:ext cx="0" cy="129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28105" y="268252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/>
            <p:cNvCxnSpPr/>
            <p:nvPr/>
          </p:nvCxnSpPr>
          <p:spPr>
            <a:xfrm rot="10800000" flipV="1">
              <a:off x="5398853" y="3051565"/>
              <a:ext cx="824076" cy="661164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19048"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59459"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08317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5632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16775" y="4171140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94280" y="4048030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entrada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3530451" y="1855246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Peso do bias</a:t>
              </a:r>
            </a:p>
          </p:txBody>
        </p:sp>
        <p:cxnSp>
          <p:nvCxnSpPr>
            <p:cNvPr id="42" name="Straight Connector 41"/>
            <p:cNvCxnSpPr>
              <a:stCxn id="4" idx="6"/>
            </p:cNvCxnSpPr>
            <p:nvPr/>
          </p:nvCxnSpPr>
          <p:spPr>
            <a:xfrm flipV="1">
              <a:off x="7391525" y="3364517"/>
              <a:ext cx="486103" cy="4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858249" y="2832249"/>
              <a:ext cx="638175" cy="536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877628" y="3364517"/>
              <a:ext cx="8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863173" y="3364517"/>
              <a:ext cx="638175" cy="6377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445171" y="4171140"/>
              <a:ext cx="1146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9388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827529" y="1933136"/>
            <a:ext cx="6801100" cy="2743924"/>
            <a:chOff x="2827529" y="1933136"/>
            <a:chExt cx="6801100" cy="2743924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>
              <a:stCxn id="5" idx="0"/>
              <a:endCxn id="5" idx="4"/>
            </p:cNvCxnSpPr>
            <p:nvPr/>
          </p:nvCxnSpPr>
          <p:spPr>
            <a:xfrm>
              <a:off x="5728263" y="2659367"/>
              <a:ext cx="0" cy="14188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72619"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979725" y="4092285"/>
              <a:ext cx="1577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8263" y="4092285"/>
              <a:ext cx="1663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85300" y="4212809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78719" y="3625530"/>
              <a:ext cx="681369" cy="380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827529" y="4216475"/>
              <a:ext cx="1152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sinapses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flipV="1">
              <a:off x="5991611" y="3358255"/>
              <a:ext cx="741362" cy="48364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 flipV="1">
              <a:off x="4060432" y="2148115"/>
              <a:ext cx="783938" cy="362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768387" y="1933136"/>
              <a:ext cx="712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bias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11819" y="4987108"/>
            <a:ext cx="3142324" cy="1550303"/>
            <a:chOff x="511819" y="4987108"/>
            <a:chExt cx="3142324" cy="155030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20057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099661" y="3110424"/>
            <a:ext cx="0" cy="23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3061" y="4773478"/>
            <a:ext cx="28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3178974" y="48700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ultiply 16"/>
          <p:cNvSpPr/>
          <p:nvPr/>
        </p:nvSpPr>
        <p:spPr>
          <a:xfrm>
            <a:off x="3331374" y="50224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Multiply 17"/>
          <p:cNvSpPr/>
          <p:nvPr/>
        </p:nvSpPr>
        <p:spPr>
          <a:xfrm>
            <a:off x="3483774" y="51748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Multiply 18"/>
          <p:cNvSpPr/>
          <p:nvPr/>
        </p:nvSpPr>
        <p:spPr>
          <a:xfrm>
            <a:off x="2616179" y="4297992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Multiply 19"/>
          <p:cNvSpPr/>
          <p:nvPr/>
        </p:nvSpPr>
        <p:spPr>
          <a:xfrm>
            <a:off x="2715549" y="4038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Multiply 20"/>
          <p:cNvSpPr/>
          <p:nvPr/>
        </p:nvSpPr>
        <p:spPr>
          <a:xfrm>
            <a:off x="3182748" y="4254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Multiply 21"/>
          <p:cNvSpPr/>
          <p:nvPr/>
        </p:nvSpPr>
        <p:spPr>
          <a:xfrm>
            <a:off x="3375774" y="4470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val 22"/>
          <p:cNvSpPr/>
          <p:nvPr/>
        </p:nvSpPr>
        <p:spPr>
          <a:xfrm>
            <a:off x="3591774" y="38039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/>
          <p:cNvSpPr/>
          <p:nvPr/>
        </p:nvSpPr>
        <p:spPr>
          <a:xfrm>
            <a:off x="3774414" y="35414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/>
          <p:cNvSpPr/>
          <p:nvPr/>
        </p:nvSpPr>
        <p:spPr>
          <a:xfrm>
            <a:off x="3918414" y="375332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/>
          <p:cNvSpPr/>
          <p:nvPr/>
        </p:nvSpPr>
        <p:spPr>
          <a:xfrm>
            <a:off x="4138844" y="4075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/>
          <p:cNvSpPr/>
          <p:nvPr/>
        </p:nvSpPr>
        <p:spPr>
          <a:xfrm>
            <a:off x="4074352" y="35028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/>
          <p:cNvSpPr/>
          <p:nvPr/>
        </p:nvSpPr>
        <p:spPr>
          <a:xfrm>
            <a:off x="4291773" y="379376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4422311" y="360628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/>
          <p:cNvSpPr/>
          <p:nvPr/>
        </p:nvSpPr>
        <p:spPr>
          <a:xfrm>
            <a:off x="4450957" y="40325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Connector 31"/>
          <p:cNvCxnSpPr/>
          <p:nvPr/>
        </p:nvCxnSpPr>
        <p:spPr>
          <a:xfrm>
            <a:off x="2715549" y="3502875"/>
            <a:ext cx="2021551" cy="17355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o 13"/>
          <p:cNvGrpSpPr/>
          <p:nvPr/>
        </p:nvGrpSpPr>
        <p:grpSpPr>
          <a:xfrm>
            <a:off x="7764764" y="2932882"/>
            <a:ext cx="3244734" cy="3067686"/>
            <a:chOff x="7764764" y="2932882"/>
            <a:chExt cx="3244734" cy="3067686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8568378" y="3110424"/>
              <a:ext cx="0" cy="237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7831778" y="4773478"/>
              <a:ext cx="284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ultiply 36"/>
            <p:cNvSpPr/>
            <p:nvPr/>
          </p:nvSpPr>
          <p:spPr>
            <a:xfrm>
              <a:off x="8647691" y="48700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8800091" y="50224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8952491" y="51748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8084896" y="4297992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8184266" y="4038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8651465" y="4254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8844491" y="4470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/>
            <p:cNvSpPr/>
            <p:nvPr/>
          </p:nvSpPr>
          <p:spPr>
            <a:xfrm>
              <a:off x="9060491" y="38039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/>
            <p:cNvSpPr/>
            <p:nvPr/>
          </p:nvSpPr>
          <p:spPr>
            <a:xfrm>
              <a:off x="9243131" y="35414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/>
            <p:cNvSpPr/>
            <p:nvPr/>
          </p:nvSpPr>
          <p:spPr>
            <a:xfrm>
              <a:off x="9387131" y="3753323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Oval 46"/>
            <p:cNvSpPr/>
            <p:nvPr/>
          </p:nvSpPr>
          <p:spPr>
            <a:xfrm>
              <a:off x="9607561" y="407522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Oval 47"/>
            <p:cNvSpPr/>
            <p:nvPr/>
          </p:nvSpPr>
          <p:spPr>
            <a:xfrm>
              <a:off x="9543069" y="350287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Oval 48"/>
            <p:cNvSpPr/>
            <p:nvPr/>
          </p:nvSpPr>
          <p:spPr>
            <a:xfrm>
              <a:off x="9760490" y="379376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Oval 49"/>
            <p:cNvSpPr/>
            <p:nvPr/>
          </p:nvSpPr>
          <p:spPr>
            <a:xfrm>
              <a:off x="9891028" y="360628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Oval 50"/>
            <p:cNvSpPr/>
            <p:nvPr/>
          </p:nvSpPr>
          <p:spPr>
            <a:xfrm>
              <a:off x="9919674" y="40325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8184266" y="3420987"/>
              <a:ext cx="2021551" cy="17355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764764" y="5631236"/>
                  <a:ext cx="32447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4764" y="5631236"/>
                  <a:ext cx="324473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de seta reta 8"/>
            <p:cNvCxnSpPr/>
            <p:nvPr/>
          </p:nvCxnSpPr>
          <p:spPr>
            <a:xfrm flipH="1">
              <a:off x="8400266" y="5086001"/>
              <a:ext cx="1663410" cy="64085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38585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798696" y="1840320"/>
            <a:ext cx="3410759" cy="3044340"/>
            <a:chOff x="1798696" y="1840320"/>
            <a:chExt cx="3410759" cy="3044340"/>
          </a:xfrm>
        </p:grpSpPr>
        <p:sp>
          <p:nvSpPr>
            <p:cNvPr id="4" name="Oval 3"/>
            <p:cNvSpPr/>
            <p:nvPr/>
          </p:nvSpPr>
          <p:spPr>
            <a:xfrm>
              <a:off x="2082019" y="2704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261360" y="1840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61360" y="2416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3261360" y="2992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3261360" y="3568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262338" y="4144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082019" y="3280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>
              <a:stCxn id="4" idx="6"/>
              <a:endCxn id="5" idx="2"/>
            </p:cNvCxnSpPr>
            <p:nvPr/>
          </p:nvCxnSpPr>
          <p:spPr>
            <a:xfrm flipV="1">
              <a:off x="2370019" y="1984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6"/>
              <a:endCxn id="6" idx="2"/>
            </p:cNvCxnSpPr>
            <p:nvPr/>
          </p:nvCxnSpPr>
          <p:spPr>
            <a:xfrm flipV="1">
              <a:off x="2370019" y="2560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>
            <a:xfrm>
              <a:off x="2370019" y="2848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6"/>
              <a:endCxn id="8" idx="2"/>
            </p:cNvCxnSpPr>
            <p:nvPr/>
          </p:nvCxnSpPr>
          <p:spPr>
            <a:xfrm>
              <a:off x="2370019" y="2848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6"/>
              <a:endCxn id="9" idx="2"/>
            </p:cNvCxnSpPr>
            <p:nvPr/>
          </p:nvCxnSpPr>
          <p:spPr>
            <a:xfrm>
              <a:off x="2370019" y="2848320"/>
              <a:ext cx="892319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5" idx="2"/>
            </p:cNvCxnSpPr>
            <p:nvPr/>
          </p:nvCxnSpPr>
          <p:spPr>
            <a:xfrm flipV="1">
              <a:off x="2370019" y="1984320"/>
              <a:ext cx="891341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6"/>
              <a:endCxn id="6" idx="2"/>
            </p:cNvCxnSpPr>
            <p:nvPr/>
          </p:nvCxnSpPr>
          <p:spPr>
            <a:xfrm flipV="1">
              <a:off x="2370019" y="2560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6"/>
              <a:endCxn id="7" idx="2"/>
            </p:cNvCxnSpPr>
            <p:nvPr/>
          </p:nvCxnSpPr>
          <p:spPr>
            <a:xfrm flipV="1">
              <a:off x="2370019" y="3136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6"/>
              <a:endCxn id="8" idx="2"/>
            </p:cNvCxnSpPr>
            <p:nvPr/>
          </p:nvCxnSpPr>
          <p:spPr>
            <a:xfrm>
              <a:off x="2370019" y="3424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6"/>
              <a:endCxn id="9" idx="2"/>
            </p:cNvCxnSpPr>
            <p:nvPr/>
          </p:nvCxnSpPr>
          <p:spPr>
            <a:xfrm>
              <a:off x="2370019" y="3424320"/>
              <a:ext cx="892319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440701" y="2992320"/>
              <a:ext cx="288000" cy="288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>
              <a:stCxn id="5" idx="6"/>
              <a:endCxn id="33" idx="2"/>
            </p:cNvCxnSpPr>
            <p:nvPr/>
          </p:nvCxnSpPr>
          <p:spPr>
            <a:xfrm>
              <a:off x="3549360" y="1984320"/>
              <a:ext cx="891341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" idx="6"/>
              <a:endCxn id="33" idx="2"/>
            </p:cNvCxnSpPr>
            <p:nvPr/>
          </p:nvCxnSpPr>
          <p:spPr>
            <a:xfrm>
              <a:off x="3549360" y="2560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" idx="6"/>
              <a:endCxn id="33" idx="2"/>
            </p:cNvCxnSpPr>
            <p:nvPr/>
          </p:nvCxnSpPr>
          <p:spPr>
            <a:xfrm>
              <a:off x="3549360" y="3136320"/>
              <a:ext cx="891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6"/>
              <a:endCxn id="33" idx="2"/>
            </p:cNvCxnSpPr>
            <p:nvPr/>
          </p:nvCxnSpPr>
          <p:spPr>
            <a:xfrm flipV="1">
              <a:off x="3549360" y="3136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9" idx="6"/>
              <a:endCxn id="33" idx="2"/>
            </p:cNvCxnSpPr>
            <p:nvPr/>
          </p:nvCxnSpPr>
          <p:spPr>
            <a:xfrm flipV="1">
              <a:off x="3550338" y="3136320"/>
              <a:ext cx="890363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6"/>
            </p:cNvCxnSpPr>
            <p:nvPr/>
          </p:nvCxnSpPr>
          <p:spPr>
            <a:xfrm>
              <a:off x="4728701" y="3136320"/>
              <a:ext cx="3512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048727" y="2684543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48727" y="3270431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98696" y="3548543"/>
              <a:ext cx="854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Entrada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74227" y="4422995"/>
              <a:ext cx="862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</a:t>
              </a:r>
            </a:p>
            <a:p>
              <a:pPr algn="ctr"/>
              <a:r>
                <a:rPr lang="pt-BR" sz="1200" dirty="0"/>
                <a:t>Escondida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52701" y="3280320"/>
              <a:ext cx="858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Saída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11335" y="2910988"/>
              <a:ext cx="19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0129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71553" y="529061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XNOR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1993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7868557" y="5921164"/>
            <a:ext cx="2804259" cy="846036"/>
            <a:chOff x="7868557" y="5921164"/>
            <a:chExt cx="2804259" cy="846036"/>
          </a:xfrm>
        </p:grpSpPr>
        <p:sp>
          <p:nvSpPr>
            <p:cNvPr id="21" name="Rectangle 20"/>
            <p:cNvSpPr/>
            <p:nvPr/>
          </p:nvSpPr>
          <p:spPr>
            <a:xfrm>
              <a:off x="7888653" y="6506334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7868557" y="601583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30862" y="5921164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37233" y="6397868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29218" y="1708743"/>
            <a:ext cx="3800094" cy="3486715"/>
            <a:chOff x="29218" y="1708743"/>
            <a:chExt cx="3800094" cy="3486715"/>
          </a:xfrm>
        </p:grpSpPr>
        <p:cxnSp>
          <p:nvCxnSpPr>
            <p:cNvPr id="26" name="Straight Arrow Connector 5"/>
            <p:cNvCxnSpPr/>
            <p:nvPr/>
          </p:nvCxnSpPr>
          <p:spPr>
            <a:xfrm>
              <a:off x="423532" y="4732316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7"/>
            <p:cNvCxnSpPr/>
            <p:nvPr/>
          </p:nvCxnSpPr>
          <p:spPr>
            <a:xfrm flipV="1">
              <a:off x="423532" y="1859936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8"/>
            <p:cNvSpPr/>
            <p:nvPr/>
          </p:nvSpPr>
          <p:spPr>
            <a:xfrm>
              <a:off x="423532" y="2204697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TextBox 9"/>
            <p:cNvSpPr txBox="1"/>
            <p:nvPr/>
          </p:nvSpPr>
          <p:spPr>
            <a:xfrm>
              <a:off x="3303532" y="4540031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30" name="TextBox 10"/>
            <p:cNvSpPr txBox="1"/>
            <p:nvPr/>
          </p:nvSpPr>
          <p:spPr>
            <a:xfrm>
              <a:off x="423532" y="1708743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32" name="Rectangle 12"/>
            <p:cNvSpPr/>
            <p:nvPr/>
          </p:nvSpPr>
          <p:spPr>
            <a:xfrm>
              <a:off x="2871142" y="2136117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Oval 13"/>
            <p:cNvSpPr/>
            <p:nvPr/>
          </p:nvSpPr>
          <p:spPr>
            <a:xfrm>
              <a:off x="345549" y="212231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14"/>
            <p:cNvSpPr/>
            <p:nvPr/>
          </p:nvSpPr>
          <p:spPr>
            <a:xfrm>
              <a:off x="2853532" y="463850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TextBox 15"/>
            <p:cNvSpPr txBox="1"/>
            <p:nvPr/>
          </p:nvSpPr>
          <p:spPr>
            <a:xfrm>
              <a:off x="423531" y="1827073"/>
              <a:ext cx="2526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AND</a:t>
              </a:r>
            </a:p>
          </p:txBody>
        </p:sp>
        <p:sp>
          <p:nvSpPr>
            <p:cNvPr id="36" name="TextBox 16"/>
            <p:cNvSpPr txBox="1"/>
            <p:nvPr/>
          </p:nvSpPr>
          <p:spPr>
            <a:xfrm>
              <a:off x="2752093" y="482612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37" name="TextBox 17"/>
            <p:cNvSpPr txBox="1"/>
            <p:nvPr/>
          </p:nvSpPr>
          <p:spPr>
            <a:xfrm>
              <a:off x="244110" y="4800897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38" name="TextBox 18"/>
            <p:cNvSpPr txBox="1"/>
            <p:nvPr/>
          </p:nvSpPr>
          <p:spPr>
            <a:xfrm>
              <a:off x="29218" y="2027651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43" name="Oval 14"/>
            <p:cNvSpPr/>
            <p:nvPr/>
          </p:nvSpPr>
          <p:spPr>
            <a:xfrm>
              <a:off x="338130" y="4646126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" name="Conector reto 3"/>
            <p:cNvCxnSpPr/>
            <p:nvPr/>
          </p:nvCxnSpPr>
          <p:spPr>
            <a:xfrm>
              <a:off x="1128645" y="1991925"/>
              <a:ext cx="1980000" cy="2268000"/>
            </a:xfrm>
            <a:prstGeom prst="line">
              <a:avLst/>
            </a:prstGeom>
            <a:ln w="190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tângulo 4"/>
                <p:cNvSpPr/>
                <p:nvPr/>
              </p:nvSpPr>
              <p:spPr>
                <a:xfrm>
                  <a:off x="888459" y="3097907"/>
                  <a:ext cx="1241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linear</a:t>
                  </a:r>
                </a:p>
              </p:txBody>
            </p:sp>
          </mc:Choice>
          <mc:Fallback xmlns="">
            <p:sp>
              <p:nvSpPr>
                <p:cNvPr id="5" name="Retângulo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459" y="3097907"/>
                  <a:ext cx="124104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8197" r="-3941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orma livre 19"/>
            <p:cNvSpPr/>
            <p:nvPr/>
          </p:nvSpPr>
          <p:spPr>
            <a:xfrm>
              <a:off x="1342068" y="2745969"/>
              <a:ext cx="508000" cy="365530"/>
            </a:xfrm>
            <a:custGeom>
              <a:avLst/>
              <a:gdLst>
                <a:gd name="connsiteX0" fmla="*/ 0 w 508000"/>
                <a:gd name="connsiteY0" fmla="*/ 365530 h 365530"/>
                <a:gd name="connsiteX1" fmla="*/ 127000 w 508000"/>
                <a:gd name="connsiteY1" fmla="*/ 22630 h 365530"/>
                <a:gd name="connsiteX2" fmla="*/ 508000 w 508000"/>
                <a:gd name="connsiteY2" fmla="*/ 60730 h 3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365530">
                  <a:moveTo>
                    <a:pt x="0" y="365530"/>
                  </a:moveTo>
                  <a:cubicBezTo>
                    <a:pt x="21166" y="219480"/>
                    <a:pt x="42333" y="73430"/>
                    <a:pt x="127000" y="22630"/>
                  </a:cubicBezTo>
                  <a:cubicBezTo>
                    <a:pt x="211667" y="-28170"/>
                    <a:pt x="359833" y="16280"/>
                    <a:pt x="508000" y="60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3783077" y="1723982"/>
            <a:ext cx="3800094" cy="3486715"/>
            <a:chOff x="3783077" y="1723982"/>
            <a:chExt cx="3800094" cy="3486715"/>
          </a:xfrm>
        </p:grpSpPr>
        <p:cxnSp>
          <p:nvCxnSpPr>
            <p:cNvPr id="56" name="Straight Arrow Connector 5"/>
            <p:cNvCxnSpPr/>
            <p:nvPr/>
          </p:nvCxnSpPr>
          <p:spPr>
            <a:xfrm>
              <a:off x="4177391" y="4747555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7"/>
            <p:cNvCxnSpPr/>
            <p:nvPr/>
          </p:nvCxnSpPr>
          <p:spPr>
            <a:xfrm flipV="1">
              <a:off x="4177391" y="1875175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8"/>
            <p:cNvSpPr/>
            <p:nvPr/>
          </p:nvSpPr>
          <p:spPr>
            <a:xfrm>
              <a:off x="4177391" y="2219936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TextBox 9"/>
            <p:cNvSpPr txBox="1"/>
            <p:nvPr/>
          </p:nvSpPr>
          <p:spPr>
            <a:xfrm>
              <a:off x="7057391" y="4555270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60" name="TextBox 10"/>
            <p:cNvSpPr txBox="1"/>
            <p:nvPr/>
          </p:nvSpPr>
          <p:spPr>
            <a:xfrm>
              <a:off x="4177391" y="1723982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62" name="Rectangle 12"/>
            <p:cNvSpPr/>
            <p:nvPr/>
          </p:nvSpPr>
          <p:spPr>
            <a:xfrm>
              <a:off x="6625001" y="215135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4165954" y="1852850"/>
              <a:ext cx="2531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OR</a:t>
              </a:r>
            </a:p>
          </p:txBody>
        </p:sp>
        <p:sp>
          <p:nvSpPr>
            <p:cNvPr id="66" name="TextBox 16"/>
            <p:cNvSpPr txBox="1"/>
            <p:nvPr/>
          </p:nvSpPr>
          <p:spPr>
            <a:xfrm>
              <a:off x="6505952" y="4841365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3997969" y="481613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3783077" y="204289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73" name="Oval 14"/>
            <p:cNvSpPr/>
            <p:nvPr/>
          </p:nvSpPr>
          <p:spPr>
            <a:xfrm>
              <a:off x="4075954" y="464375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ctangle 12"/>
            <p:cNvSpPr/>
            <p:nvPr/>
          </p:nvSpPr>
          <p:spPr>
            <a:xfrm>
              <a:off x="6625001" y="466754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ctangle 12"/>
            <p:cNvSpPr/>
            <p:nvPr/>
          </p:nvSpPr>
          <p:spPr>
            <a:xfrm>
              <a:off x="4099117" y="215135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6" name="Conector reto 75"/>
            <p:cNvCxnSpPr/>
            <p:nvPr/>
          </p:nvCxnSpPr>
          <p:spPr>
            <a:xfrm>
              <a:off x="3969734" y="2664222"/>
              <a:ext cx="1980000" cy="2268000"/>
            </a:xfrm>
            <a:prstGeom prst="line">
              <a:avLst/>
            </a:prstGeom>
            <a:ln w="190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tângulo 76"/>
                <p:cNvSpPr/>
                <p:nvPr/>
              </p:nvSpPr>
              <p:spPr>
                <a:xfrm>
                  <a:off x="5047574" y="3033217"/>
                  <a:ext cx="1241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linear</a:t>
                  </a:r>
                </a:p>
              </p:txBody>
            </p:sp>
          </mc:Choice>
          <mc:Fallback xmlns="">
            <p:sp>
              <p:nvSpPr>
                <p:cNvPr id="77" name="Retângulo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7574" y="3033217"/>
                  <a:ext cx="124104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0000" r="-3922" b="-2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Forma livre 77"/>
            <p:cNvSpPr/>
            <p:nvPr/>
          </p:nvSpPr>
          <p:spPr>
            <a:xfrm>
              <a:off x="4687574" y="3072736"/>
              <a:ext cx="508000" cy="365530"/>
            </a:xfrm>
            <a:custGeom>
              <a:avLst/>
              <a:gdLst>
                <a:gd name="connsiteX0" fmla="*/ 0 w 508000"/>
                <a:gd name="connsiteY0" fmla="*/ 365530 h 365530"/>
                <a:gd name="connsiteX1" fmla="*/ 127000 w 508000"/>
                <a:gd name="connsiteY1" fmla="*/ 22630 h 365530"/>
                <a:gd name="connsiteX2" fmla="*/ 508000 w 508000"/>
                <a:gd name="connsiteY2" fmla="*/ 60730 h 3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365530">
                  <a:moveTo>
                    <a:pt x="0" y="365530"/>
                  </a:moveTo>
                  <a:cubicBezTo>
                    <a:pt x="21166" y="219480"/>
                    <a:pt x="42333" y="73430"/>
                    <a:pt x="127000" y="22630"/>
                  </a:cubicBezTo>
                  <a:cubicBezTo>
                    <a:pt x="211667" y="-28170"/>
                    <a:pt x="359833" y="16280"/>
                    <a:pt x="508000" y="60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8240569" y="1189925"/>
            <a:ext cx="3800094" cy="4434115"/>
            <a:chOff x="8240569" y="1189925"/>
            <a:chExt cx="3800094" cy="4434115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634883" y="4646126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8634883" y="1773746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8634883" y="2118507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514883" y="4453841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34883" y="1622553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62492" y="203993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089347" y="4562307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1064882" y="2039936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8551706" y="455231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34883" y="1751115"/>
              <a:ext cx="25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/>
                <a:t>XOR</a:t>
              </a:r>
              <a:endParaRPr lang="pt-BR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963444" y="473993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55461" y="4714707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40569" y="1941461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31" name="Elipse 30"/>
            <p:cNvSpPr/>
            <p:nvPr/>
          </p:nvSpPr>
          <p:spPr>
            <a:xfrm rot="18937290">
              <a:off x="9661933" y="1189925"/>
              <a:ext cx="571405" cy="443411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tângulo 81"/>
                <p:cNvSpPr/>
                <p:nvPr/>
              </p:nvSpPr>
              <p:spPr>
                <a:xfrm>
                  <a:off x="9495896" y="2203672"/>
                  <a:ext cx="16658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não-linear</a:t>
                  </a:r>
                </a:p>
              </p:txBody>
            </p:sp>
          </mc:Choice>
          <mc:Fallback xmlns="">
            <p:sp>
              <p:nvSpPr>
                <p:cNvPr id="82" name="Retângulo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5896" y="2203672"/>
                  <a:ext cx="166584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r="-2930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Forma livre 82"/>
            <p:cNvSpPr/>
            <p:nvPr/>
          </p:nvSpPr>
          <p:spPr>
            <a:xfrm>
              <a:off x="9896492" y="2537629"/>
              <a:ext cx="180369" cy="482600"/>
            </a:xfrm>
            <a:custGeom>
              <a:avLst/>
              <a:gdLst>
                <a:gd name="connsiteX0" fmla="*/ 88900 w 180369"/>
                <a:gd name="connsiteY0" fmla="*/ 482600 h 482600"/>
                <a:gd name="connsiteX1" fmla="*/ 177800 w 180369"/>
                <a:gd name="connsiteY1" fmla="*/ 190500 h 482600"/>
                <a:gd name="connsiteX2" fmla="*/ 0 w 180369"/>
                <a:gd name="connsiteY2" fmla="*/ 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369" h="482600">
                  <a:moveTo>
                    <a:pt x="88900" y="482600"/>
                  </a:moveTo>
                  <a:cubicBezTo>
                    <a:pt x="140758" y="376766"/>
                    <a:pt x="192617" y="270933"/>
                    <a:pt x="177800" y="190500"/>
                  </a:cubicBezTo>
                  <a:cubicBezTo>
                    <a:pt x="162983" y="110067"/>
                    <a:pt x="81491" y="55033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116737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17085"/>
            <a:ext cx="6583133" cy="3198407"/>
            <a:chOff x="3519378" y="1417085"/>
            <a:chExt cx="6583133" cy="319840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682993" y="2345318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Straight Arrow Connector 26"/>
            <p:cNvCxnSpPr>
              <a:stCxn id="20" idx="3"/>
              <a:endCxn id="26" idx="3"/>
            </p:cNvCxnSpPr>
            <p:nvPr/>
          </p:nvCxnSpPr>
          <p:spPr>
            <a:xfrm flipV="1">
              <a:off x="4201128" y="2468230"/>
              <a:ext cx="502953" cy="1397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682993" y="3506053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Arrow Connector 30"/>
            <p:cNvCxnSpPr>
              <a:stCxn id="19" idx="3"/>
              <a:endCxn id="30" idx="1"/>
            </p:cNvCxnSpPr>
            <p:nvPr/>
          </p:nvCxnSpPr>
          <p:spPr>
            <a:xfrm>
              <a:off x="4201128" y="2138053"/>
              <a:ext cx="502953" cy="13890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4655017" y="2468229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55017" y="3229053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34543" y="1417085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338493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83108" y="2294837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62195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19028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26775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&amp;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4980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830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aplicações famosas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7779875" cy="5167312"/>
          </a:xfrm>
        </p:spPr>
        <p:txBody>
          <a:bodyPr>
            <a:normAutofit/>
          </a:bodyPr>
          <a:lstStyle/>
          <a:p>
            <a:r>
              <a:rPr lang="pt-BR" dirty="0"/>
              <a:t>RNAs são versáteis, poderosas e escalonáveis, tornando-as ideais para realizar tarefas </a:t>
            </a:r>
            <a:r>
              <a:rPr lang="pt-BR" dirty="0" smtClean="0"/>
              <a:t>altamente </a:t>
            </a:r>
            <a:r>
              <a:rPr lang="pt-BR" dirty="0"/>
              <a:t>complexas de </a:t>
            </a:r>
            <a:r>
              <a:rPr lang="pt-BR" b="1" i="1" dirty="0"/>
              <a:t>aprendizado de máquina</a:t>
            </a:r>
            <a:r>
              <a:rPr lang="pt-BR" dirty="0"/>
              <a:t>, como por exemplo: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Classificar bilhões de imagens (e.g., como o Google Images, Facebook, etc</a:t>
            </a:r>
            <a:r>
              <a:rPr lang="pt-BR" dirty="0" smtClean="0"/>
              <a:t>.),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Serviços de reconhecimento de fala (e.g., a Siri da Apple, Alexa da Amazon e Google </a:t>
            </a:r>
            <a:r>
              <a:rPr lang="pt-BR" dirty="0" err="1"/>
              <a:t>Assistant</a:t>
            </a:r>
            <a:r>
              <a:rPr lang="pt-BR" dirty="0"/>
              <a:t>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Recomendar vídeos que melhor se adequam ao comportamento </a:t>
            </a:r>
            <a:r>
              <a:rPr lang="pt-BR" dirty="0" smtClean="0"/>
              <a:t>dos </a:t>
            </a:r>
            <a:r>
              <a:rPr lang="pt-BR" dirty="0"/>
              <a:t>usuários </a:t>
            </a:r>
            <a:r>
              <a:rPr lang="pt-BR" dirty="0" smtClean="0"/>
              <a:t>(</a:t>
            </a:r>
            <a:r>
              <a:rPr lang="pt-BR" dirty="0"/>
              <a:t>e.g., YouTube, Netflix),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Dirigir um </a:t>
            </a:r>
            <a:r>
              <a:rPr lang="pt-BR" dirty="0"/>
              <a:t>veículo </a:t>
            </a:r>
            <a:r>
              <a:rPr lang="pt-BR" dirty="0" smtClean="0"/>
              <a:t>sem intervenção </a:t>
            </a:r>
            <a:r>
              <a:rPr lang="pt-BR" dirty="0"/>
              <a:t>humana,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Responder perguntas (e.g., </a:t>
            </a:r>
            <a:r>
              <a:rPr lang="pt-BR" dirty="0" err="1" smtClean="0"/>
              <a:t>ChatGPT</a:t>
            </a:r>
            <a:r>
              <a:rPr lang="pt-BR" dirty="0" smtClean="0"/>
              <a:t>, </a:t>
            </a:r>
            <a:r>
              <a:rPr lang="pt-BR" dirty="0" err="1" smtClean="0"/>
              <a:t>Gemini</a:t>
            </a:r>
            <a:r>
              <a:rPr lang="pt-BR" dirty="0" smtClean="0"/>
              <a:t>, </a:t>
            </a:r>
            <a:r>
              <a:rPr lang="pt-BR" dirty="0" err="1" smtClean="0"/>
              <a:t>DeepSeek</a:t>
            </a:r>
            <a:r>
              <a:rPr lang="pt-BR" dirty="0" smtClean="0"/>
              <a:t>).</a:t>
            </a:r>
            <a:endParaRPr lang="pt-BR" dirty="0"/>
          </a:p>
        </p:txBody>
      </p:sp>
      <p:pic>
        <p:nvPicPr>
          <p:cNvPr id="2052" name="Picture 4" descr="É possível resgatar o botão &quot;visualizar imagem&quot; da pesquisa do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20505" r="7042" b="22052"/>
          <a:stretch/>
        </p:blipFill>
        <p:spPr bwMode="auto">
          <a:xfrm>
            <a:off x="8237921" y="747458"/>
            <a:ext cx="2466908" cy="94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get your local business listed in Alexa, Google Assistant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t="12063" r="8631" b="16190"/>
          <a:stretch/>
        </p:blipFill>
        <p:spPr bwMode="auto">
          <a:xfrm>
            <a:off x="9204291" y="1891816"/>
            <a:ext cx="2771803" cy="137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YouTube apresenta novo logo | Exam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5663"/>
          <a:stretch/>
        </p:blipFill>
        <p:spPr bwMode="auto">
          <a:xfrm>
            <a:off x="8762889" y="3539269"/>
            <a:ext cx="2446095" cy="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aymo Stock IPO - Economagic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3" t="6126" r="5537" b="7636"/>
          <a:stretch/>
        </p:blipFill>
        <p:spPr bwMode="auto">
          <a:xfrm>
            <a:off x="8738656" y="5012730"/>
            <a:ext cx="3332640" cy="167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tflix existia nos anos 90 – e era bem diferente; conheça históri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" t="27680" r="5735" b="23835"/>
          <a:stretch/>
        </p:blipFill>
        <p:spPr bwMode="auto">
          <a:xfrm>
            <a:off x="10105092" y="4274344"/>
            <a:ext cx="1829971" cy="56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017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16299" y="893608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346999" y="2697573"/>
            <a:ext cx="2314895" cy="2302576"/>
            <a:chOff x="5725052" y="620852"/>
            <a:chExt cx="2314895" cy="2302576"/>
          </a:xfrm>
        </p:grpSpPr>
        <p:grpSp>
          <p:nvGrpSpPr>
            <p:cNvPr id="61" name="Group 60"/>
            <p:cNvGrpSpPr/>
            <p:nvPr/>
          </p:nvGrpSpPr>
          <p:grpSpPr>
            <a:xfrm>
              <a:off x="5725052" y="762803"/>
              <a:ext cx="2314895" cy="2160625"/>
              <a:chOff x="5725052" y="762803"/>
              <a:chExt cx="2314895" cy="2160625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5965255" y="2604672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5965255" y="854905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5965255" y="1064923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719659" y="2487538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65255" y="762803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463020" y="255527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10429" y="1007651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383740" y="2661818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855957" y="2646450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725052" y="957072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3" name="Straight Connector 2"/>
              <p:cNvCxnSpPr>
                <a:cxnSpLocks noChangeAspect="1"/>
              </p:cNvCxnSpPr>
              <p:nvPr/>
            </p:nvCxnSpPr>
            <p:spPr>
              <a:xfrm rot="16200000">
                <a:off x="5725054" y="818790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346999" y="369876"/>
            <a:ext cx="2314895" cy="2160625"/>
            <a:chOff x="8630975" y="522021"/>
            <a:chExt cx="2314895" cy="2160625"/>
          </a:xfrm>
        </p:grpSpPr>
        <p:grpSp>
          <p:nvGrpSpPr>
            <p:cNvPr id="60" name="Group 59"/>
            <p:cNvGrpSpPr/>
            <p:nvPr/>
          </p:nvGrpSpPr>
          <p:grpSpPr>
            <a:xfrm>
              <a:off x="8630975" y="522021"/>
              <a:ext cx="2314895" cy="2160625"/>
              <a:chOff x="5670226" y="3021786"/>
              <a:chExt cx="2314895" cy="2160625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5910429" y="4863655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5910429" y="3113888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5910429" y="3323906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664833" y="4746521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910429" y="3021786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869198" y="3278250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328914" y="4920801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801131" y="4905433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670226" y="3216055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55" name="Straight Connector 54"/>
              <p:cNvCxnSpPr>
                <a:cxnSpLocks noChangeAspect="1"/>
              </p:cNvCxnSpPr>
              <p:nvPr/>
            </p:nvCxnSpPr>
            <p:spPr>
              <a:xfrm rot="16200000">
                <a:off x="6170264" y="3626151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7392954" y="4822500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865330" y="4816013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401330" y="327284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Rectangle 67"/>
          <p:cNvSpPr/>
          <p:nvPr/>
        </p:nvSpPr>
        <p:spPr>
          <a:xfrm>
            <a:off x="7078102" y="3099867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69" name="Rectangle 68"/>
          <p:cNvSpPr/>
          <p:nvPr/>
        </p:nvSpPr>
        <p:spPr>
          <a:xfrm>
            <a:off x="5535184" y="4632654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</p:spTree>
    <p:extLst>
      <p:ext uri="{BB962C8B-B14F-4D97-AF65-F5344CB8AC3E}">
        <p14:creationId xmlns:p14="http://schemas.microsoft.com/office/powerpoint/2010/main" val="142981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397453" y="2244438"/>
            <a:ext cx="5495229" cy="315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485901"/>
            <a:ext cx="5863936" cy="5372100"/>
          </a:xfrm>
        </p:spPr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b="1" i="1" dirty="0"/>
              <a:t>neurônios</a:t>
            </a:r>
            <a:r>
              <a:rPr lang="pt-BR" dirty="0"/>
              <a:t> são células </a:t>
            </a:r>
            <a:r>
              <a:rPr lang="pt-BR" b="1" i="1" dirty="0" smtClean="0"/>
              <a:t>eucariontes</a:t>
            </a:r>
            <a:r>
              <a:rPr lang="pt-BR" dirty="0"/>
              <a:t> </a:t>
            </a:r>
            <a:r>
              <a:rPr lang="pt-BR" dirty="0" smtClean="0"/>
              <a:t>que </a:t>
            </a:r>
            <a:r>
              <a:rPr lang="pt-BR" dirty="0"/>
              <a:t>possuem </a:t>
            </a:r>
            <a:r>
              <a:rPr lang="pt-BR" b="1" i="1" dirty="0"/>
              <a:t>mecanismos eletroquímicos</a:t>
            </a:r>
            <a:r>
              <a:rPr lang="pt-BR" dirty="0"/>
              <a:t> </a:t>
            </a:r>
            <a:r>
              <a:rPr lang="pt-BR" dirty="0" smtClean="0"/>
              <a:t>para transferência de informações entre eles. </a:t>
            </a:r>
            <a:endParaRPr lang="pt-BR" dirty="0"/>
          </a:p>
          <a:p>
            <a:r>
              <a:rPr lang="pt-BR" dirty="0" smtClean="0"/>
              <a:t>Eles </a:t>
            </a:r>
            <a:r>
              <a:rPr lang="pt-BR" dirty="0"/>
              <a:t>apresentam três partes </a:t>
            </a:r>
            <a:r>
              <a:rPr lang="pt-BR" dirty="0" smtClean="0"/>
              <a:t>principais:</a:t>
            </a:r>
            <a:r>
              <a:rPr lang="pt-BR" b="1" dirty="0"/>
              <a:t> </a:t>
            </a:r>
            <a:endParaRPr lang="pt-BR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os </a:t>
            </a:r>
            <a:r>
              <a:rPr lang="pt-BR" b="1" i="1" dirty="0"/>
              <a:t>dendritos</a:t>
            </a:r>
            <a:r>
              <a:rPr lang="pt-BR" dirty="0"/>
              <a:t>,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 </a:t>
            </a:r>
            <a:r>
              <a:rPr lang="pt-BR" b="1" i="1" dirty="0"/>
              <a:t>axônio</a:t>
            </a:r>
            <a:r>
              <a:rPr lang="pt-BR" dirty="0"/>
              <a:t> e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 </a:t>
            </a:r>
            <a:r>
              <a:rPr lang="pt-BR" b="1" i="1" dirty="0"/>
              <a:t>corpo celular (soma)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240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2818" y="1485901"/>
            <a:ext cx="5995554" cy="5372100"/>
          </a:xfrm>
        </p:spPr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 são prolongamentos do neurônio que garantem a </a:t>
            </a:r>
            <a:r>
              <a:rPr lang="pt-BR" b="1" i="1" dirty="0"/>
              <a:t>recepção de estímulos </a:t>
            </a:r>
            <a:r>
              <a:rPr lang="pt-BR" dirty="0"/>
              <a:t>de outros neurônios, levando impulsos nervosos em direção ao </a:t>
            </a:r>
            <a:r>
              <a:rPr lang="pt-BR" b="1" i="1" dirty="0"/>
              <a:t>corpo celular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Picture 6" descr="Explainer: What is a neuron? | Science News for Students">
            <a:extLst>
              <a:ext uri="{FF2B5EF4-FFF2-40B4-BE49-F238E27FC236}">
                <a16:creationId xmlns="" xmlns:a16="http://schemas.microsoft.com/office/drawing/2014/main" id="{30ADA234-BCC4-9884-D4E8-ACE27EA5A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273628" y="2421083"/>
            <a:ext cx="5495229" cy="315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71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2818" y="1485901"/>
            <a:ext cx="5995554" cy="5372100"/>
          </a:xfrm>
        </p:spPr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b="1" i="1" dirty="0"/>
              <a:t>axônio</a:t>
            </a:r>
            <a:r>
              <a:rPr lang="pt-BR" dirty="0"/>
              <a:t> é um prolongamento que garante o envio de informação (estímulos) a outros neurônios através de seus </a:t>
            </a:r>
            <a:r>
              <a:rPr lang="pt-BR" b="1" i="1" dirty="0"/>
              <a:t>terminais</a:t>
            </a:r>
            <a:r>
              <a:rPr lang="pt-BR" dirty="0"/>
              <a:t>. </a:t>
            </a:r>
          </a:p>
          <a:p>
            <a:r>
              <a:rPr lang="pt-BR" dirty="0"/>
              <a:t>Cada neurônio possui apenas um axônio, o qual é, geralmente, mais longo que os dendritos. </a:t>
            </a:r>
          </a:p>
        </p:txBody>
      </p:sp>
      <p:pic>
        <p:nvPicPr>
          <p:cNvPr id="4" name="Picture 6" descr="Explainer: What is a neuron? | Science News for Students">
            <a:extLst>
              <a:ext uri="{FF2B5EF4-FFF2-40B4-BE49-F238E27FC236}">
                <a16:creationId xmlns="" xmlns:a16="http://schemas.microsoft.com/office/drawing/2014/main" id="{30ADA234-BCC4-9884-D4E8-ACE27EA5A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273628" y="2421083"/>
            <a:ext cx="5495229" cy="315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361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6403833" y="2564622"/>
            <a:ext cx="5606239" cy="321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5901"/>
            <a:ext cx="6154881" cy="5372100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i="1" dirty="0"/>
              <a:t>corpo celular</a:t>
            </a:r>
            <a:r>
              <a:rPr lang="pt-BR" dirty="0"/>
              <a:t> (também conhecido como </a:t>
            </a:r>
            <a:r>
              <a:rPr lang="pt-BR" b="1" i="1" dirty="0"/>
              <a:t>soma</a:t>
            </a:r>
            <a:r>
              <a:rPr lang="pt-BR" dirty="0"/>
              <a:t>) contém o núcleo do neurônio e é responsável por realizar a </a:t>
            </a:r>
            <a:r>
              <a:rPr lang="pt-BR" b="1" i="1" dirty="0"/>
              <a:t>integração</a:t>
            </a:r>
            <a:r>
              <a:rPr lang="pt-BR" dirty="0"/>
              <a:t> dos estímulos recebidos pelo neurônio através de seus dendritos.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4169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15196</TotalTime>
  <Words>4144</Words>
  <Application>Microsoft Office PowerPoint</Application>
  <PresentationFormat>Widescreen</PresentationFormat>
  <Paragraphs>775</Paragraphs>
  <Slides>50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T320 - Introdução ao Aprendizado de Máquina II: Redes Neurais Artificiais (Parte I)</vt:lpstr>
      <vt:lpstr>Introdução</vt:lpstr>
      <vt:lpstr>Redes Neurais Artificiais</vt:lpstr>
      <vt:lpstr>Redes Neurais Artificiais</vt:lpstr>
      <vt:lpstr>Algumas aplicações famosas</vt:lpstr>
      <vt:lpstr>Um pouco de contexto</vt:lpstr>
      <vt:lpstr>Um pouco de contexto</vt:lpstr>
      <vt:lpstr>Um pouco de contexto</vt:lpstr>
      <vt:lpstr>Um pouco de contexto</vt:lpstr>
      <vt:lpstr>Um pouco de contexto</vt:lpstr>
      <vt:lpstr>Um pouco de contexto</vt:lpstr>
      <vt:lpstr>Um pouco de contexto</vt:lpstr>
      <vt:lpstr>O modelo de McCulloch e Pitts </vt:lpstr>
      <vt:lpstr>O modelo de McCulloch e Pitts </vt:lpstr>
      <vt:lpstr>O modelo de McCulloch e Pitts </vt:lpstr>
      <vt:lpstr>O modelo de McCulloch e Pitts </vt:lpstr>
      <vt:lpstr>O modelo de McCulloch e Pitts </vt:lpstr>
      <vt:lpstr>Exemplos de portas lógicas com o modelo M-P</vt:lpstr>
      <vt:lpstr>Apresentação do PowerPoint</vt:lpstr>
      <vt:lpstr>Exemplos de portas lógicas com o modelo M-P</vt:lpstr>
      <vt:lpstr>Tarefa</vt:lpstr>
      <vt:lpstr>Perceptron</vt:lpstr>
      <vt:lpstr>Perceptron</vt:lpstr>
      <vt:lpstr>Perceptron</vt:lpstr>
      <vt:lpstr>A ativação do Perceptron</vt:lpstr>
      <vt:lpstr>A ativação do Perceptron</vt:lpstr>
      <vt:lpstr>A ativação do Perceptron</vt:lpstr>
      <vt:lpstr>Regra de aprendizado do perceptron</vt:lpstr>
      <vt:lpstr>Regra de aprendizado do perceptron</vt:lpstr>
      <vt:lpstr>Perceptron</vt:lpstr>
      <vt:lpstr>Perceptron</vt:lpstr>
      <vt:lpstr>Perceptron</vt:lpstr>
      <vt:lpstr>Perceptron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1358</cp:revision>
  <dcterms:created xsi:type="dcterms:W3CDTF">2020-04-06T23:46:10Z</dcterms:created>
  <dcterms:modified xsi:type="dcterms:W3CDTF">2025-10-04T11:56:05Z</dcterms:modified>
</cp:coreProperties>
</file>