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9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1002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Classificadores lineares </a:t>
            </a:r>
            <a:r>
              <a:rPr lang="pt-BR" dirty="0" smtClean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 smtClean="0"/>
          </a:p>
          <a:p>
            <a:r>
              <a:rPr lang="pt-BR" dirty="0" smtClean="0"/>
              <a:t>Além disso, os </a:t>
            </a:r>
            <a:r>
              <a:rPr lang="pt-BR" b="1" i="1" dirty="0" smtClean="0"/>
              <a:t>classificadores lineares </a:t>
            </a:r>
            <a:r>
              <a:rPr lang="pt-BR" dirty="0" smtClean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Referências</a:t>
            </a:r>
          </a:p>
          <a:p>
            <a:r>
              <a:rPr lang="pt-BR" dirty="0" smtClean="0"/>
              <a:t>[1] https://towardsdatascience.com/logistic-regression-as-a-nonlinear-classifier-bdc6746db734</a:t>
            </a:r>
          </a:p>
          <a:p>
            <a:r>
              <a:rPr lang="pt-BR" dirty="0" smtClean="0"/>
              <a:t>[2] https://pt.wikipedia.org/wiki/Hip%C3%A9rbole</a:t>
            </a:r>
          </a:p>
          <a:p>
            <a:r>
              <a:rPr lang="pt-BR" dirty="0" smtClean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sempre anuncia uma previsão completamente confiante de 0 ou 1, mesmo para exemplos muito próximos do limite. Em muitas situações, precisamos realmente de previsões mais graduadas.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</a:t>
            </a:r>
            <a:r>
              <a:rPr lang="pt-BR" sz="1200" dirty="0" smtClean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#2</a:t>
            </a:r>
            <a:r>
              <a:rPr lang="pt-BR" sz="1200" dirty="0" smtClean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 smtClean="0"/>
                  <a:t>separador perfeito</a:t>
                </a:r>
                <a:r>
                  <a:rPr lang="pt-BR" dirty="0" smtClean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</a:t>
                </a:r>
                <a:r>
                  <a:rPr lang="pt-BR" dirty="0" smtClean="0"/>
                  <a:t>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Existe uma </a:t>
                </a:r>
                <a:r>
                  <a:rPr lang="pt-BR" b="1" i="1" dirty="0" smtClean="0"/>
                  <a:t>função discriminante adequada para o problema</a:t>
                </a:r>
                <a:r>
                  <a:rPr lang="pt-BR" dirty="0" smtClean="0"/>
                  <a:t>, mesmo que não seja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Separador perfeito: </a:t>
                </a:r>
                <a:r>
                  <a:rPr lang="pt-BR" dirty="0"/>
                  <a:t>com erro </a:t>
                </a:r>
                <a:r>
                  <a:rPr lang="pt-BR" dirty="0" smtClean="0"/>
                  <a:t>de classificação igual </a:t>
                </a:r>
                <a:r>
                  <a:rPr lang="pt-BR" dirty="0"/>
                  <a:t>a </a:t>
                </a:r>
                <a:r>
                  <a:rPr lang="pt-BR" dirty="0" smtClean="0"/>
                  <a:t>zero, ou seja, todos os exemplos são perfeitamente classificados.</a:t>
                </a:r>
              </a:p>
              <a:p>
                <a:r>
                  <a:rPr lang="pt-BR" dirty="0" smtClean="0"/>
                  <a:t>Porém</a:t>
                </a:r>
                <a:r>
                  <a:rPr lang="pt-BR" dirty="0"/>
                  <a:t>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</a:t>
                </a:r>
                <a:r>
                  <a:rPr lang="pt-BR" dirty="0" smtClean="0"/>
                  <a:t>perfeita.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também usar o </a:t>
                </a:r>
                <a:r>
                  <a:rPr lang="pt-BR" b="1" i="1" dirty="0" smtClean="0"/>
                  <a:t>early-stop</a:t>
                </a:r>
                <a:r>
                  <a:rPr lang="pt-BR" dirty="0" smtClean="0"/>
                  <a:t> e utilizar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resultaram no menor erro de validação.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Outro problema com classificadores que usam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a falta de informação sobre a confiança do classificador quanto a um resultado.</a:t>
                </a:r>
              </a:p>
              <a:p>
                <a:r>
                  <a:rPr lang="pt-BR" dirty="0" smtClean="0"/>
                  <a:t>No exemplo ao lado, dois exemplos estão bem próximos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enquanto outros dois estão bem distantes dela.</a:t>
                </a:r>
              </a:p>
              <a:p>
                <a:r>
                  <a:rPr lang="pt-BR" dirty="0" smtClean="0"/>
                  <a:t>O classificador com </a:t>
                </a:r>
                <a:r>
                  <a:rPr lang="pt-BR" b="1" i="1" dirty="0" smtClean="0"/>
                  <a:t>limiar rígido</a:t>
                </a:r>
                <a:r>
                  <a:rPr lang="pt-BR" dirty="0" smtClean="0"/>
                  <a:t>, faria uma previsão completamente confiante 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nós precisamos de previsões mais graduadas, que indiquem incertezas quanto à 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 rotWithShape="0"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Os pontos distantes da </a:t>
                </a:r>
                <a:r>
                  <a:rPr lang="pt-BR" sz="1600" b="1" i="1" dirty="0" smtClean="0"/>
                  <a:t>fronteira de decisão </a:t>
                </a:r>
                <a:r>
                  <a:rPr lang="pt-BR" sz="1600" dirty="0" smtClean="0"/>
                  <a:t>têm valores absolutos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 smtClean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 smtClean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Porém, isso não é refletido na saída do classificador com limiar rígido.</a:t>
                </a:r>
                <a:endParaRPr lang="pt-BR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Qual a certeza destas classificações?</a:t>
              </a:r>
              <a:endParaRPr lang="pt-BR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4901101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vimos exemplos de uso de algoritmos de </a:t>
            </a:r>
            <a:r>
              <a:rPr lang="pt-BR" b="1" i="1" dirty="0" smtClean="0"/>
              <a:t>classificação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Detecção de spams.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Reconhecimento de dígitos.</a:t>
            </a:r>
          </a:p>
          <a:p>
            <a:r>
              <a:rPr lang="pt-BR" dirty="0" smtClean="0"/>
              <a:t>Definimos o problema da classificação e concluímos que ele também é um problema de </a:t>
            </a:r>
            <a:r>
              <a:rPr lang="pt-BR" b="1" i="1" dirty="0" smtClean="0"/>
              <a:t>aprendizado supervisionado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Aprendemos que as classes são separadas através de </a:t>
            </a:r>
            <a:r>
              <a:rPr lang="pt-BR" b="1" i="1" dirty="0" smtClean="0"/>
              <a:t>funções discriminantes </a:t>
            </a:r>
            <a:r>
              <a:rPr lang="pt-BR" dirty="0" smtClean="0"/>
              <a:t>e que o desafio é encontrar uma função adequada e os pesos correspondentes.</a:t>
            </a:r>
          </a:p>
          <a:p>
            <a:r>
              <a:rPr lang="pt-BR" dirty="0" smtClean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12375" cy="51673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Como vimos, </a:t>
                </a:r>
                <a:r>
                  <a:rPr lang="pt-BR" dirty="0"/>
                  <a:t>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atributos) 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tomando uma decisão de classificação 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Função </a:t>
                </a:r>
                <a:r>
                  <a:rPr lang="pt-BR" b="1" i="1" dirty="0"/>
                  <a:t>de limiar de decisão </a:t>
                </a:r>
                <a:r>
                  <a:rPr lang="pt-BR" dirty="0" smtClean="0"/>
                  <a:t>é </a:t>
                </a:r>
                <a:r>
                  <a:rPr lang="pt-BR" dirty="0"/>
                  <a:t>uma função que converte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(produto escalar), </a:t>
                </a:r>
                <a:r>
                  <a:rPr lang="pt-BR" dirty="0"/>
                  <a:t>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do objeto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Ela é apenas uma formalização matemática para os </a:t>
                </a:r>
                <a:r>
                  <a:rPr lang="pt-BR" b="1" i="1" dirty="0" smtClean="0"/>
                  <a:t>if</a:t>
                </a:r>
                <a:r>
                  <a:rPr lang="pt-BR" dirty="0" smtClean="0"/>
                  <a:t>s e </a:t>
                </a:r>
                <a:r>
                  <a:rPr lang="pt-BR" b="1" i="1" dirty="0" smtClean="0"/>
                  <a:t>else</a:t>
                </a:r>
                <a:r>
                  <a:rPr lang="pt-BR" dirty="0" smtClean="0"/>
                  <a:t>s que usamos para definir as classes.</a:t>
                </a:r>
              </a:p>
              <a:p>
                <a:r>
                  <a:rPr lang="pt-BR" dirty="0" smtClean="0"/>
                  <a:t>Originalmente, as </a:t>
                </a:r>
                <a:r>
                  <a:rPr lang="pt-BR" b="1" i="1" dirty="0" smtClean="0"/>
                  <a:t>funções discriminantes </a:t>
                </a:r>
                <a:r>
                  <a:rPr lang="pt-BR" dirty="0" smtClean="0"/>
                  <a:t>são formadas por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12375" cy="5167311"/>
              </a:xfrm>
              <a:blipFill rotWithShape="0">
                <a:blip r:embed="rId3"/>
                <a:stretch>
                  <a:fillRect l="-933" t="-2948" r="-1097" b="-29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</a:t>
                </a:r>
                <a:r>
                  <a:rPr lang="pt-BR" dirty="0" smtClean="0"/>
                  <a:t>recebe </a:t>
                </a:r>
                <a:r>
                  <a:rPr lang="pt-BR" dirty="0"/>
                  <a:t>um </a:t>
                </a:r>
                <a:r>
                  <a:rPr lang="pt-BR" dirty="0" smtClean="0"/>
                  <a:t>exemplo </a:t>
                </a:r>
                <a:r>
                  <a:rPr lang="pt-BR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</a:t>
                </a:r>
                <a:r>
                  <a:rPr lang="pt-BR" dirty="0" smtClean="0"/>
                  <a:t>retorna a classe do exemplo.</a:t>
                </a:r>
              </a:p>
              <a:p>
                <a:r>
                  <a:rPr lang="pt-BR" b="1" i="1" dirty="0" smtClean="0"/>
                  <a:t>Classificadores binários </a:t>
                </a:r>
                <a:r>
                  <a:rPr lang="pt-BR" dirty="0" smtClean="0"/>
                  <a:t>têm como saída o valor </a:t>
                </a:r>
                <a:r>
                  <a:rPr lang="pt-BR" b="1" i="1" dirty="0" smtClean="0"/>
                  <a:t>0</a:t>
                </a:r>
                <a:r>
                  <a:rPr lang="pt-BR" dirty="0" smtClean="0"/>
                  <a:t> caso o exemplo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negativa</a:t>
                </a:r>
                <a:r>
                  <a:rPr lang="pt-BR" dirty="0"/>
                  <a:t>) ou </a:t>
                </a:r>
                <a:r>
                  <a:rPr lang="pt-BR" b="1" i="1" dirty="0"/>
                  <a:t>1</a:t>
                </a:r>
                <a:r>
                  <a:rPr lang="pt-BR" dirty="0"/>
                  <a:t> caso </a:t>
                </a:r>
                <a:r>
                  <a:rPr lang="pt-BR" dirty="0" smtClean="0"/>
                  <a:t>ele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(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classificador linear </a:t>
                </a:r>
                <a:r>
                  <a:rPr lang="pt-BR" dirty="0" smtClean="0"/>
                  <a:t>funcione </a:t>
                </a:r>
                <a:r>
                  <a:rPr lang="pt-BR" dirty="0"/>
                  <a:t>corretamente, as duas classes </a:t>
                </a:r>
                <a:r>
                  <a:rPr lang="pt-BR" dirty="0" smtClean="0"/>
                  <a:t>devem </a:t>
                </a:r>
                <a:r>
                  <a:rPr lang="pt-BR" dirty="0"/>
                  <a:t>ser </a:t>
                </a:r>
                <a:r>
                  <a:rPr lang="pt-BR" b="1" i="1" dirty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Isso significa </a:t>
                </a:r>
                <a:r>
                  <a:rPr lang="pt-BR" dirty="0"/>
                  <a:t>que </a:t>
                </a:r>
                <a:r>
                  <a:rPr lang="pt-BR" dirty="0" smtClean="0"/>
                  <a:t>as classes devem </a:t>
                </a:r>
                <a:r>
                  <a:rPr lang="pt-BR" dirty="0"/>
                  <a:t>ser </a:t>
                </a:r>
                <a:r>
                  <a:rPr lang="pt-BR" b="1" i="1" dirty="0"/>
                  <a:t>suficientemente </a:t>
                </a:r>
                <a:r>
                  <a:rPr lang="pt-BR" b="1" i="1" dirty="0" smtClean="0"/>
                  <a:t>separadas </a:t>
                </a:r>
                <a:r>
                  <a:rPr lang="pt-BR" dirty="0" smtClean="0"/>
                  <a:t>umas das outras </a:t>
                </a:r>
                <a:r>
                  <a:rPr lang="pt-BR" dirty="0"/>
                  <a:t>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 smtClean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Classes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são chamadas de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Na </a:t>
                </a:r>
                <a:r>
                  <a:rPr lang="pt-BR" dirty="0" smtClean="0"/>
                  <a:t>primeira figura, </a:t>
                </a: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dirty="0" smtClean="0"/>
                  <a:t>reta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Na segunda figura, devido à proximidade das classes, não existe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as separe.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923" t="-2358" r="-15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Frontreira de decisão, onde </a:t>
            </a:r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= 0</a:t>
            </a:r>
            <a:endParaRPr lang="pt-BR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&gt; 0</a:t>
            </a:r>
            <a:endParaRPr lang="pt-BR" sz="1100" dirty="0"/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</a:t>
            </a:r>
            <a:r>
              <a:rPr lang="pt-BR" sz="1100" dirty="0"/>
              <a:t>&lt;</a:t>
            </a:r>
            <a:r>
              <a:rPr lang="pt-BR" sz="1100" dirty="0" smtClean="0"/>
              <a:t> 0</a:t>
            </a:r>
            <a:endParaRPr lang="pt-B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linearmente separáveis.</a:t>
            </a:r>
            <a:endParaRPr lang="pt-B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não-linearmente separáveis.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</a:t>
                </a:r>
                <a:r>
                  <a:rPr lang="pt-BR" dirty="0" smtClean="0"/>
                  <a:t>usada </a:t>
                </a:r>
                <a:r>
                  <a:rPr lang="pt-BR" dirty="0"/>
                  <a:t>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</a:t>
                </a:r>
                <a:r>
                  <a:rPr lang="pt-BR" dirty="0" smtClean="0"/>
                  <a:t>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às 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</a:t>
                </a:r>
                <a:r>
                  <a:rPr lang="pt-BR" b="1" i="1" dirty="0" smtClean="0"/>
                  <a:t>não-lineares </a:t>
                </a:r>
                <a:r>
                  <a:rPr lang="pt-BR" dirty="0" smtClean="0"/>
                  <a:t>através de uma  </a:t>
                </a:r>
                <a:r>
                  <a:rPr lang="pt-BR" b="1" i="1" dirty="0"/>
                  <a:t>transformação d</a:t>
                </a:r>
                <a:r>
                  <a:rPr lang="pt-BR" b="1" i="1" dirty="0" smtClean="0"/>
                  <a:t>os </a:t>
                </a:r>
                <a:r>
                  <a:rPr lang="pt-BR" b="1" i="1" dirty="0"/>
                  <a:t>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  <a:blipFill rotWithShape="0">
                <a:blip r:embed="rId3"/>
                <a:stretch>
                  <a:fillRect l="-709" t="-2635" r="-981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 smtClean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Percebam que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, ou seja, temos apenas 2 possíveis valores, 0 ou 1.</a:t>
                </a:r>
              </a:p>
              <a:p>
                <a:r>
                  <a:rPr lang="pt-BR" dirty="0" smtClean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 a saída 0 ou 1 é feito através da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em apenas 2 valores é chamada de </a:t>
                </a:r>
                <a:r>
                  <a:rPr lang="pt-BR" b="1" i="1" dirty="0" smtClean="0"/>
                  <a:t>função de limiar </a:t>
                </a:r>
                <a:r>
                  <a:rPr lang="pt-BR" b="1" i="1" dirty="0"/>
                  <a:t>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</a:t>
                </a:r>
                <a:r>
                  <a:rPr lang="pt-BR" b="1" i="1" dirty="0" smtClean="0"/>
                  <a:t>de decisão rígido </a:t>
                </a:r>
                <a:r>
                  <a:rPr lang="pt-BR" dirty="0"/>
                  <a:t>é mostrada na figura ao </a:t>
                </a:r>
                <a:r>
                  <a:rPr lang="pt-BR" dirty="0" smtClean="0"/>
                  <a:t>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/>
                <a:t>Frontreira de decisão, onde </a:t>
              </a:r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= 0</a:t>
              </a:r>
              <a:endParaRPr lang="pt-BR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≥ 0</a:t>
                </a:r>
                <a:endParaRPr lang="pt-BR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</a:t>
                </a:r>
                <a:r>
                  <a:rPr lang="pt-BR" sz="1100" dirty="0"/>
                  <a:t>&lt;</a:t>
                </a:r>
                <a:r>
                  <a:rPr lang="pt-BR" sz="1100" dirty="0" smtClean="0"/>
                  <a:t> 0</a:t>
                </a:r>
                <a:endParaRPr lang="pt-BR" sz="1100" dirty="0"/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Função heaviside</a:t>
            </a:r>
            <a:endParaRPr lang="pt-BR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Conhecida também como </a:t>
            </a:r>
            <a:r>
              <a:rPr lang="pt-BR" sz="1600" b="1" i="1" dirty="0" smtClean="0"/>
              <a:t>função heaviside.</a:t>
            </a:r>
            <a:endParaRPr lang="pt-BR" sz="1600" b="1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com </a:t>
            </a:r>
            <a:r>
              <a:rPr lang="pt-BR" dirty="0"/>
              <a:t>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Agora que 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.</a:t>
                </a:r>
                <a:endParaRPr lang="pt-BR" b="1" i="1" dirty="0" smtClean="0"/>
              </a:p>
              <a:p>
                <a:r>
                  <a:rPr lang="pt-BR" dirty="0" smtClean="0"/>
                  <a:t>Nós queremos encontrá-los de tal forma que </a:t>
                </a:r>
                <a:r>
                  <a:rPr lang="pt-BR" b="1" i="1" dirty="0" smtClean="0"/>
                  <a:t>o erro de classificação seja minimizado</a:t>
                </a:r>
                <a:r>
                  <a:rPr lang="pt-BR" dirty="0" smtClean="0"/>
                  <a:t>, ou seja, que os exemplos sejam atribuídos às suas respectivas classes.</a:t>
                </a:r>
              </a:p>
              <a:p>
                <a:r>
                  <a:rPr lang="pt-BR" dirty="0" smtClean="0"/>
                  <a:t>No caso da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de forma fechada (através da </a:t>
                </a:r>
                <a:r>
                  <a:rPr lang="pt-BR" b="1" i="1" dirty="0" smtClean="0"/>
                  <a:t>equação normal</a:t>
                </a:r>
                <a:r>
                  <a:rPr lang="pt-BR" dirty="0" smtClean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e através do algoritmo do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 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, nenhuma das duas abordagens é possível devido a </a:t>
                </a:r>
                <a:r>
                  <a:rPr lang="pt-BR" b="1" i="1" dirty="0" smtClean="0"/>
                  <a:t>derivada</a:t>
                </a:r>
                <a:r>
                  <a:rPr lang="pt-BR" dirty="0" smtClean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 smtClean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indeterminada.</a:t>
                </a:r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Portanto, o que podemos fazer?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Uma possível abordagem para o problema da aprendizagem quando utilizamos um </a:t>
                </a:r>
                <a:r>
                  <a:rPr lang="pt-BR" b="1" i="1" dirty="0" smtClean="0"/>
                  <a:t>limiar de decisão rígido</a:t>
                </a:r>
                <a:r>
                  <a:rPr lang="pt-BR" dirty="0" smtClean="0"/>
                  <a:t> é utilizar uma </a:t>
                </a:r>
                <a:r>
                  <a:rPr lang="pt-BR" b="1" i="1" dirty="0" smtClean="0"/>
                  <a:t>regra intuitiva </a:t>
                </a:r>
                <a:r>
                  <a:rPr lang="pt-BR" dirty="0" smtClean="0"/>
                  <a:t>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 </a:t>
                </a:r>
                <a:r>
                  <a:rPr lang="pt-BR" b="1" i="1" dirty="0" smtClean="0"/>
                  <a:t>dado que exista uma função discriminante adequada e que as classes não se sobreponham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é dada pela seguinte equação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 qual é essencialmente idêntica à regra de atualização para 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 quando utilizamos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onde é o passo de aprendizagem.</a:t>
                </a:r>
              </a:p>
              <a:p>
                <a:r>
                  <a:rPr lang="pt-BR" dirty="0" smtClean="0"/>
                  <a:t>Esta regra é chamada de </a:t>
                </a:r>
                <a:r>
                  <a:rPr lang="pt-BR" b="1" i="1" dirty="0" smtClean="0"/>
                  <a:t>regra de aprendizagem do perceptron</a:t>
                </a:r>
                <a:r>
                  <a:rPr lang="pt-BR" dirty="0" smtClean="0"/>
                  <a:t>, por razões que discutiremos em breve.</a:t>
                </a:r>
              </a:p>
              <a:p>
                <a:r>
                  <a:rPr lang="pt-BR" dirty="0" smtClean="0"/>
                  <a:t>Essa </a:t>
                </a:r>
                <a:r>
                  <a:rPr lang="pt-BR" dirty="0"/>
                  <a:t>regra de aprendizagem é aplicada a um exemplo por vez, escolhendo exemplos aleatóriamente,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estamos considerando classificadores com valores de saída iguais a 0 ou 1, o comportamento da regra de atualização será diferente do comportamento para  a regressão linear, como veremos a seguir.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2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619825"/>
            <a:ext cx="2019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Os pesos são atualizados a cada novo exemplo, ou seja, amostra a amostra.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749766" y="2989157"/>
            <a:ext cx="1584166" cy="32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 smtClean="0"/>
                  <a:t>diminuído</a:t>
                </a:r>
                <a:r>
                  <a:rPr lang="pt-BR" dirty="0" smtClean="0"/>
                  <a:t>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 smtClean="0"/>
                  <a:t>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7874</TotalTime>
  <Words>927</Words>
  <Application>Microsoft Office PowerPoint</Application>
  <PresentationFormat>Widescreen</PresentationFormat>
  <Paragraphs>134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1646</cp:revision>
  <dcterms:created xsi:type="dcterms:W3CDTF">2020-01-20T13:50:05Z</dcterms:created>
  <dcterms:modified xsi:type="dcterms:W3CDTF">2022-02-18T02:13:14Z</dcterms:modified>
</cp:coreProperties>
</file>