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14" r:id="rId3"/>
    <p:sldId id="257" r:id="rId4"/>
    <p:sldId id="282" r:id="rId5"/>
    <p:sldId id="346" r:id="rId6"/>
    <p:sldId id="263" r:id="rId7"/>
    <p:sldId id="349" r:id="rId8"/>
    <p:sldId id="347" r:id="rId9"/>
    <p:sldId id="348" r:id="rId10"/>
    <p:sldId id="329" r:id="rId11"/>
    <p:sldId id="338" r:id="rId12"/>
    <p:sldId id="331" r:id="rId13"/>
    <p:sldId id="360" r:id="rId14"/>
    <p:sldId id="332" r:id="rId15"/>
    <p:sldId id="350" r:id="rId16"/>
    <p:sldId id="361" r:id="rId17"/>
    <p:sldId id="344" r:id="rId18"/>
    <p:sldId id="351" r:id="rId19"/>
    <p:sldId id="345" r:id="rId20"/>
    <p:sldId id="352" r:id="rId21"/>
    <p:sldId id="353" r:id="rId22"/>
    <p:sldId id="355" r:id="rId23"/>
    <p:sldId id="356" r:id="rId24"/>
    <p:sldId id="357" r:id="rId25"/>
    <p:sldId id="337" r:id="rId26"/>
    <p:sldId id="359" r:id="rId27"/>
    <p:sldId id="324" r:id="rId28"/>
    <p:sldId id="306" r:id="rId29"/>
    <p:sldId id="339" r:id="rId30"/>
    <p:sldId id="341" r:id="rId31"/>
    <p:sldId id="343" r:id="rId32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3705" autoAdjust="0"/>
  </p:normalViewPr>
  <p:slideViewPr>
    <p:cSldViewPr snapToGrid="0">
      <p:cViewPr varScale="1">
        <p:scale>
          <a:sx n="70" d="100"/>
          <a:sy n="70" d="100"/>
        </p:scale>
        <p:origin x="750" y="60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2/08/2025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47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824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seja, separar) as classes.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098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27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401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Exemplo</a:t>
            </a:r>
            <a:r>
              <a:rPr lang="pt-BR" sz="1200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Binder: https://</a:t>
            </a:r>
            <a:r>
              <a:rPr lang="pt-BR" sz="1200" b="0" i="0" dirty="0"/>
              <a:t>mybinder.org/v2/gh/zz4fap/t320_aprendizado_de_maquina/main?filepath=notebooks%2Fclassificação%2F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b="0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Colab: </a:t>
            </a:r>
            <a:r>
              <a:rPr lang="pt-BR" sz="1200" dirty="0"/>
              <a:t>https://colab.research.google.com/github/zz4fap/t320_aprendizado_de_maquina/blob/main/notebooks/</a:t>
            </a:r>
            <a:r>
              <a:rPr lang="pt-BR" sz="1200" b="0" i="0" dirty="0"/>
              <a:t>classificação</a:t>
            </a:r>
            <a:r>
              <a:rPr lang="pt-BR" sz="1200" dirty="0"/>
              <a:t>/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96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#1</a:t>
            </a:r>
            <a:r>
              <a:rPr lang="pt-BR" sz="1200" dirty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083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Motivacão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baseline="0" dirty="0" err="1"/>
              <a:t>classificacão</a:t>
            </a:r>
            <a:r>
              <a:rPr lang="pt-BR" baseline="0" dirty="0"/>
              <a:t> de e-mails, detecção de símbolos, classificação de modulações, etc.</a:t>
            </a:r>
            <a:endParaRPr lang="pt-BR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863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048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/>
                  <a:t>Como 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010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/>
                  <a:t>Como 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49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1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1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291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8.png"/><Relationship Id="rId7" Type="http://schemas.openxmlformats.org/officeDocument/2006/relationships/image" Target="../media/image37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02.png"/><Relationship Id="rId10" Type="http://schemas.openxmlformats.org/officeDocument/2006/relationships/image" Target="../media/image291.png"/><Relationship Id="rId4" Type="http://schemas.openxmlformats.org/officeDocument/2006/relationships/image" Target="../media/image292.png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00.png"/><Relationship Id="rId4" Type="http://schemas.openxmlformats.org/officeDocument/2006/relationships/image" Target="../media/image40.png"/><Relationship Id="rId9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3.png"/><Relationship Id="rId7" Type="http://schemas.openxmlformats.org/officeDocument/2006/relationships/image" Target="../media/image3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hyperlink" Target="https://colab.research.google.com/github/zz4fap/t320_aprendizado_de_maquina/blob/main/notebooks/classifica&#231;&#227;o/encontrando_pesos_da_fun&#231;&#227;o_discriminante.ipynb" TargetMode="External"/><Relationship Id="rId10" Type="http://schemas.openxmlformats.org/officeDocument/2006/relationships/image" Target="../media/image400.png"/><Relationship Id="rId9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1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210.png"/><Relationship Id="rId12" Type="http://schemas.openxmlformats.org/officeDocument/2006/relationships/image" Target="../media/image240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51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Relationship Id="rId1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430.png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ca.fee.unicamp.br/~lboccato/ia006_2s2019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url.com/mp64ksy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marcuswilians@gea.inatel.br" TargetMode="External"/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Classificação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22156"/>
            <a:ext cx="10858500" cy="183418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Reconhecimento de texto.</a:t>
            </a:r>
          </a:p>
          <a:p>
            <a:r>
              <a:rPr lang="pt-BR" dirty="0"/>
              <a:t>Classificação de texto (e.g., notícias).</a:t>
            </a:r>
          </a:p>
          <a:p>
            <a:r>
              <a:rPr lang="pt-BR" dirty="0"/>
              <a:t>Classificação de sentimentos.</a:t>
            </a:r>
          </a:p>
          <a:p>
            <a:r>
              <a:rPr lang="pt-BR" dirty="0"/>
              <a:t>Classificação do doenças (e.g., pulmonares).</a:t>
            </a:r>
          </a:p>
        </p:txBody>
      </p:sp>
      <p:pic>
        <p:nvPicPr>
          <p:cNvPr id="1026" name="Picture 2" descr="Ana Barros (@anathink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1" y="1817483"/>
            <a:ext cx="3635331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zing Text Classification Techniques on Youtube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3988099" y="1757087"/>
            <a:ext cx="4215802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timent Fig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8" y="809625"/>
            <a:ext cx="3177806" cy="22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101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Tarefas de classificação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A9D184C6-ECA9-05BF-F6B4-C0965441E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00" r="73203" b="10234"/>
          <a:stretch/>
        </p:blipFill>
        <p:spPr bwMode="auto">
          <a:xfrm>
            <a:off x="8402081" y="3424860"/>
            <a:ext cx="3267075" cy="333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08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dirty="0"/>
                  <a:t>Problema</a:t>
                </a:r>
                <a:r>
                  <a:rPr lang="pt-BR" dirty="0"/>
                  <a:t>: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atribua a um </a:t>
                </a:r>
                <a:r>
                  <a:rPr lang="pt-BR" b="1" i="1" dirty="0"/>
                  <a:t>exemplo de entrada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uma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possíveis, as quais denotaremos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as classes podem ser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i="1" dirty="0"/>
                  <a:t>Spam</a:t>
                </a:r>
                <a:r>
                  <a:rPr lang="pt-BR" dirty="0"/>
                  <a:t> e </a:t>
                </a:r>
                <a:r>
                  <a:rPr lang="pt-BR" i="1" dirty="0" err="1"/>
                  <a:t>ham</a:t>
                </a:r>
                <a:r>
                  <a:rPr lang="pt-BR" dirty="0"/>
                  <a:t> (legítimo):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Dígitos de 0 a 9: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Símbolos de uma modulação específica (e.g., QPSK: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).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Objetos (carros, barcos, cães, gatos, etc.)</a:t>
                </a:r>
              </a:p>
              <a:p>
                <a:r>
                  <a:rPr lang="pt-BR" dirty="0"/>
                  <a:t>Semelhante ao problema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existe um conjunto de treinamento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pares de </a:t>
                </a:r>
                <a:r>
                  <a:rPr lang="pt-BR" b="1" i="1" dirty="0"/>
                  <a:t>vetores de atributos </a:t>
                </a:r>
                <a:r>
                  <a:rPr lang="pt-BR" dirty="0"/>
                  <a:t>e </a:t>
                </a:r>
                <a:r>
                  <a:rPr lang="pt-BR" b="1" i="1" dirty="0"/>
                  <a:t>rótulos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 que é utilizado para treinar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vetor de atributos, o qual é composto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rótulo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  <a:blipFill>
                <a:blip r:embed="rId3"/>
                <a:stretch>
                  <a:fillRect l="-931" t="-2663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3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representar a saída desejada?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4"/>
                <a:ext cx="5962650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saída desejada</a:t>
                </a:r>
                <a:r>
                  <a:rPr lang="pt-BR" dirty="0"/>
                  <a:t> (i.e., </a:t>
                </a:r>
                <a:r>
                  <a:rPr lang="pt-BR" b="1" i="1" dirty="0"/>
                  <a:t>rótulo</a:t>
                </a:r>
                <a:r>
                  <a:rPr lang="pt-BR" dirty="0"/>
                  <a:t>) de um classificador para um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deve ser um valor que identifique a qual </a:t>
                </a:r>
                <a:r>
                  <a:rPr lang="pt-BR" b="1" i="1" dirty="0"/>
                  <a:t>classe </a:t>
                </a:r>
                <a:r>
                  <a:rPr lang="pt-BR" dirty="0"/>
                  <a:t>o vetor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pertence. </a:t>
                </a:r>
              </a:p>
              <a:p>
                <a:r>
                  <a:rPr lang="pt-BR" dirty="0"/>
                  <a:t>Sendo assim, a </a:t>
                </a:r>
                <a:r>
                  <a:rPr lang="pt-BR" b="1" i="1" dirty="0"/>
                  <a:t>saída</a:t>
                </a:r>
                <a:r>
                  <a:rPr lang="pt-BR" dirty="0"/>
                  <a:t> 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uma variável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categórica</a:t>
                </a:r>
                <a:r>
                  <a:rPr lang="pt-BR" dirty="0"/>
                  <a:t> (i.e., </a:t>
                </a:r>
                <a:r>
                  <a:rPr lang="pt-BR" b="1" i="1" dirty="0"/>
                  <a:t>valor discreto pertencente a um conjunto finito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4"/>
                <a:ext cx="5962650" cy="5032376"/>
              </a:xfrm>
              <a:blipFill>
                <a:blip r:embed="rId3"/>
                <a:stretch>
                  <a:fillRect l="-1840" t="-1937" r="-26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xmlns="" id="{C7F00696-64EA-1DE3-26F4-7ED0C2679228}"/>
              </a:ext>
            </a:extLst>
          </p:cNvPr>
          <p:cNvGrpSpPr/>
          <p:nvPr/>
        </p:nvGrpSpPr>
        <p:grpSpPr>
          <a:xfrm>
            <a:off x="838200" y="3121390"/>
            <a:ext cx="4585008" cy="805758"/>
            <a:chOff x="3784324" y="5704589"/>
            <a:chExt cx="4585008" cy="805758"/>
          </a:xfrm>
        </p:grpSpPr>
        <p:sp>
          <p:nvSpPr>
            <p:cNvPr id="4" name="Rectangle 3"/>
            <p:cNvSpPr/>
            <p:nvPr/>
          </p:nvSpPr>
          <p:spPr>
            <a:xfrm>
              <a:off x="5252580" y="5704589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Algoritmo de treinamento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892580" y="590469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892580" y="6302538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?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8">
              <a:extLst>
                <a:ext uri="{FF2B5EF4-FFF2-40B4-BE49-F238E27FC236}">
                  <a16:creationId xmlns:a16="http://schemas.microsoft.com/office/drawing/2014/main" xmlns="" id="{6C954B5F-25A1-B9C2-C45C-4B987E131C32}"/>
                </a:ext>
              </a:extLst>
            </p:cNvPr>
            <p:cNvCxnSpPr/>
            <p:nvPr/>
          </p:nvCxnSpPr>
          <p:spPr>
            <a:xfrm>
              <a:off x="6800722" y="609810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xmlns="" id="{D8ED50EE-63AF-FD00-2B7E-68F6C66B4736}"/>
                </a:ext>
              </a:extLst>
            </p:cNvPr>
            <p:cNvSpPr txBox="1"/>
            <p:nvPr/>
          </p:nvSpPr>
          <p:spPr>
            <a:xfrm>
              <a:off x="7033754" y="5759076"/>
              <a:ext cx="1335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Modelo de classificação</a:t>
              </a: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E3E7437A-31EF-96FF-1A36-96431F7A6F1B}"/>
              </a:ext>
            </a:extLst>
          </p:cNvPr>
          <p:cNvSpPr/>
          <p:nvPr/>
        </p:nvSpPr>
        <p:spPr>
          <a:xfrm>
            <a:off x="924360" y="3531563"/>
            <a:ext cx="1022096" cy="375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73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representar a saída desejada?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9964" y="1825624"/>
                <a:ext cx="576868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para realizarmos o treinamento do </a:t>
                </a:r>
                <a:r>
                  <a:rPr lang="pt-BR" b="1" i="1" dirty="0"/>
                  <a:t>modelo de classificação</a:t>
                </a:r>
                <a:r>
                  <a:rPr lang="pt-BR" dirty="0"/>
                  <a:t>, nós devemos escolher uma </a:t>
                </a:r>
                <a:r>
                  <a:rPr lang="pt-BR" b="1" i="1" dirty="0"/>
                  <a:t>representação numérica </a:t>
                </a:r>
                <a:r>
                  <a:rPr lang="pt-BR" dirty="0"/>
                  <a:t>para as </a:t>
                </a:r>
                <a:r>
                  <a:rPr lang="pt-BR" b="1" i="1" dirty="0"/>
                  <a:t>saídas desejadas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Assim, como veremos a seguir,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duas opções podem ser adotadas</a:t>
                </a:r>
                <a:r>
                  <a:rPr lang="pt-BR" dirty="0"/>
                  <a:t>, dependendo se a classificação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binária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r>
                  <a:rPr lang="pt-BR" dirty="0"/>
                  <a:t> ou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multi-classes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9964" y="1825624"/>
                <a:ext cx="5768686" cy="5032376"/>
              </a:xfrm>
              <a:blipFill rotWithShape="0">
                <a:blip r:embed="rId3"/>
                <a:stretch>
                  <a:fillRect l="-1903" t="-1937" r="-10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xmlns="" id="{C7F00696-64EA-1DE3-26F4-7ED0C2679228}"/>
              </a:ext>
            </a:extLst>
          </p:cNvPr>
          <p:cNvGrpSpPr/>
          <p:nvPr/>
        </p:nvGrpSpPr>
        <p:grpSpPr>
          <a:xfrm>
            <a:off x="838200" y="3352299"/>
            <a:ext cx="4585008" cy="805758"/>
            <a:chOff x="3784324" y="5704589"/>
            <a:chExt cx="4585008" cy="805758"/>
          </a:xfrm>
        </p:grpSpPr>
        <p:sp>
          <p:nvSpPr>
            <p:cNvPr id="4" name="Rectangle 3"/>
            <p:cNvSpPr/>
            <p:nvPr/>
          </p:nvSpPr>
          <p:spPr>
            <a:xfrm>
              <a:off x="5252580" y="5704589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Algoritmo de treinamento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892580" y="590469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892580" y="6302538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?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8">
              <a:extLst>
                <a:ext uri="{FF2B5EF4-FFF2-40B4-BE49-F238E27FC236}">
                  <a16:creationId xmlns:a16="http://schemas.microsoft.com/office/drawing/2014/main" xmlns="" id="{6C954B5F-25A1-B9C2-C45C-4B987E131C32}"/>
                </a:ext>
              </a:extLst>
            </p:cNvPr>
            <p:cNvCxnSpPr/>
            <p:nvPr/>
          </p:nvCxnSpPr>
          <p:spPr>
            <a:xfrm>
              <a:off x="6800722" y="609810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xmlns="" id="{D8ED50EE-63AF-FD00-2B7E-68F6C66B4736}"/>
                </a:ext>
              </a:extLst>
            </p:cNvPr>
            <p:cNvSpPr txBox="1"/>
            <p:nvPr/>
          </p:nvSpPr>
          <p:spPr>
            <a:xfrm>
              <a:off x="7033754" y="5759076"/>
              <a:ext cx="1335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Modelo de classificação</a:t>
              </a: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E3E7437A-31EF-96FF-1A36-96431F7A6F1B}"/>
              </a:ext>
            </a:extLst>
          </p:cNvPr>
          <p:cNvSpPr/>
          <p:nvPr/>
        </p:nvSpPr>
        <p:spPr>
          <a:xfrm>
            <a:off x="924360" y="3762472"/>
            <a:ext cx="1022096" cy="375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58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Classificação binária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 existem apenas duas classes possíveis,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chamada de </a:t>
                </a:r>
                <a:r>
                  <a:rPr lang="pt-BR" b="1" i="1" dirty="0"/>
                  <a:t>classe negativa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de </a:t>
                </a:r>
                <a:r>
                  <a:rPr lang="pt-BR" b="1" i="1" dirty="0"/>
                  <a:t>classe positiva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Portanto, nesse caso, o classificador possui </a:t>
                </a:r>
                <a:r>
                  <a:rPr lang="pt-BR" b="1" i="1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única saída escalar binária</a:t>
                </a:r>
                <a:r>
                  <a:rPr lang="pt-BR" b="1" i="1" dirty="0"/>
                  <a:t> </a:t>
                </a:r>
                <a:r>
                  <a:rPr lang="pt-BR" dirty="0"/>
                  <a:t>para indicar a </a:t>
                </a:r>
                <a:r>
                  <a:rPr lang="pt-BR" b="1" i="1" dirty="0"/>
                  <a:t>classe</a:t>
                </a:r>
                <a:r>
                  <a:rPr lang="pt-BR" dirty="0"/>
                  <a:t> correspondente ao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dirty="0"/>
              </a:p>
              <a:p>
                <a:r>
                  <a:rPr lang="pt-BR" dirty="0"/>
                  <a:t>Assim,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de maneira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Também é possível 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  <a:blipFill>
                <a:blip r:embed="rId2"/>
                <a:stretch>
                  <a:fillRect l="-990" t="-1937" r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FAF13A7-6475-7E02-C676-D8D3C7EC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93DCFC65-5F42-A4AC-CF04-CC9394A2B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8436" y="1825624"/>
                <a:ext cx="8237636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Classificação multi-classes</a:t>
                </a:r>
                <a:r>
                  <a:rPr lang="pt-BR" dirty="0"/>
                  <a:t>: existem mais de 2 classes possíveis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Uma estratégia bastante utilizada para representar estas classes é conhecida como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codificação one-hot</a:t>
                </a:r>
                <a:r>
                  <a:rPr lang="pt-BR" dirty="0"/>
                  <a:t>. </a:t>
                </a:r>
              </a:p>
              <a:p>
                <a:pPr marL="457200" lvl="1" indent="0">
                  <a:buNone/>
                </a:pPr>
                <a:endParaRPr lang="pt-BR" sz="1700" dirty="0"/>
              </a:p>
              <a:p>
                <a:pPr marL="0" indent="0">
                  <a:buNone/>
                </a:pPr>
                <a:endParaRPr lang="pt-BR" sz="22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8436" y="1825624"/>
                <a:ext cx="8237636" cy="5032375"/>
              </a:xfrm>
              <a:blipFill>
                <a:blip r:embed="rId2"/>
                <a:stretch>
                  <a:fillRect l="-1331" t="-1937" r="-7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Measure Classification Performance: New in Wolfram Language 11">
            <a:extLst>
              <a:ext uri="{FF2B5EF4-FFF2-40B4-BE49-F238E27FC236}">
                <a16:creationId xmlns:a16="http://schemas.microsoft.com/office/drawing/2014/main" xmlns="" id="{5AEF77B0-D576-36D5-C0B8-032120ED1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16" y="1893887"/>
            <a:ext cx="2879696" cy="2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Analyzing Text Classification Techniques on Youtube Data">
            <a:extLst>
              <a:ext uri="{FF2B5EF4-FFF2-40B4-BE49-F238E27FC236}">
                <a16:creationId xmlns:a16="http://schemas.microsoft.com/office/drawing/2014/main" xmlns="" id="{05441597-6899-F384-7DBF-4520E56A6E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3792130" y="3823089"/>
            <a:ext cx="4215802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entiment Fig 1">
            <a:extLst>
              <a:ext uri="{FF2B5EF4-FFF2-40B4-BE49-F238E27FC236}">
                <a16:creationId xmlns:a16="http://schemas.microsoft.com/office/drawing/2014/main" xmlns="" id="{0E3A50CA-2548-2E5C-7B42-2E69D402B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56" y="4341811"/>
            <a:ext cx="3177806" cy="22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86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FAF13A7-6475-7E02-C676-D8D3C7EC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93DCFC65-5F42-A4AC-CF04-CC9394A2B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Codificação one-hot</a:t>
                </a:r>
                <a:r>
                  <a:rPr lang="pt-BR" dirty="0"/>
                  <a:t>:</a:t>
                </a:r>
                <a:r>
                  <a:rPr lang="pt-BR" b="1" i="1" dirty="0"/>
                  <a:t> </a:t>
                </a:r>
                <a:r>
                  <a:rPr lang="pt-BR" dirty="0"/>
                  <a:t>utiliza uma representação </a:t>
                </a:r>
                <a:r>
                  <a:rPr lang="pt-BR" b="1" i="1" dirty="0"/>
                  <a:t>vetorial</a:t>
                </a:r>
                <a:r>
                  <a:rPr lang="pt-BR" dirty="0"/>
                  <a:t> </a:t>
                </a:r>
                <a:r>
                  <a:rPr lang="pt-BR" b="1" i="1" dirty="0"/>
                  <a:t>binária</a:t>
                </a:r>
                <a:r>
                  <a:rPr lang="pt-BR" dirty="0"/>
                  <a:t> para as saídas.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as saídas são vetores com o valor 1 no elemento representando a classe do exemplo de entrada e 0 nos demais elementos.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Nesse caso,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possui múltiplas saídas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saídas), cada uma representando uma classe específica.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imaginemos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de notícias </a:t>
                </a:r>
                <a:r>
                  <a:rPr lang="pt-BR" dirty="0"/>
                  <a:t>com quatro classes possíveis: </a:t>
                </a:r>
                <a:r>
                  <a:rPr lang="pt-BR" i="1" dirty="0"/>
                  <a:t>esportes</a:t>
                </a:r>
                <a:r>
                  <a:rPr lang="pt-BR" dirty="0"/>
                  <a:t>, </a:t>
                </a:r>
                <a:r>
                  <a:rPr lang="pt-BR" i="1" dirty="0"/>
                  <a:t>política</a:t>
                </a:r>
                <a:r>
                  <a:rPr lang="pt-BR" dirty="0"/>
                  <a:t>, </a:t>
                </a:r>
                <a:r>
                  <a:rPr lang="pt-BR" i="1" dirty="0"/>
                  <a:t>ciências</a:t>
                </a:r>
                <a:r>
                  <a:rPr lang="pt-BR" dirty="0"/>
                  <a:t> e </a:t>
                </a:r>
                <a:r>
                  <a:rPr lang="pt-BR" i="1" dirty="0"/>
                  <a:t>variedades</a:t>
                </a:r>
                <a:r>
                  <a:rPr lang="pt-BR" dirty="0"/>
                  <a:t>. Como seria a representação com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?</a:t>
                </a:r>
              </a:p>
              <a:p>
                <a:pPr marL="457200" lvl="1" indent="0">
                  <a:buNone/>
                </a:pPr>
                <a:endParaRPr lang="pt-BR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esporte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:     </m:t>
                                </m:r>
                                <m:sSup>
                                  <m:sSupPr>
                                    <m:ctrlP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pol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í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tica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:       </m:t>
                                </m:r>
                                <m:sSup>
                                  <m:sSupPr>
                                    <m:ctrlP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ci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ê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ncias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variedades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  <a:blipFill>
                <a:blip r:embed="rId2"/>
                <a:stretch>
                  <a:fillRect l="-983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544C7BF8-36C0-F2D3-6461-F1A070E0CBC3}"/>
                  </a:ext>
                </a:extLst>
              </p:cNvPr>
              <p:cNvSpPr/>
              <p:nvPr/>
            </p:nvSpPr>
            <p:spPr>
              <a:xfrm>
                <a:off x="8084953" y="5660211"/>
                <a:ext cx="2907521" cy="832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dirty="0"/>
                  <a:t>Assim,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sz="1600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4C7BF8-36C0-F2D3-6461-F1A070E0C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53" y="5660211"/>
                <a:ext cx="2907521" cy="832664"/>
              </a:xfrm>
              <a:prstGeom prst="rect">
                <a:avLst/>
              </a:prstGeom>
              <a:blipFill>
                <a:blip r:embed="rId3"/>
                <a:stretch>
                  <a:fillRect t="-1471" r="-1887" b="-95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543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Antes, nós usávamos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para </a:t>
                </a:r>
                <a:r>
                  <a:rPr lang="pt-BR" b="1" i="1" dirty="0"/>
                  <a:t>aproximar o comportamento de um conjunto de dados</a:t>
                </a:r>
                <a:r>
                  <a:rPr lang="pt-BR" dirty="0"/>
                  <a:t>, agora, as usaremos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separar grupos de dados (i.e., classes)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o entendimento, vamos imaginar o </a:t>
                </a:r>
                <a:r>
                  <a:rPr lang="pt-BR" b="1" i="1" dirty="0"/>
                  <a:t>espaço bi-dimensional</a:t>
                </a:r>
                <a:r>
                  <a:rPr lang="pt-BR" dirty="0"/>
                  <a:t>,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 criado pelos </a:t>
                </a:r>
                <a:r>
                  <a:rPr lang="pt-BR" b="1" i="1" dirty="0"/>
                  <a:t>atributos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e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mostrado na figura ao lado.</a:t>
                </a:r>
              </a:p>
              <a:p>
                <a:r>
                  <a:rPr lang="pt-BR" dirty="0"/>
                  <a:t>Os </a:t>
                </a:r>
                <a:r>
                  <a:rPr lang="pt-BR" b="1" i="1" dirty="0"/>
                  <a:t>pares de atributos </a:t>
                </a:r>
                <a:r>
                  <a:rPr lang="pt-BR" dirty="0"/>
                  <a:t>pertencem a duas 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Círculos azuis pertencem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Triângulos vermelhos pertencem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  <a:blipFill>
                <a:blip r:embed="rId3"/>
                <a:stretch>
                  <a:fillRect l="-1648" t="-2663" r="-25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xmlns="" id="{745C0A43-FD12-CEC1-71CC-612BDB16C776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xmlns="" id="{64DA2A01-47B5-2B94-DBFC-FB53B1B820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4" name="TextBox 6">
              <a:extLst>
                <a:ext uri="{FF2B5EF4-FFF2-40B4-BE49-F238E27FC236}">
                  <a16:creationId xmlns:a16="http://schemas.microsoft.com/office/drawing/2014/main" xmlns="" id="{5ACECBBD-5168-48DA-64EF-8BDD58AE7E65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5" name="Curved Connector 8">
              <a:extLst>
                <a:ext uri="{FF2B5EF4-FFF2-40B4-BE49-F238E27FC236}">
                  <a16:creationId xmlns:a16="http://schemas.microsoft.com/office/drawing/2014/main" xmlns="" id="{7D2B1880-C7A7-A071-10B2-08F118026EDA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xmlns="" id="{036F5727-D9EE-E211-8459-926C7C8C80B1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36F5727-D9EE-E211-8459-926C7C8C80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261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Esse espaço pode ser dividido em </a:t>
                </a:r>
                <a:r>
                  <a:rPr lang="pt-BR" b="1" i="1" dirty="0"/>
                  <a:t>duas</a:t>
                </a:r>
                <a:r>
                  <a:rPr lang="pt-BR" dirty="0"/>
                  <a:t>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cada </a:t>
                </a:r>
                <a:r>
                  <a:rPr lang="pt-BR" b="1" i="1" dirty="0"/>
                  <a:t>região</a:t>
                </a:r>
                <a:r>
                  <a:rPr lang="pt-BR" dirty="0"/>
                  <a:t> corresponde a uma classe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As regiões de decisão são separadas por </a:t>
                </a:r>
                <a:r>
                  <a:rPr lang="pt-BR" b="1" i="1" dirty="0"/>
                  <a:t>fronteiras de decisão</a:t>
                </a:r>
                <a:r>
                  <a:rPr lang="pt-BR" dirty="0"/>
                  <a:t>, que nada mais são do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Na figura, 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, temos apenas uma fronteira de decisão.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corresponde 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superfície de separação</a:t>
                </a:r>
                <a:r>
                  <a:rPr lang="pt-BR" b="1" i="1" dirty="0"/>
                  <a:t> </a:t>
                </a:r>
                <a:r>
                  <a:rPr lang="pt-BR" dirty="0"/>
                  <a:t>(1D, 2D, 3D, etc.) no </a:t>
                </a:r>
                <a:r>
                  <a:rPr lang="pt-BR" b="1" i="1" dirty="0"/>
                  <a:t>espaço de atributos </a:t>
                </a:r>
                <a:r>
                  <a:rPr lang="pt-BR" dirty="0"/>
                  <a:t>que separa as classes.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  <a:blipFill>
                <a:blip r:embed="rId3"/>
                <a:stretch>
                  <a:fillRect l="-1665" t="-2663" r="-23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xmlns="" id="{D3D49D8E-0821-33E1-5823-3E158A4FB182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xmlns="" id="{BD3F5D0C-F310-ED7B-BBE9-A892027EA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6" name="TextBox 6">
              <a:extLst>
                <a:ext uri="{FF2B5EF4-FFF2-40B4-BE49-F238E27FC236}">
                  <a16:creationId xmlns:a16="http://schemas.microsoft.com/office/drawing/2014/main" xmlns="" id="{D474B403-303E-639E-341F-AA50DF86D3BE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7" name="Curved Connector 8">
              <a:extLst>
                <a:ext uri="{FF2B5EF4-FFF2-40B4-BE49-F238E27FC236}">
                  <a16:creationId xmlns:a16="http://schemas.microsoft.com/office/drawing/2014/main" xmlns="" id="{B45603A2-AC84-D66F-F06E-0371CA5BE810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xmlns="" id="{C5162CC1-DD2F-DFBD-35CF-B876410E54B6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C5162CC1-DD2F-DFBD-35CF-B876410E54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1774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7588" cy="304534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As </a:t>
            </a:r>
            <a:r>
              <a:rPr lang="pt-BR" b="1" i="1" dirty="0"/>
              <a:t>superfícies de separação</a:t>
            </a:r>
            <a:r>
              <a:rPr lang="pt-BR" dirty="0"/>
              <a:t> podem ser </a:t>
            </a:r>
            <a:r>
              <a:rPr lang="pt-BR" b="1" i="1" dirty="0"/>
              <a:t>lineares</a:t>
            </a:r>
            <a:r>
              <a:rPr lang="pt-BR" dirty="0"/>
              <a:t> (e.g., retas e planos) ou </a:t>
            </a:r>
            <a:r>
              <a:rPr lang="pt-BR" b="1" i="1" dirty="0"/>
              <a:t>não-lineares</a:t>
            </a:r>
            <a:r>
              <a:rPr lang="pt-BR" dirty="0"/>
              <a:t> (e.g., círculos e elipses).</a:t>
            </a:r>
          </a:p>
          <a:p>
            <a:r>
              <a:rPr lang="pt-BR" dirty="0"/>
              <a:t>As </a:t>
            </a:r>
            <a:r>
              <a:rPr lang="pt-BR" b="1" i="1" dirty="0"/>
              <a:t>superfícies de separação </a:t>
            </a:r>
            <a:r>
              <a:rPr lang="pt-BR" dirty="0"/>
              <a:t>são definidas por </a:t>
            </a:r>
            <a:r>
              <a:rPr lang="pt-BR" b="1" i="1" dirty="0"/>
              <a:t>funções</a:t>
            </a:r>
            <a:r>
              <a:rPr lang="pt-BR" dirty="0"/>
              <a:t> (lineares ou não) que separam as classes. </a:t>
            </a:r>
          </a:p>
          <a:p>
            <a:r>
              <a:rPr lang="pt-BR" dirty="0"/>
              <a:t>Essas funções são normalmente chamadas de </a:t>
            </a:r>
            <a:r>
              <a:rPr lang="pt-BR" b="1" i="1" dirty="0">
                <a:solidFill>
                  <a:srgbClr val="00B050"/>
                </a:solidFill>
              </a:rPr>
              <a:t>funções discriminantes</a:t>
            </a:r>
            <a:r>
              <a:rPr lang="pt-BR" dirty="0"/>
              <a:t>, pois separam as classes.</a:t>
            </a:r>
          </a:p>
          <a:p>
            <a:r>
              <a:rPr lang="pt-BR" dirty="0"/>
              <a:t>As figuras abaixo </a:t>
            </a:r>
            <a:r>
              <a:rPr lang="pt-BR" dirty="0" smtClean="0"/>
              <a:t>mostram as </a:t>
            </a:r>
            <a:r>
              <a:rPr lang="pt-BR" b="1" i="1" dirty="0"/>
              <a:t>regiões de separação </a:t>
            </a:r>
            <a:r>
              <a:rPr lang="pt-BR" dirty="0"/>
              <a:t>em problemas de classificação </a:t>
            </a:r>
            <a:r>
              <a:rPr lang="pt-BR" b="1" i="1" dirty="0"/>
              <a:t>binária</a:t>
            </a:r>
            <a:r>
              <a:rPr lang="pt-BR" dirty="0"/>
              <a:t> e </a:t>
            </a:r>
            <a:r>
              <a:rPr lang="pt-BR" b="1" i="1" dirty="0"/>
              <a:t>multi-classes</a:t>
            </a:r>
            <a:r>
              <a:rPr lang="pt-BR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1014411" y="4856687"/>
            <a:ext cx="2578071" cy="1985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3773" r="7252"/>
          <a:stretch/>
        </p:blipFill>
        <p:spPr>
          <a:xfrm>
            <a:off x="9425163" y="4842399"/>
            <a:ext cx="2590625" cy="1981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" t="3260" r="7500" b="1927"/>
          <a:stretch/>
        </p:blipFill>
        <p:spPr>
          <a:xfrm>
            <a:off x="5223462" y="4834394"/>
            <a:ext cx="2570720" cy="19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3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disciplina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66695" cy="5032376"/>
          </a:xfrm>
        </p:spPr>
        <p:txBody>
          <a:bodyPr>
            <a:normAutofit/>
          </a:bodyPr>
          <a:lstStyle/>
          <a:p>
            <a:r>
              <a:rPr lang="pt-BR" dirty="0"/>
              <a:t>Continuação de </a:t>
            </a:r>
            <a:r>
              <a:rPr lang="pt-BR" b="1" i="1" dirty="0"/>
              <a:t>T319 - Introdução ao Aprendizado de Máquina I</a:t>
            </a:r>
            <a:r>
              <a:rPr lang="pt-BR" dirty="0"/>
              <a:t>.</a:t>
            </a:r>
          </a:p>
          <a:p>
            <a:r>
              <a:rPr lang="pt-BR" b="1" i="1" dirty="0"/>
              <a:t>Curso introdutório</a:t>
            </a:r>
            <a:r>
              <a:rPr lang="pt-BR" dirty="0"/>
              <a:t> onde veremos os conceitos básicos de funcionamento dos seguintes algoritmos de </a:t>
            </a:r>
            <a:r>
              <a:rPr lang="pt-BR" b="1" i="1" dirty="0"/>
              <a:t>machine learning</a:t>
            </a:r>
            <a:r>
              <a:rPr lang="pt-BR" dirty="0"/>
              <a:t> (ML):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Softmax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Redes 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Clustering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k-Means</a:t>
            </a:r>
          </a:p>
          <a:p>
            <a:r>
              <a:rPr lang="pt-BR" dirty="0"/>
              <a:t>O curso terá sempre uma parte </a:t>
            </a:r>
            <a:r>
              <a:rPr lang="pt-BR" b="1" i="1" dirty="0"/>
              <a:t>expositiva</a:t>
            </a:r>
            <a:r>
              <a:rPr lang="pt-BR" dirty="0"/>
              <a:t> e outra </a:t>
            </a:r>
            <a:r>
              <a:rPr lang="pt-BR" b="1" i="1" dirty="0"/>
              <a:t>prática</a:t>
            </a:r>
            <a:r>
              <a:rPr lang="pt-BR" dirty="0"/>
              <a:t> para fixação dos conceitos introduzidos.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 Quizzes e exercícios envolvendo os conceitos discutidos.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D0DF5BB-4965-42FA-1FE9-FA4F63D3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057DDB69-30DD-CFD2-808A-F52FDB98E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pode ser escrita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que nada mais é do que uma </a:t>
                </a:r>
                <a:r>
                  <a:rPr lang="pt-BR" b="1" i="1" dirty="0"/>
                  <a:t>combinação linear dos atributos em relação aos pesos</a:t>
                </a:r>
                <a:r>
                  <a:rPr lang="pt-BR" dirty="0"/>
                  <a:t>, assim como nós vimos em regressão linear.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também pode ser interpretada como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separa as classes. 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hiperplano</a:t>
                </a:r>
                <a:r>
                  <a:rPr lang="pt-BR" dirty="0"/>
                  <a:t> pode ser 1 ponto em 1D, uma reta em 2D, um plano em 3D,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(</a:t>
                </a:r>
                <a:r>
                  <a:rPr lang="pt-BR" b="1" i="1" dirty="0"/>
                  <a:t>bias</a:t>
                </a:r>
                <a:r>
                  <a:rPr lang="pt-BR" dirty="0"/>
                  <a:t>) dá o deslocamento com relação à origem.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o restante dos pesos determina a orientação do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57DDB69-30DD-CFD2-808A-F52FDB98E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  <a:blipFill>
                <a:blip r:embed="rId3"/>
                <a:stretch>
                  <a:fillRect l="-1535" t="-2421" r="-2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F06FD70-E89F-BC52-2900-5506EBD6CF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52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850ACD-2DE0-7E6B-F65F-1A40170C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1C254C3E-10F9-2C66-DDBB-99D1164F61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Nosso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objetivo é encontrar os pesos da função discriminante </a:t>
                </a:r>
                <a:r>
                  <a:rPr lang="pt-BR" dirty="0"/>
                  <a:t>de tal forma que que a classe atribuída a um exemplo de entrada seja: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OBS.: Podemos usar também </a:t>
                </a:r>
                <a:r>
                  <a:rPr lang="pt-BR" b="1" i="1" dirty="0"/>
                  <a:t>funções discriminates não-lineares em relação aos atributos</a:t>
                </a:r>
                <a:r>
                  <a:rPr lang="pt-BR" dirty="0"/>
                  <a:t>, e.g.,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 (eq. de um círculo centrado na origem,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254C3E-10F9-2C66-DDBB-99D1164F6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  <a:blipFill>
                <a:blip r:embed="rId3"/>
                <a:stretch>
                  <a:fillRect l="-1474" t="-1937" r="-22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45F5C35-CA80-831D-CD26-407BBC3BE21C}"/>
              </a:ext>
            </a:extLst>
          </p:cNvPr>
          <p:cNvSpPr/>
          <p:nvPr/>
        </p:nvSpPr>
        <p:spPr>
          <a:xfrm>
            <a:off x="11088765" y="3741646"/>
            <a:ext cx="12192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100" dirty="0"/>
              <a:t>Indeterminação: empate entre as classes, pois a amostra está sobre a função.</a:t>
            </a:r>
          </a:p>
        </p:txBody>
      </p:sp>
      <p:cxnSp>
        <p:nvCxnSpPr>
          <p:cNvPr id="6" name="Straight Arrow Connector 6">
            <a:extLst>
              <a:ext uri="{FF2B5EF4-FFF2-40B4-BE49-F238E27FC236}">
                <a16:creationId xmlns:a16="http://schemas.microsoft.com/office/drawing/2014/main" xmlns="" id="{2EC6DCB0-48FC-CD2A-E18F-D7B490834350}"/>
              </a:ext>
            </a:extLst>
          </p:cNvPr>
          <p:cNvCxnSpPr>
            <a:cxnSpLocks/>
          </p:cNvCxnSpPr>
          <p:nvPr/>
        </p:nvCxnSpPr>
        <p:spPr>
          <a:xfrm flipH="1">
            <a:off x="11024178" y="4041728"/>
            <a:ext cx="177800" cy="104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797B4B4A-0E8F-6A84-F64E-0B174596F8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6CF5207C-210F-5440-56B3-8F1EAD36FFAF}"/>
              </a:ext>
            </a:extLst>
          </p:cNvPr>
          <p:cNvSpPr/>
          <p:nvPr/>
        </p:nvSpPr>
        <p:spPr>
          <a:xfrm>
            <a:off x="11088765" y="2902789"/>
            <a:ext cx="1219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100" dirty="0"/>
              <a:t>Acima da função.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671CBD8-E5F7-29C9-3744-56F52318FE10}"/>
              </a:ext>
            </a:extLst>
          </p:cNvPr>
          <p:cNvCxnSpPr>
            <a:cxnSpLocks/>
          </p:cNvCxnSpPr>
          <p:nvPr/>
        </p:nvCxnSpPr>
        <p:spPr>
          <a:xfrm flipH="1">
            <a:off x="11051822" y="3110446"/>
            <a:ext cx="177800" cy="104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B8052885-3BC2-70B9-B921-5DDB2DD151B4}"/>
              </a:ext>
            </a:extLst>
          </p:cNvPr>
          <p:cNvSpPr/>
          <p:nvPr/>
        </p:nvSpPr>
        <p:spPr>
          <a:xfrm>
            <a:off x="11070293" y="3356001"/>
            <a:ext cx="1219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100" dirty="0"/>
              <a:t>Abaixo da função.</a:t>
            </a:r>
          </a:p>
        </p:txBody>
      </p:sp>
      <p:cxnSp>
        <p:nvCxnSpPr>
          <p:cNvPr id="9" name="Straight Arrow Connector 6">
            <a:extLst>
              <a:ext uri="{FF2B5EF4-FFF2-40B4-BE49-F238E27FC236}">
                <a16:creationId xmlns:a16="http://schemas.microsoft.com/office/drawing/2014/main" xmlns="" id="{D8DB8446-863A-7210-136E-FC97FB27A3F5}"/>
              </a:ext>
            </a:extLst>
          </p:cNvPr>
          <p:cNvCxnSpPr>
            <a:cxnSpLocks/>
          </p:cNvCxnSpPr>
          <p:nvPr/>
        </p:nvCxnSpPr>
        <p:spPr>
          <a:xfrm flipH="1">
            <a:off x="11042585" y="3554274"/>
            <a:ext cx="177800" cy="104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35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xmlns="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780068F1-0EF1-0C76-49EC-DEA1A6CCB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</p:spPr>
            <p:txBody>
              <a:bodyPr/>
              <a:lstStyle/>
              <a:p>
                <a:r>
                  <a:rPr lang="pt-BR" dirty="0"/>
                  <a:t>Analisem a figura ao lado.</a:t>
                </a:r>
              </a:p>
              <a:p>
                <a:r>
                  <a:rPr lang="pt-BR" dirty="0"/>
                  <a:t>Temos 2 classes, 2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 queremos encontrar uma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as separe.</a:t>
                </a:r>
              </a:p>
              <a:p>
                <a:r>
                  <a:rPr lang="pt-BR" dirty="0"/>
                  <a:t>Qual formato deve ter esta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para que ela tenha boa capacidade de generalização?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Lembrem-se do princípio da navalha de Occam: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 explicação mais simples (i.e., menos complexa) é geralmente a mais provável de estar correta.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  <a:blipFill>
                <a:blip r:embed="rId3"/>
                <a:stretch>
                  <a:fillRect l="-1610" t="-1937" r="-12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78">
            <a:extLst>
              <a:ext uri="{FF2B5EF4-FFF2-40B4-BE49-F238E27FC236}">
                <a16:creationId xmlns:a16="http://schemas.microsoft.com/office/drawing/2014/main" xmlns="" id="{487D5658-0FD0-C968-EFBE-A7E95C2E443E}"/>
              </a:ext>
            </a:extLst>
          </p:cNvPr>
          <p:cNvGrpSpPr/>
          <p:nvPr/>
        </p:nvGrpSpPr>
        <p:grpSpPr>
          <a:xfrm>
            <a:off x="838200" y="2216276"/>
            <a:ext cx="3579851" cy="3073148"/>
            <a:chOff x="4781484" y="1471556"/>
            <a:chExt cx="3579851" cy="3073148"/>
          </a:xfrm>
        </p:grpSpPr>
        <p:sp>
          <p:nvSpPr>
            <p:cNvPr id="5" name="Oval 79">
              <a:extLst>
                <a:ext uri="{FF2B5EF4-FFF2-40B4-BE49-F238E27FC236}">
                  <a16:creationId xmlns:a16="http://schemas.microsoft.com/office/drawing/2014/main" xmlns="" id="{E89BE7AF-2058-7295-B197-E0E62CA67B80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80">
              <a:extLst>
                <a:ext uri="{FF2B5EF4-FFF2-40B4-BE49-F238E27FC236}">
                  <a16:creationId xmlns:a16="http://schemas.microsoft.com/office/drawing/2014/main" xmlns="" id="{5E216DC1-7B59-8729-AD9C-ABCE16E2E38D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1">
              <a:extLst>
                <a:ext uri="{FF2B5EF4-FFF2-40B4-BE49-F238E27FC236}">
                  <a16:creationId xmlns:a16="http://schemas.microsoft.com/office/drawing/2014/main" xmlns="" id="{FDE081DA-35A3-0681-028B-40BCBCBB9C33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82">
              <a:extLst>
                <a:ext uri="{FF2B5EF4-FFF2-40B4-BE49-F238E27FC236}">
                  <a16:creationId xmlns:a16="http://schemas.microsoft.com/office/drawing/2014/main" xmlns="" id="{CD56379E-2071-1597-E64B-D6E6AFAEBDCD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3">
              <a:extLst>
                <a:ext uri="{FF2B5EF4-FFF2-40B4-BE49-F238E27FC236}">
                  <a16:creationId xmlns:a16="http://schemas.microsoft.com/office/drawing/2014/main" xmlns="" id="{9F26F39D-B606-8295-3D00-FF4635307DAB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84">
              <a:extLst>
                <a:ext uri="{FF2B5EF4-FFF2-40B4-BE49-F238E27FC236}">
                  <a16:creationId xmlns:a16="http://schemas.microsoft.com/office/drawing/2014/main" xmlns="" id="{913EE23A-1061-70DD-5BDA-C211A995192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85">
              <a:extLst>
                <a:ext uri="{FF2B5EF4-FFF2-40B4-BE49-F238E27FC236}">
                  <a16:creationId xmlns:a16="http://schemas.microsoft.com/office/drawing/2014/main" xmlns="" id="{FD04490C-2F72-D1FE-464F-36C22F317BB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86">
              <a:extLst>
                <a:ext uri="{FF2B5EF4-FFF2-40B4-BE49-F238E27FC236}">
                  <a16:creationId xmlns:a16="http://schemas.microsoft.com/office/drawing/2014/main" xmlns="" id="{803F83EE-6FA7-206A-3D1A-BF461F9D8E73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87">
              <a:extLst>
                <a:ext uri="{FF2B5EF4-FFF2-40B4-BE49-F238E27FC236}">
                  <a16:creationId xmlns:a16="http://schemas.microsoft.com/office/drawing/2014/main" xmlns="" id="{68BD49C0-0090-9FF3-95FD-4ECBFC459A5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88">
              <a:extLst>
                <a:ext uri="{FF2B5EF4-FFF2-40B4-BE49-F238E27FC236}">
                  <a16:creationId xmlns:a16="http://schemas.microsoft.com/office/drawing/2014/main" xmlns="" id="{C6A1D6A8-188A-3ED2-CD76-CE792D0788E8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89">
              <a:extLst>
                <a:ext uri="{FF2B5EF4-FFF2-40B4-BE49-F238E27FC236}">
                  <a16:creationId xmlns:a16="http://schemas.microsoft.com/office/drawing/2014/main" xmlns="" id="{659CDF21-7AB2-3FEF-2E4F-93C207EFCC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90">
              <a:extLst>
                <a:ext uri="{FF2B5EF4-FFF2-40B4-BE49-F238E27FC236}">
                  <a16:creationId xmlns:a16="http://schemas.microsoft.com/office/drawing/2014/main" xmlns="" id="{FF6A084D-0EB5-D541-7150-65DDDD23F92E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91">
              <a:extLst>
                <a:ext uri="{FF2B5EF4-FFF2-40B4-BE49-F238E27FC236}">
                  <a16:creationId xmlns:a16="http://schemas.microsoft.com/office/drawing/2014/main" xmlns="" id="{18C4667B-AF47-8F94-C29F-69647A84EDD2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92">
              <a:extLst>
                <a:ext uri="{FF2B5EF4-FFF2-40B4-BE49-F238E27FC236}">
                  <a16:creationId xmlns:a16="http://schemas.microsoft.com/office/drawing/2014/main" xmlns="" id="{4CF16A92-05BE-5B9F-4B3F-AB35A06BF248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95">
                  <a:extLst>
                    <a:ext uri="{FF2B5EF4-FFF2-40B4-BE49-F238E27FC236}">
                      <a16:creationId xmlns:a16="http://schemas.microsoft.com/office/drawing/2014/main" xmlns="" id="{A8DD1272-3AF8-A7AF-6C02-A3C1259B4EA7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98">
              <a:extLst>
                <a:ext uri="{FF2B5EF4-FFF2-40B4-BE49-F238E27FC236}">
                  <a16:creationId xmlns:a16="http://schemas.microsoft.com/office/drawing/2014/main" xmlns="" id="{83B038ED-AA33-E457-BD37-7ED05EC46859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99">
              <a:extLst>
                <a:ext uri="{FF2B5EF4-FFF2-40B4-BE49-F238E27FC236}">
                  <a16:creationId xmlns:a16="http://schemas.microsoft.com/office/drawing/2014/main" xmlns="" id="{47DA0291-6CD0-85F5-0170-2EDF086E63DA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100">
              <a:extLst>
                <a:ext uri="{FF2B5EF4-FFF2-40B4-BE49-F238E27FC236}">
                  <a16:creationId xmlns:a16="http://schemas.microsoft.com/office/drawing/2014/main" xmlns="" id="{B21AB59B-5EB6-4D44-57C0-3DA5DA17F91B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101">
                  <a:extLst>
                    <a:ext uri="{FF2B5EF4-FFF2-40B4-BE49-F238E27FC236}">
                      <a16:creationId xmlns:a16="http://schemas.microsoft.com/office/drawing/2014/main" xmlns="" id="{746DA016-25BC-E716-6E4E-CBF1E977C129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103">
              <a:extLst>
                <a:ext uri="{FF2B5EF4-FFF2-40B4-BE49-F238E27FC236}">
                  <a16:creationId xmlns:a16="http://schemas.microsoft.com/office/drawing/2014/main" xmlns="" id="{5250E4E8-B7DD-04A3-DAC8-38563AC3551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5" name="TextBox 104">
              <a:extLst>
                <a:ext uri="{FF2B5EF4-FFF2-40B4-BE49-F238E27FC236}">
                  <a16:creationId xmlns:a16="http://schemas.microsoft.com/office/drawing/2014/main" xmlns="" id="{44208387-CBDD-A071-2AD0-32249E61BE26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6" name="TextBox 105">
              <a:extLst>
                <a:ext uri="{FF2B5EF4-FFF2-40B4-BE49-F238E27FC236}">
                  <a16:creationId xmlns:a16="http://schemas.microsoft.com/office/drawing/2014/main" xmlns="" id="{9DA9B49A-A1DF-75A9-6A71-339628F521DA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7" name="TextBox 106">
              <a:extLst>
                <a:ext uri="{FF2B5EF4-FFF2-40B4-BE49-F238E27FC236}">
                  <a16:creationId xmlns:a16="http://schemas.microsoft.com/office/drawing/2014/main" xmlns="" id="{1B965F7F-7388-84C2-C3B5-0459476EC2AE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8" name="TextBox 107">
              <a:extLst>
                <a:ext uri="{FF2B5EF4-FFF2-40B4-BE49-F238E27FC236}">
                  <a16:creationId xmlns:a16="http://schemas.microsoft.com/office/drawing/2014/main" xmlns="" id="{E37863C8-D501-6B0A-4A3E-BB3031160D5C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9" name="TextBox 108">
              <a:extLst>
                <a:ext uri="{FF2B5EF4-FFF2-40B4-BE49-F238E27FC236}">
                  <a16:creationId xmlns:a16="http://schemas.microsoft.com/office/drawing/2014/main" xmlns="" id="{E20FE8D7-72D4-7CC6-2B72-9CB00DFCBB33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109">
              <a:extLst>
                <a:ext uri="{FF2B5EF4-FFF2-40B4-BE49-F238E27FC236}">
                  <a16:creationId xmlns:a16="http://schemas.microsoft.com/office/drawing/2014/main" xmlns="" id="{7C674789-D095-5162-99D7-B44DBE8D8F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110">
              <a:extLst>
                <a:ext uri="{FF2B5EF4-FFF2-40B4-BE49-F238E27FC236}">
                  <a16:creationId xmlns:a16="http://schemas.microsoft.com/office/drawing/2014/main" xmlns="" id="{51F67162-69A4-7489-85AF-4978F49B4D81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111">
              <a:extLst>
                <a:ext uri="{FF2B5EF4-FFF2-40B4-BE49-F238E27FC236}">
                  <a16:creationId xmlns:a16="http://schemas.microsoft.com/office/drawing/2014/main" xmlns="" id="{09FC0559-1ED2-58D0-5D8E-8D6301EA09D9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Rectangle 112">
              <a:extLst>
                <a:ext uri="{FF2B5EF4-FFF2-40B4-BE49-F238E27FC236}">
                  <a16:creationId xmlns:a16="http://schemas.microsoft.com/office/drawing/2014/main" xmlns="" id="{AF36E35B-B3F5-532A-2D12-833815CB5ECB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113">
              <a:extLst>
                <a:ext uri="{FF2B5EF4-FFF2-40B4-BE49-F238E27FC236}">
                  <a16:creationId xmlns:a16="http://schemas.microsoft.com/office/drawing/2014/main" xmlns="" id="{5BEF69AC-89A1-1E54-D4FA-F51670A78DC8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114">
              <a:extLst>
                <a:ext uri="{FF2B5EF4-FFF2-40B4-BE49-F238E27FC236}">
                  <a16:creationId xmlns:a16="http://schemas.microsoft.com/office/drawing/2014/main" xmlns="" id="{6AA579BC-C30E-C031-523B-B6224C88A2C4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ctangle 115">
              <a:extLst>
                <a:ext uri="{FF2B5EF4-FFF2-40B4-BE49-F238E27FC236}">
                  <a16:creationId xmlns:a16="http://schemas.microsoft.com/office/drawing/2014/main" xmlns="" id="{1372A63C-358E-6F46-792A-D5D077AE1A16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ctangle 116">
              <a:extLst>
                <a:ext uri="{FF2B5EF4-FFF2-40B4-BE49-F238E27FC236}">
                  <a16:creationId xmlns:a16="http://schemas.microsoft.com/office/drawing/2014/main" xmlns="" id="{03ABEB89-F00B-93C9-EBE6-0B3B9141FE57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117">
              <a:extLst>
                <a:ext uri="{FF2B5EF4-FFF2-40B4-BE49-F238E27FC236}">
                  <a16:creationId xmlns:a16="http://schemas.microsoft.com/office/drawing/2014/main" xmlns="" id="{598EC6D8-84D5-6607-35B6-AAC7FC2ED7AA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118">
              <a:extLst>
                <a:ext uri="{FF2B5EF4-FFF2-40B4-BE49-F238E27FC236}">
                  <a16:creationId xmlns:a16="http://schemas.microsoft.com/office/drawing/2014/main" xmlns="" id="{47FEDB24-A32F-B651-29FD-442442B8B07A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ctangle 119">
              <a:extLst>
                <a:ext uri="{FF2B5EF4-FFF2-40B4-BE49-F238E27FC236}">
                  <a16:creationId xmlns:a16="http://schemas.microsoft.com/office/drawing/2014/main" xmlns="" id="{7B09D1F5-5E55-1FA4-C741-79F6FEF4A4C6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120">
              <a:extLst>
                <a:ext uri="{FF2B5EF4-FFF2-40B4-BE49-F238E27FC236}">
                  <a16:creationId xmlns:a16="http://schemas.microsoft.com/office/drawing/2014/main" xmlns="" id="{179F9E0A-6C4C-22EE-7447-5C4C776E5093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121">
              <a:extLst>
                <a:ext uri="{FF2B5EF4-FFF2-40B4-BE49-F238E27FC236}">
                  <a16:creationId xmlns:a16="http://schemas.microsoft.com/office/drawing/2014/main" xmlns="" id="{5EC463B1-4A44-DAA8-F277-2B6AD1C06DD5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122">
              <a:extLst>
                <a:ext uri="{FF2B5EF4-FFF2-40B4-BE49-F238E27FC236}">
                  <a16:creationId xmlns:a16="http://schemas.microsoft.com/office/drawing/2014/main" xmlns="" id="{C30A254C-7088-C718-6467-D3BC3B541801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123">
              <a:extLst>
                <a:ext uri="{FF2B5EF4-FFF2-40B4-BE49-F238E27FC236}">
                  <a16:creationId xmlns:a16="http://schemas.microsoft.com/office/drawing/2014/main" xmlns="" id="{1B9FEC0A-AF88-A403-E761-3224B5F95C62}"/>
                </a:ext>
              </a:extLst>
            </p:cNvPr>
            <p:cNvSpPr/>
            <p:nvPr/>
          </p:nvSpPr>
          <p:spPr>
            <a:xfrm rot="5400000">
              <a:off x="524909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124">
              <a:extLst>
                <a:ext uri="{FF2B5EF4-FFF2-40B4-BE49-F238E27FC236}">
                  <a16:creationId xmlns:a16="http://schemas.microsoft.com/office/drawing/2014/main" xmlns="" id="{79D66154-FD3E-3804-B10A-7B7283D6463E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125">
              <a:extLst>
                <a:ext uri="{FF2B5EF4-FFF2-40B4-BE49-F238E27FC236}">
                  <a16:creationId xmlns:a16="http://schemas.microsoft.com/office/drawing/2014/main" xmlns="" id="{340AF437-9EE7-2DB1-370F-FBF3ACC408E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126">
              <a:extLst>
                <a:ext uri="{FF2B5EF4-FFF2-40B4-BE49-F238E27FC236}">
                  <a16:creationId xmlns:a16="http://schemas.microsoft.com/office/drawing/2014/main" xmlns="" id="{D879C168-F49F-9943-3173-0EB461F700F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Isosceles Triangle 127">
              <a:extLst>
                <a:ext uri="{FF2B5EF4-FFF2-40B4-BE49-F238E27FC236}">
                  <a16:creationId xmlns:a16="http://schemas.microsoft.com/office/drawing/2014/main" xmlns="" id="{E66752DB-6D9E-C6F8-E975-9A43C8D709F0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Isosceles Triangle 128">
              <a:extLst>
                <a:ext uri="{FF2B5EF4-FFF2-40B4-BE49-F238E27FC236}">
                  <a16:creationId xmlns:a16="http://schemas.microsoft.com/office/drawing/2014/main" xmlns="" id="{FF2809A7-5680-4DE5-5D4C-D0A13E9908F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Isosceles Triangle 129">
              <a:extLst>
                <a:ext uri="{FF2B5EF4-FFF2-40B4-BE49-F238E27FC236}">
                  <a16:creationId xmlns:a16="http://schemas.microsoft.com/office/drawing/2014/main" xmlns="" id="{9F64AFE6-39B5-963E-F270-7AFFA7C84D50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Isosceles Triangle 130">
              <a:extLst>
                <a:ext uri="{FF2B5EF4-FFF2-40B4-BE49-F238E27FC236}">
                  <a16:creationId xmlns:a16="http://schemas.microsoft.com/office/drawing/2014/main" xmlns="" id="{1D2588A8-49CE-E1AE-7671-8CE3CE53ECF8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131">
              <a:extLst>
                <a:ext uri="{FF2B5EF4-FFF2-40B4-BE49-F238E27FC236}">
                  <a16:creationId xmlns:a16="http://schemas.microsoft.com/office/drawing/2014/main" xmlns="" id="{C2704713-68FB-F715-3845-FF447A418DF0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Oval 132">
              <a:extLst>
                <a:ext uri="{FF2B5EF4-FFF2-40B4-BE49-F238E27FC236}">
                  <a16:creationId xmlns:a16="http://schemas.microsoft.com/office/drawing/2014/main" xmlns="" id="{5C6D4EF8-A172-AD9F-C206-3C0F57BE3274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17836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xmlns="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780068F1-0EF1-0C76-49EC-DEA1A6CCB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</p:spPr>
            <p:txBody>
              <a:bodyPr/>
              <a:lstStyle/>
              <a:p>
                <a:r>
                  <a:rPr lang="pt-BR" dirty="0"/>
                  <a:t>Qual formato deve ter esta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para que ela tenha boa capacidade de generalização?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formato mais simples, seguindo o princípio da navalha de Occam, é o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reta</a:t>
                </a:r>
                <a:r>
                  <a:rPr lang="pt-BR" dirty="0"/>
                  <a:t> traçada no plano formado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  <a:blipFill>
                <a:blip r:embed="rId3"/>
                <a:stretch>
                  <a:fillRect l="-161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3">
            <a:extLst>
              <a:ext uri="{FF2B5EF4-FFF2-40B4-BE49-F238E27FC236}">
                <a16:creationId xmlns:a16="http://schemas.microsoft.com/office/drawing/2014/main" xmlns="" id="{0804103E-93D4-FECC-2D73-97363B0EA605}"/>
              </a:ext>
            </a:extLst>
          </p:cNvPr>
          <p:cNvGrpSpPr/>
          <p:nvPr/>
        </p:nvGrpSpPr>
        <p:grpSpPr>
          <a:xfrm>
            <a:off x="924662" y="2436883"/>
            <a:ext cx="3724806" cy="3073148"/>
            <a:chOff x="4781484" y="1471556"/>
            <a:chExt cx="3724806" cy="3073148"/>
          </a:xfrm>
        </p:grpSpPr>
        <p:sp>
          <p:nvSpPr>
            <p:cNvPr id="55" name="Oval 5">
              <a:extLst>
                <a:ext uri="{FF2B5EF4-FFF2-40B4-BE49-F238E27FC236}">
                  <a16:creationId xmlns:a16="http://schemas.microsoft.com/office/drawing/2014/main" xmlns="" id="{E1599D47-2C59-AD8D-4E8A-1A3C51FBFBCC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6">
              <a:extLst>
                <a:ext uri="{FF2B5EF4-FFF2-40B4-BE49-F238E27FC236}">
                  <a16:creationId xmlns:a16="http://schemas.microsoft.com/office/drawing/2014/main" xmlns="" id="{5C959D4B-1F07-A80B-DE4F-85E60049268E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8">
              <a:extLst>
                <a:ext uri="{FF2B5EF4-FFF2-40B4-BE49-F238E27FC236}">
                  <a16:creationId xmlns:a16="http://schemas.microsoft.com/office/drawing/2014/main" xmlns="" id="{C3E1A439-B0E9-A725-CB19-E60291B4A58E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9">
              <a:extLst>
                <a:ext uri="{FF2B5EF4-FFF2-40B4-BE49-F238E27FC236}">
                  <a16:creationId xmlns:a16="http://schemas.microsoft.com/office/drawing/2014/main" xmlns="" id="{50DABBD2-4E98-BC24-4EFF-934FC8F93B79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">
              <a:extLst>
                <a:ext uri="{FF2B5EF4-FFF2-40B4-BE49-F238E27FC236}">
                  <a16:creationId xmlns:a16="http://schemas.microsoft.com/office/drawing/2014/main" xmlns="" id="{4AE61079-6614-308D-3A98-F2A771104A70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2">
              <a:extLst>
                <a:ext uri="{FF2B5EF4-FFF2-40B4-BE49-F238E27FC236}">
                  <a16:creationId xmlns:a16="http://schemas.microsoft.com/office/drawing/2014/main" xmlns="" id="{F94CC628-659B-59A8-2047-29710CB620EE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3">
              <a:extLst>
                <a:ext uri="{FF2B5EF4-FFF2-40B4-BE49-F238E27FC236}">
                  <a16:creationId xmlns:a16="http://schemas.microsoft.com/office/drawing/2014/main" xmlns="" id="{8B3BF275-A8C4-1D9F-0789-EAC90A71234D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Isosceles Triangle 14">
              <a:extLst>
                <a:ext uri="{FF2B5EF4-FFF2-40B4-BE49-F238E27FC236}">
                  <a16:creationId xmlns:a16="http://schemas.microsoft.com/office/drawing/2014/main" xmlns="" id="{62579967-A543-3E35-2276-00443A818A18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Isosceles Triangle 15">
              <a:extLst>
                <a:ext uri="{FF2B5EF4-FFF2-40B4-BE49-F238E27FC236}">
                  <a16:creationId xmlns:a16="http://schemas.microsoft.com/office/drawing/2014/main" xmlns="" id="{CF41BF40-C68C-2BFA-AA36-9DF97953DE5C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Isosceles Triangle 16">
              <a:extLst>
                <a:ext uri="{FF2B5EF4-FFF2-40B4-BE49-F238E27FC236}">
                  <a16:creationId xmlns:a16="http://schemas.microsoft.com/office/drawing/2014/main" xmlns="" id="{7FCDA260-F08F-1790-73F4-B6BCB7008F03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Isosceles Triangle 17">
              <a:extLst>
                <a:ext uri="{FF2B5EF4-FFF2-40B4-BE49-F238E27FC236}">
                  <a16:creationId xmlns:a16="http://schemas.microsoft.com/office/drawing/2014/main" xmlns="" id="{14391E23-11FC-3F3C-4CE7-89F024B2E5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Isosceles Triangle 18">
              <a:extLst>
                <a:ext uri="{FF2B5EF4-FFF2-40B4-BE49-F238E27FC236}">
                  <a16:creationId xmlns:a16="http://schemas.microsoft.com/office/drawing/2014/main" xmlns="" id="{8687EC5D-8A5A-E107-43D9-E35D32E79211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Isosceles Triangle 19">
              <a:extLst>
                <a:ext uri="{FF2B5EF4-FFF2-40B4-BE49-F238E27FC236}">
                  <a16:creationId xmlns:a16="http://schemas.microsoft.com/office/drawing/2014/main" xmlns="" id="{C16488B7-E303-0945-E655-7FCD98FA5B8F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Isosceles Triangle 20">
              <a:extLst>
                <a:ext uri="{FF2B5EF4-FFF2-40B4-BE49-F238E27FC236}">
                  <a16:creationId xmlns:a16="http://schemas.microsoft.com/office/drawing/2014/main" xmlns="" id="{5E441CB1-0732-3856-B82B-79DE77EDFE4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23">
                  <a:extLst>
                    <a:ext uri="{FF2B5EF4-FFF2-40B4-BE49-F238E27FC236}">
                      <a16:creationId xmlns:a16="http://schemas.microsoft.com/office/drawing/2014/main" xmlns="" id="{11DBC759-BA8B-4950-F3F6-5AA81D9C057C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tangle 35">
              <a:extLst>
                <a:ext uri="{FF2B5EF4-FFF2-40B4-BE49-F238E27FC236}">
                  <a16:creationId xmlns:a16="http://schemas.microsoft.com/office/drawing/2014/main" xmlns="" id="{2EF1D3D0-9C67-6840-052F-D50312ADF1F0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5" name="Straight Arrow Connector 36">
              <a:extLst>
                <a:ext uri="{FF2B5EF4-FFF2-40B4-BE49-F238E27FC236}">
                  <a16:creationId xmlns:a16="http://schemas.microsoft.com/office/drawing/2014/main" xmlns="" id="{3C73BF14-3205-D356-E8E6-D163D65C572B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43">
              <a:extLst>
                <a:ext uri="{FF2B5EF4-FFF2-40B4-BE49-F238E27FC236}">
                  <a16:creationId xmlns:a16="http://schemas.microsoft.com/office/drawing/2014/main" xmlns="" id="{414DC7F4-B0AF-DF72-F5AA-D2C3946FBD18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44">
                  <a:extLst>
                    <a:ext uri="{FF2B5EF4-FFF2-40B4-BE49-F238E27FC236}">
                      <a16:creationId xmlns:a16="http://schemas.microsoft.com/office/drawing/2014/main" xmlns="" id="{8DE4151A-CC72-BE59-AA9C-CE7E0FF2888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46">
              <a:extLst>
                <a:ext uri="{FF2B5EF4-FFF2-40B4-BE49-F238E27FC236}">
                  <a16:creationId xmlns:a16="http://schemas.microsoft.com/office/drawing/2014/main" xmlns="" id="{276150E5-C691-28FF-A4A1-9A4BE695FC14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47">
              <a:extLst>
                <a:ext uri="{FF2B5EF4-FFF2-40B4-BE49-F238E27FC236}">
                  <a16:creationId xmlns:a16="http://schemas.microsoft.com/office/drawing/2014/main" xmlns="" id="{9C733B1E-D319-F58A-B08A-62B045ECFB02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80" name="TextBox 48">
              <a:extLst>
                <a:ext uri="{FF2B5EF4-FFF2-40B4-BE49-F238E27FC236}">
                  <a16:creationId xmlns:a16="http://schemas.microsoft.com/office/drawing/2014/main" xmlns="" id="{8EB74DC8-111C-00B9-F7DA-CC6ED424F3E4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1" name="TextBox 49">
              <a:extLst>
                <a:ext uri="{FF2B5EF4-FFF2-40B4-BE49-F238E27FC236}">
                  <a16:creationId xmlns:a16="http://schemas.microsoft.com/office/drawing/2014/main" xmlns="" id="{099AAD58-42B0-B96F-25A2-8FD3F16B557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2" name="TextBox 50">
              <a:extLst>
                <a:ext uri="{FF2B5EF4-FFF2-40B4-BE49-F238E27FC236}">
                  <a16:creationId xmlns:a16="http://schemas.microsoft.com/office/drawing/2014/main" xmlns="" id="{D7631B42-9D90-F8C9-7AA9-8970355DF2A2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xmlns="" id="{CA8AEF4F-B8D2-E5AD-1523-7FA3D45A47C6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4" name="TextBox 52">
              <a:extLst>
                <a:ext uri="{FF2B5EF4-FFF2-40B4-BE49-F238E27FC236}">
                  <a16:creationId xmlns:a16="http://schemas.microsoft.com/office/drawing/2014/main" xmlns="" id="{E4BCBBAD-3447-638D-8F4B-331EEA858B64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5" name="TextBox 53">
              <a:extLst>
                <a:ext uri="{FF2B5EF4-FFF2-40B4-BE49-F238E27FC236}">
                  <a16:creationId xmlns:a16="http://schemas.microsoft.com/office/drawing/2014/main" xmlns="" id="{9AAFDDD9-423A-1CA6-A60F-8838E3A2168F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6" name="TextBox 54">
              <a:extLst>
                <a:ext uri="{FF2B5EF4-FFF2-40B4-BE49-F238E27FC236}">
                  <a16:creationId xmlns:a16="http://schemas.microsoft.com/office/drawing/2014/main" xmlns="" id="{D4586FA2-50AD-AF82-E018-77A4F89364C7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7" name="TextBox 55">
              <a:extLst>
                <a:ext uri="{FF2B5EF4-FFF2-40B4-BE49-F238E27FC236}">
                  <a16:creationId xmlns:a16="http://schemas.microsoft.com/office/drawing/2014/main" xmlns="" id="{1A28826F-CE91-EC81-B018-3A20FE542CA0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8" name="Rectangle 45">
              <a:extLst>
                <a:ext uri="{FF2B5EF4-FFF2-40B4-BE49-F238E27FC236}">
                  <a16:creationId xmlns:a16="http://schemas.microsoft.com/office/drawing/2014/main" xmlns="" id="{23254CDF-4E3F-B861-1A9D-1B9BBFBE9B8E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ctangle 57">
              <a:extLst>
                <a:ext uri="{FF2B5EF4-FFF2-40B4-BE49-F238E27FC236}">
                  <a16:creationId xmlns:a16="http://schemas.microsoft.com/office/drawing/2014/main" xmlns="" id="{4536833C-6783-11AA-DBA8-7FF921EFF45A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ctangle 58">
              <a:extLst>
                <a:ext uri="{FF2B5EF4-FFF2-40B4-BE49-F238E27FC236}">
                  <a16:creationId xmlns:a16="http://schemas.microsoft.com/office/drawing/2014/main" xmlns="" id="{B7643E05-5FBD-8578-2C68-60517383B5AC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ctangle 59">
              <a:extLst>
                <a:ext uri="{FF2B5EF4-FFF2-40B4-BE49-F238E27FC236}">
                  <a16:creationId xmlns:a16="http://schemas.microsoft.com/office/drawing/2014/main" xmlns="" id="{0DCD453D-CB4C-D4A7-4176-29BB7B44F03D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ctangle 60">
              <a:extLst>
                <a:ext uri="{FF2B5EF4-FFF2-40B4-BE49-F238E27FC236}">
                  <a16:creationId xmlns:a16="http://schemas.microsoft.com/office/drawing/2014/main" xmlns="" id="{2CFF6AA0-A741-D9AC-7EB6-D1C06A007E6E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ctangle 61">
              <a:extLst>
                <a:ext uri="{FF2B5EF4-FFF2-40B4-BE49-F238E27FC236}">
                  <a16:creationId xmlns:a16="http://schemas.microsoft.com/office/drawing/2014/main" xmlns="" id="{E63B669A-0B88-3351-DE15-FCE664BB2896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ctangle 62">
              <a:extLst>
                <a:ext uri="{FF2B5EF4-FFF2-40B4-BE49-F238E27FC236}">
                  <a16:creationId xmlns:a16="http://schemas.microsoft.com/office/drawing/2014/main" xmlns="" id="{564A3FC0-A340-C039-CDCE-EAE26E443D50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ctangle 63">
              <a:extLst>
                <a:ext uri="{FF2B5EF4-FFF2-40B4-BE49-F238E27FC236}">
                  <a16:creationId xmlns:a16="http://schemas.microsoft.com/office/drawing/2014/main" xmlns="" id="{B6424DF6-BCDE-B38A-840B-94878A526B23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xmlns="" id="{6740E770-FD9C-13C7-4ED7-FB7F549D75FA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ctangle 65">
              <a:extLst>
                <a:ext uri="{FF2B5EF4-FFF2-40B4-BE49-F238E27FC236}">
                  <a16:creationId xmlns:a16="http://schemas.microsoft.com/office/drawing/2014/main" xmlns="" id="{71FB09BB-5380-5382-3E05-F4A7D67BD650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xmlns="" id="{560EBFDA-1461-99F4-7FF4-B421F799A683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ctangle 67">
              <a:extLst>
                <a:ext uri="{FF2B5EF4-FFF2-40B4-BE49-F238E27FC236}">
                  <a16:creationId xmlns:a16="http://schemas.microsoft.com/office/drawing/2014/main" xmlns="" id="{328A587F-F15E-35CE-18A9-6E4677DD5407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ctangle 68">
              <a:extLst>
                <a:ext uri="{FF2B5EF4-FFF2-40B4-BE49-F238E27FC236}">
                  <a16:creationId xmlns:a16="http://schemas.microsoft.com/office/drawing/2014/main" xmlns="" id="{717AB771-049C-E1F4-E1A2-AB1A30FA9FA6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ctangle 69">
              <a:extLst>
                <a:ext uri="{FF2B5EF4-FFF2-40B4-BE49-F238E27FC236}">
                  <a16:creationId xmlns:a16="http://schemas.microsoft.com/office/drawing/2014/main" xmlns="" id="{AE9F8F3D-8379-85E1-D832-1EFCC08EC161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ctangle 70">
              <a:extLst>
                <a:ext uri="{FF2B5EF4-FFF2-40B4-BE49-F238E27FC236}">
                  <a16:creationId xmlns:a16="http://schemas.microsoft.com/office/drawing/2014/main" xmlns="" id="{0296EAEF-21CC-BA7C-9A9C-8FAB137D4C8F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Isosceles Triangle 73">
              <a:extLst>
                <a:ext uri="{FF2B5EF4-FFF2-40B4-BE49-F238E27FC236}">
                  <a16:creationId xmlns:a16="http://schemas.microsoft.com/office/drawing/2014/main" xmlns="" id="{B51D8FDA-A2A2-67D2-6665-DC4752058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Isosceles Triangle 74">
              <a:extLst>
                <a:ext uri="{FF2B5EF4-FFF2-40B4-BE49-F238E27FC236}">
                  <a16:creationId xmlns:a16="http://schemas.microsoft.com/office/drawing/2014/main" xmlns="" id="{874D7E6E-A039-DF47-0A40-2D860D0D6A1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Isosceles Triangle 75">
              <a:extLst>
                <a:ext uri="{FF2B5EF4-FFF2-40B4-BE49-F238E27FC236}">
                  <a16:creationId xmlns:a16="http://schemas.microsoft.com/office/drawing/2014/main" xmlns="" id="{AB3161B6-C712-D209-F00F-C0470B547387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Isosceles Triangle 76">
              <a:extLst>
                <a:ext uri="{FF2B5EF4-FFF2-40B4-BE49-F238E27FC236}">
                  <a16:creationId xmlns:a16="http://schemas.microsoft.com/office/drawing/2014/main" xmlns="" id="{F2562716-3534-F5E6-59B8-971FFC5F5540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Isosceles Triangle 77">
              <a:extLst>
                <a:ext uri="{FF2B5EF4-FFF2-40B4-BE49-F238E27FC236}">
                  <a16:creationId xmlns:a16="http://schemas.microsoft.com/office/drawing/2014/main" xmlns="" id="{68D5851B-0F91-BF8E-4DC4-0B12A785F289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1">
              <a:extLst>
                <a:ext uri="{FF2B5EF4-FFF2-40B4-BE49-F238E27FC236}">
                  <a16:creationId xmlns:a16="http://schemas.microsoft.com/office/drawing/2014/main" xmlns="" id="{C6D2D7F0-3DA4-AA9F-D600-D3EA1B16F4EA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71">
                  <a:extLst>
                    <a:ext uri="{FF2B5EF4-FFF2-40B4-BE49-F238E27FC236}">
                      <a16:creationId xmlns:a16="http://schemas.microsoft.com/office/drawing/2014/main" xmlns="" id="{8E71EFEB-4005-724E-9EFA-199E5FBD6BE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Freeform 72">
              <a:extLst>
                <a:ext uri="{FF2B5EF4-FFF2-40B4-BE49-F238E27FC236}">
                  <a16:creationId xmlns:a16="http://schemas.microsoft.com/office/drawing/2014/main" xmlns="" id="{1D9CF7FE-A9E8-5BC7-A557-D41813198BCC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96055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xmlns="" id="{E6A71149-3D12-4F5B-CFAD-CB5E31E5AA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6A71149-3D12-4F5B-CFAD-CB5E31E5A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1406D1FE-9F3C-0C92-B3EF-6F24E0D66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>
                    <a:solidFill>
                      <a:srgbClr val="00B050"/>
                    </a:solidFill>
                  </a:rPr>
                  <a:t>Visualmente</a:t>
                </a:r>
                <a:r>
                  <a:rPr lang="pt-BR" dirty="0"/>
                  <a:t>, nós traçamos a reta em uma posição que separe as classes da melhor forma possível.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Agora que definimos o formato da função e sua posição no gráfico,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precisamos encontrar os pesos </a:t>
                </a:r>
                <a:r>
                  <a:rPr lang="pt-BR" dirty="0"/>
                  <a:t>e, com isso,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definir as regiões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Como podemos encontrar os pesos?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406D1FE-9F3C-0C92-B3EF-6F24E0D66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  <a:blipFill rotWithShape="0">
                <a:blip r:embed="rId3"/>
                <a:stretch>
                  <a:fillRect l="-1770" t="-1937" r="-1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60563BF-B64C-5EEB-D453-CEEC94869E4C}"/>
              </a:ext>
            </a:extLst>
          </p:cNvPr>
          <p:cNvGrpSpPr/>
          <p:nvPr/>
        </p:nvGrpSpPr>
        <p:grpSpPr>
          <a:xfrm>
            <a:off x="1077062" y="2370208"/>
            <a:ext cx="3773884" cy="3073148"/>
            <a:chOff x="4781484" y="1471556"/>
            <a:chExt cx="3773884" cy="3073148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xmlns="" id="{640E0144-5597-99E8-C833-30E06AFE7678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6">
              <a:extLst>
                <a:ext uri="{FF2B5EF4-FFF2-40B4-BE49-F238E27FC236}">
                  <a16:creationId xmlns:a16="http://schemas.microsoft.com/office/drawing/2014/main" xmlns="" id="{D961BC48-0820-8C22-18B6-F7AAD9FEA825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xmlns="" id="{54CF6FD7-CC71-4C99-CB24-65088165FD26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xmlns="" id="{C7DD2C36-0991-6C5D-F0A6-F1EE8F16D1C1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xmlns="" id="{7F4B6B60-DA3D-E820-D471-FDA4C2027EBC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xmlns="" id="{223236FA-907E-EBA0-CB3E-028F0D9E2706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xmlns="" id="{7B119CDE-38FF-635E-79E3-F03A68592EA6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4">
              <a:extLst>
                <a:ext uri="{FF2B5EF4-FFF2-40B4-BE49-F238E27FC236}">
                  <a16:creationId xmlns:a16="http://schemas.microsoft.com/office/drawing/2014/main" xmlns="" id="{157D094F-6F7C-3800-FAF7-4476B250BC50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5">
              <a:extLst>
                <a:ext uri="{FF2B5EF4-FFF2-40B4-BE49-F238E27FC236}">
                  <a16:creationId xmlns:a16="http://schemas.microsoft.com/office/drawing/2014/main" xmlns="" id="{E8AAEE5F-0CF0-B811-24D0-B7835F68CE4E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6">
              <a:extLst>
                <a:ext uri="{FF2B5EF4-FFF2-40B4-BE49-F238E27FC236}">
                  <a16:creationId xmlns:a16="http://schemas.microsoft.com/office/drawing/2014/main" xmlns="" id="{E8819065-C933-D4A6-8B55-4E6598C58FDD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7">
              <a:extLst>
                <a:ext uri="{FF2B5EF4-FFF2-40B4-BE49-F238E27FC236}">
                  <a16:creationId xmlns:a16="http://schemas.microsoft.com/office/drawing/2014/main" xmlns="" id="{7FBD92D1-C8CF-BF78-4543-562964B6070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8">
              <a:extLst>
                <a:ext uri="{FF2B5EF4-FFF2-40B4-BE49-F238E27FC236}">
                  <a16:creationId xmlns:a16="http://schemas.microsoft.com/office/drawing/2014/main" xmlns="" id="{44EBC8DE-4048-5DF0-5ADB-96BEF8E86D32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9">
              <a:extLst>
                <a:ext uri="{FF2B5EF4-FFF2-40B4-BE49-F238E27FC236}">
                  <a16:creationId xmlns:a16="http://schemas.microsoft.com/office/drawing/2014/main" xmlns="" id="{7E80B96D-A671-AD05-5087-000B87489FB7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">
              <a:extLst>
                <a:ext uri="{FF2B5EF4-FFF2-40B4-BE49-F238E27FC236}">
                  <a16:creationId xmlns:a16="http://schemas.microsoft.com/office/drawing/2014/main" xmlns="" id="{FE4FB03D-3CA5-8524-7C04-396207CED08F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1">
                  <a:extLst>
                    <a:ext uri="{FF2B5EF4-FFF2-40B4-BE49-F238E27FC236}">
                      <a16:creationId xmlns:a16="http://schemas.microsoft.com/office/drawing/2014/main" xmlns="" id="{98CFA31E-8EBE-FD15-E9A0-8C7D7F4F4263}"/>
                    </a:ext>
                  </a:extLst>
                </p:cNvPr>
                <p:cNvSpPr/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2">
                  <a:extLst>
                    <a:ext uri="{FF2B5EF4-FFF2-40B4-BE49-F238E27FC236}">
                      <a16:creationId xmlns:a16="http://schemas.microsoft.com/office/drawing/2014/main" xmlns="" id="{4F8B8110-A634-BCC2-47C4-7DCDE45C26B6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3">
                  <a:extLst>
                    <a:ext uri="{FF2B5EF4-FFF2-40B4-BE49-F238E27FC236}">
                      <a16:creationId xmlns:a16="http://schemas.microsoft.com/office/drawing/2014/main" xmlns="" id="{12319318-275C-0FC4-3ED9-7CBC38F85706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5">
                  <a:extLst>
                    <a:ext uri="{FF2B5EF4-FFF2-40B4-BE49-F238E27FC236}">
                      <a16:creationId xmlns:a16="http://schemas.microsoft.com/office/drawing/2014/main" xmlns="" id="{15E9639C-E60F-C5AF-21DF-78CC837FD73E}"/>
                    </a:ext>
                  </a:extLst>
                </p:cNvPr>
                <p:cNvSpPr/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6">
                  <a:extLst>
                    <a:ext uri="{FF2B5EF4-FFF2-40B4-BE49-F238E27FC236}">
                      <a16:creationId xmlns:a16="http://schemas.microsoft.com/office/drawing/2014/main" xmlns="" id="{5068A8DF-2713-C92C-B6F0-0259DF9D58C3}"/>
                    </a:ext>
                  </a:extLst>
                </p:cNvPr>
                <p:cNvSpPr/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35">
              <a:extLst>
                <a:ext uri="{FF2B5EF4-FFF2-40B4-BE49-F238E27FC236}">
                  <a16:creationId xmlns:a16="http://schemas.microsoft.com/office/drawing/2014/main" xmlns="" id="{C315E367-78E0-438E-1DB1-1371AEF43B3A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Straight Arrow Connector 36">
              <a:extLst>
                <a:ext uri="{FF2B5EF4-FFF2-40B4-BE49-F238E27FC236}">
                  <a16:creationId xmlns:a16="http://schemas.microsoft.com/office/drawing/2014/main" xmlns="" id="{9EA916E6-02A4-0A96-C4AC-326F542C0901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3">
              <a:extLst>
                <a:ext uri="{FF2B5EF4-FFF2-40B4-BE49-F238E27FC236}">
                  <a16:creationId xmlns:a16="http://schemas.microsoft.com/office/drawing/2014/main" xmlns="" id="{14FC6EB1-62DC-1E25-28FE-D6397B3DB0BF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44">
                  <a:extLst>
                    <a:ext uri="{FF2B5EF4-FFF2-40B4-BE49-F238E27FC236}">
                      <a16:creationId xmlns:a16="http://schemas.microsoft.com/office/drawing/2014/main" xmlns="" id="{2EE27188-2380-072C-64EB-4A4D9E32C70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46">
              <a:extLst>
                <a:ext uri="{FF2B5EF4-FFF2-40B4-BE49-F238E27FC236}">
                  <a16:creationId xmlns:a16="http://schemas.microsoft.com/office/drawing/2014/main" xmlns="" id="{041E08B9-9EFA-200C-5EAD-4C4935276E35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47">
              <a:extLst>
                <a:ext uri="{FF2B5EF4-FFF2-40B4-BE49-F238E27FC236}">
                  <a16:creationId xmlns:a16="http://schemas.microsoft.com/office/drawing/2014/main" xmlns="" id="{1459452D-6032-F0FA-B184-6F9A3091A54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30" name="TextBox 48">
              <a:extLst>
                <a:ext uri="{FF2B5EF4-FFF2-40B4-BE49-F238E27FC236}">
                  <a16:creationId xmlns:a16="http://schemas.microsoft.com/office/drawing/2014/main" xmlns="" id="{C8E0C301-2CD6-4F8E-0368-45305C473663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1" name="TextBox 49">
              <a:extLst>
                <a:ext uri="{FF2B5EF4-FFF2-40B4-BE49-F238E27FC236}">
                  <a16:creationId xmlns:a16="http://schemas.microsoft.com/office/drawing/2014/main" xmlns="" id="{C2772B3D-DFC6-F0E1-7D7E-7284B664AB2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2" name="TextBox 50">
              <a:extLst>
                <a:ext uri="{FF2B5EF4-FFF2-40B4-BE49-F238E27FC236}">
                  <a16:creationId xmlns:a16="http://schemas.microsoft.com/office/drawing/2014/main" xmlns="" id="{48FA6900-981E-DA5D-658A-54E0AE253B45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3" name="TextBox 51">
              <a:extLst>
                <a:ext uri="{FF2B5EF4-FFF2-40B4-BE49-F238E27FC236}">
                  <a16:creationId xmlns:a16="http://schemas.microsoft.com/office/drawing/2014/main" xmlns="" id="{63E8D778-4B29-3C55-F319-A67FBE223AE1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4" name="TextBox 52">
              <a:extLst>
                <a:ext uri="{FF2B5EF4-FFF2-40B4-BE49-F238E27FC236}">
                  <a16:creationId xmlns:a16="http://schemas.microsoft.com/office/drawing/2014/main" xmlns="" id="{02A1578E-16D7-F09B-6585-EFA8AADA15C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5" name="TextBox 53">
              <a:extLst>
                <a:ext uri="{FF2B5EF4-FFF2-40B4-BE49-F238E27FC236}">
                  <a16:creationId xmlns:a16="http://schemas.microsoft.com/office/drawing/2014/main" xmlns="" id="{DA209521-823B-C94F-553F-F8D507BE79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6" name="TextBox 54">
              <a:extLst>
                <a:ext uri="{FF2B5EF4-FFF2-40B4-BE49-F238E27FC236}">
                  <a16:creationId xmlns:a16="http://schemas.microsoft.com/office/drawing/2014/main" xmlns="" id="{FA2E93F7-A5E6-F0D5-6904-7D62BBBD944B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7" name="TextBox 55">
              <a:extLst>
                <a:ext uri="{FF2B5EF4-FFF2-40B4-BE49-F238E27FC236}">
                  <a16:creationId xmlns:a16="http://schemas.microsoft.com/office/drawing/2014/main" xmlns="" id="{14394B16-918A-997F-1557-95FFCF2694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xmlns="" id="{215D2CD6-90A2-4DFA-CDEA-1532EEA9753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57">
              <a:extLst>
                <a:ext uri="{FF2B5EF4-FFF2-40B4-BE49-F238E27FC236}">
                  <a16:creationId xmlns:a16="http://schemas.microsoft.com/office/drawing/2014/main" xmlns="" id="{1156C69F-DF41-1D71-BE0E-DDCF670DCB91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58">
              <a:extLst>
                <a:ext uri="{FF2B5EF4-FFF2-40B4-BE49-F238E27FC236}">
                  <a16:creationId xmlns:a16="http://schemas.microsoft.com/office/drawing/2014/main" xmlns="" id="{6069B9FD-8320-FFDA-057E-1673BC2F4ABF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59">
              <a:extLst>
                <a:ext uri="{FF2B5EF4-FFF2-40B4-BE49-F238E27FC236}">
                  <a16:creationId xmlns:a16="http://schemas.microsoft.com/office/drawing/2014/main" xmlns="" id="{60461D92-83E4-F583-2232-3729714EC37F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60">
              <a:extLst>
                <a:ext uri="{FF2B5EF4-FFF2-40B4-BE49-F238E27FC236}">
                  <a16:creationId xmlns:a16="http://schemas.microsoft.com/office/drawing/2014/main" xmlns="" id="{85F882FF-7E6A-FB77-FAFE-6F03C810AF6B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61">
              <a:extLst>
                <a:ext uri="{FF2B5EF4-FFF2-40B4-BE49-F238E27FC236}">
                  <a16:creationId xmlns:a16="http://schemas.microsoft.com/office/drawing/2014/main" xmlns="" id="{ED7C62DF-994A-2D16-617A-DF5D75FEE98C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xmlns="" id="{2BC3E2A8-7479-8FE8-5B18-BE4F695D8CC8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63">
              <a:extLst>
                <a:ext uri="{FF2B5EF4-FFF2-40B4-BE49-F238E27FC236}">
                  <a16:creationId xmlns:a16="http://schemas.microsoft.com/office/drawing/2014/main" xmlns="" id="{A65C23ED-46C2-516A-090C-E8F283927CFA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xmlns="" id="{4924E85E-AF86-0A9A-067E-CC27D28A2DD4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65">
              <a:extLst>
                <a:ext uri="{FF2B5EF4-FFF2-40B4-BE49-F238E27FC236}">
                  <a16:creationId xmlns:a16="http://schemas.microsoft.com/office/drawing/2014/main" xmlns="" id="{B36994BC-1EEC-FC02-84F5-1CEC2C401A1B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xmlns="" id="{6AD8E3FC-5F8A-6F8C-6461-684A29387239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67">
              <a:extLst>
                <a:ext uri="{FF2B5EF4-FFF2-40B4-BE49-F238E27FC236}">
                  <a16:creationId xmlns:a16="http://schemas.microsoft.com/office/drawing/2014/main" xmlns="" id="{BC5B50D0-5AD5-C5A2-3FFB-4A55C322A0FB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xmlns="" id="{5269ADFD-172A-7A19-0079-7FEB34A1DC8B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69">
              <a:extLst>
                <a:ext uri="{FF2B5EF4-FFF2-40B4-BE49-F238E27FC236}">
                  <a16:creationId xmlns:a16="http://schemas.microsoft.com/office/drawing/2014/main" xmlns="" id="{06625F8A-D7F2-C316-4E83-F0EE3613776E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70">
              <a:extLst>
                <a:ext uri="{FF2B5EF4-FFF2-40B4-BE49-F238E27FC236}">
                  <a16:creationId xmlns:a16="http://schemas.microsoft.com/office/drawing/2014/main" xmlns="" id="{DEBC4696-877C-EE78-5615-162903AACA6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73">
              <a:extLst>
                <a:ext uri="{FF2B5EF4-FFF2-40B4-BE49-F238E27FC236}">
                  <a16:creationId xmlns:a16="http://schemas.microsoft.com/office/drawing/2014/main" xmlns="" id="{8F27F061-5624-3BA8-32C3-5DCBB0104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74">
              <a:extLst>
                <a:ext uri="{FF2B5EF4-FFF2-40B4-BE49-F238E27FC236}">
                  <a16:creationId xmlns:a16="http://schemas.microsoft.com/office/drawing/2014/main" xmlns="" id="{5CED0B7F-65D7-5DA8-2FC9-88BCD9DD55D4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75">
              <a:extLst>
                <a:ext uri="{FF2B5EF4-FFF2-40B4-BE49-F238E27FC236}">
                  <a16:creationId xmlns:a16="http://schemas.microsoft.com/office/drawing/2014/main" xmlns="" id="{4D69BBB3-9987-AC15-4747-073357179928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76">
              <a:extLst>
                <a:ext uri="{FF2B5EF4-FFF2-40B4-BE49-F238E27FC236}">
                  <a16:creationId xmlns:a16="http://schemas.microsoft.com/office/drawing/2014/main" xmlns="" id="{9E57BCBF-EA54-B1B1-8B8F-F2CC814C875A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Isosceles Triangle 77">
              <a:extLst>
                <a:ext uri="{FF2B5EF4-FFF2-40B4-BE49-F238E27FC236}">
                  <a16:creationId xmlns:a16="http://schemas.microsoft.com/office/drawing/2014/main" xmlns="" id="{B9172EFF-4764-4361-6E17-4C0DD80E58A7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1">
              <a:extLst>
                <a:ext uri="{FF2B5EF4-FFF2-40B4-BE49-F238E27FC236}">
                  <a16:creationId xmlns:a16="http://schemas.microsoft.com/office/drawing/2014/main" xmlns="" id="{02F600BF-D776-B400-3927-68FC1AE112D6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71">
                  <a:extLst>
                    <a:ext uri="{FF2B5EF4-FFF2-40B4-BE49-F238E27FC236}">
                      <a16:creationId xmlns:a16="http://schemas.microsoft.com/office/drawing/2014/main" xmlns="" id="{F0EC275F-B40D-ED86-7890-D8FE11F77618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Freeform 72">
              <a:extLst>
                <a:ext uri="{FF2B5EF4-FFF2-40B4-BE49-F238E27FC236}">
                  <a16:creationId xmlns:a16="http://schemas.microsoft.com/office/drawing/2014/main" xmlns="" id="{C468AB1D-D69D-CA57-E21D-0C4FFFDB2462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195516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  <a:blipFill rotWithShape="0">
                <a:blip r:embed="rId3"/>
                <a:stretch>
                  <a:fillRect l="-2166" t="-13303" b="-20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Se temos 3 incógnitas, precisamos de um sistema com 3 equações: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/2</a:t>
                </a:r>
              </a:p>
              <a:p>
                <a:r>
                  <a:rPr lang="pt-BR" dirty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  <a:blipFill>
                <a:blip r:embed="rId4"/>
                <a:stretch>
                  <a:fillRect l="-944" t="-52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2" name="Group 191"/>
          <p:cNvGrpSpPr/>
          <p:nvPr/>
        </p:nvGrpSpPr>
        <p:grpSpPr>
          <a:xfrm>
            <a:off x="4862110" y="1249895"/>
            <a:ext cx="4154411" cy="3073148"/>
            <a:chOff x="4781484" y="1471556"/>
            <a:chExt cx="4154411" cy="3073148"/>
          </a:xfrm>
        </p:grpSpPr>
        <p:sp>
          <p:nvSpPr>
            <p:cNvPr id="193" name="Oval 192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Isosceles Triangle 193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Oval 194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195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Oval 196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Oval 197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198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Isosceles Triangle 202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Isosceles Triangle 205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Rectangle 206"/>
                <p:cNvSpPr/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Rectangle 209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ctangle 225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ctangle 226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ctangle 227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ctangle 228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ctangle 229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ctangle 230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ctangle 231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ctangle 232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ctangle 233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ctangle 234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ctangle 235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ctangle 236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ctangle 237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ctangle 238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Isosceles Triangle 239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Isosceles Triangle 240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Isosceles Triangle 242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Oval 244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Freeform 246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5433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xmlns="" id="{A40DA219-5B1E-A50B-9F92-A49056A7DA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40DA219-5B1E-A50B-9F92-A49056A7D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0189DCC1-6DC0-06B7-ACB8-229783AC8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7364" y="1825624"/>
                <a:ext cx="649176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Agora, vamos definir as </a:t>
                </a:r>
                <a:r>
                  <a:rPr lang="pt-BR" b="1" i="1" dirty="0"/>
                  <a:t>regiões de decisão </a:t>
                </a:r>
                <a:r>
                  <a:rPr lang="pt-BR" dirty="0"/>
                  <a:t>substituindo alguns valores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00B0F0"/>
                    </a:solidFill>
                  </a:rPr>
                  <a:t>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b="1" i="1" dirty="0"/>
                  <a:t>Indeterminação</a:t>
                </a:r>
                <a:r>
                  <a:rPr lang="pt-BR" dirty="0"/>
                  <a:t>: não podemos afirmar a qual classe o exemplo pertence.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Podemos atribuir arbitrariamente a uma das duas classes ou escolher a classe que possui maior número de exemplos.</a:t>
                </a:r>
              </a:p>
              <a:p>
                <a:r>
                  <a:rPr lang="pt-BR" dirty="0"/>
                  <a:t>O classificador pode ser implementado como uma estrutura de controle de fluxo.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89DCC1-6DC0-06B7-ACB8-229783AC8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7364" y="1825624"/>
                <a:ext cx="6491761" cy="5032375"/>
              </a:xfrm>
              <a:blipFill>
                <a:blip r:embed="rId3"/>
                <a:stretch>
                  <a:fillRect l="-1690" t="-2663" r="-1315" b="-20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91">
            <a:extLst>
              <a:ext uri="{FF2B5EF4-FFF2-40B4-BE49-F238E27FC236}">
                <a16:creationId xmlns:a16="http://schemas.microsoft.com/office/drawing/2014/main" xmlns="" id="{131D70C2-43D2-4494-632F-3ADF1223E31B}"/>
              </a:ext>
            </a:extLst>
          </p:cNvPr>
          <p:cNvGrpSpPr/>
          <p:nvPr/>
        </p:nvGrpSpPr>
        <p:grpSpPr>
          <a:xfrm>
            <a:off x="838200" y="2354795"/>
            <a:ext cx="4154411" cy="3073148"/>
            <a:chOff x="4781484" y="1471556"/>
            <a:chExt cx="4154411" cy="3073148"/>
          </a:xfrm>
        </p:grpSpPr>
        <p:sp>
          <p:nvSpPr>
            <p:cNvPr id="5" name="Oval 192">
              <a:extLst>
                <a:ext uri="{FF2B5EF4-FFF2-40B4-BE49-F238E27FC236}">
                  <a16:creationId xmlns:a16="http://schemas.microsoft.com/office/drawing/2014/main" xmlns="" id="{951BDBB1-C287-D4C4-208F-D6F0F62EDA62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193">
              <a:extLst>
                <a:ext uri="{FF2B5EF4-FFF2-40B4-BE49-F238E27FC236}">
                  <a16:creationId xmlns:a16="http://schemas.microsoft.com/office/drawing/2014/main" xmlns="" id="{4D2D75C5-D280-1FE2-0A7E-76CE08ABE7A6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194">
              <a:extLst>
                <a:ext uri="{FF2B5EF4-FFF2-40B4-BE49-F238E27FC236}">
                  <a16:creationId xmlns:a16="http://schemas.microsoft.com/office/drawing/2014/main" xmlns="" id="{2821FDC5-FCF9-C641-ECCA-7918C60AC58D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195">
              <a:extLst>
                <a:ext uri="{FF2B5EF4-FFF2-40B4-BE49-F238E27FC236}">
                  <a16:creationId xmlns:a16="http://schemas.microsoft.com/office/drawing/2014/main" xmlns="" id="{5CC2CA3D-1370-9945-FAE0-9B6EE7C2A0B2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96">
              <a:extLst>
                <a:ext uri="{FF2B5EF4-FFF2-40B4-BE49-F238E27FC236}">
                  <a16:creationId xmlns:a16="http://schemas.microsoft.com/office/drawing/2014/main" xmlns="" id="{7A08A5AF-DA38-F554-D909-215BEA7A1DA5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97">
              <a:extLst>
                <a:ext uri="{FF2B5EF4-FFF2-40B4-BE49-F238E27FC236}">
                  <a16:creationId xmlns:a16="http://schemas.microsoft.com/office/drawing/2014/main" xmlns="" id="{0A2FF774-5547-1518-D571-D13D52ED6A0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98">
              <a:extLst>
                <a:ext uri="{FF2B5EF4-FFF2-40B4-BE49-F238E27FC236}">
                  <a16:creationId xmlns:a16="http://schemas.microsoft.com/office/drawing/2014/main" xmlns="" id="{0495D267-CDD7-56C4-DCFD-DD2E3D63FA1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99">
              <a:extLst>
                <a:ext uri="{FF2B5EF4-FFF2-40B4-BE49-F238E27FC236}">
                  <a16:creationId xmlns:a16="http://schemas.microsoft.com/office/drawing/2014/main" xmlns="" id="{92314B82-FBE5-26C9-6E2B-5C7068513951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200">
              <a:extLst>
                <a:ext uri="{FF2B5EF4-FFF2-40B4-BE49-F238E27FC236}">
                  <a16:creationId xmlns:a16="http://schemas.microsoft.com/office/drawing/2014/main" xmlns="" id="{073242D9-C223-0CA5-3AB8-98AF3A4DA8D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201">
              <a:extLst>
                <a:ext uri="{FF2B5EF4-FFF2-40B4-BE49-F238E27FC236}">
                  <a16:creationId xmlns:a16="http://schemas.microsoft.com/office/drawing/2014/main" xmlns="" id="{7BF881C0-85CB-1F9E-1A58-B2A64447E861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202">
              <a:extLst>
                <a:ext uri="{FF2B5EF4-FFF2-40B4-BE49-F238E27FC236}">
                  <a16:creationId xmlns:a16="http://schemas.microsoft.com/office/drawing/2014/main" xmlns="" id="{5D4668CE-3CC0-A625-7137-D42520E376C9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203">
              <a:extLst>
                <a:ext uri="{FF2B5EF4-FFF2-40B4-BE49-F238E27FC236}">
                  <a16:creationId xmlns:a16="http://schemas.microsoft.com/office/drawing/2014/main" xmlns="" id="{65DB8952-5A20-B441-22B9-08189B5F79D7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204">
              <a:extLst>
                <a:ext uri="{FF2B5EF4-FFF2-40B4-BE49-F238E27FC236}">
                  <a16:creationId xmlns:a16="http://schemas.microsoft.com/office/drawing/2014/main" xmlns="" id="{3A0AF3DE-C6E1-B01F-AA6A-B8F344293C03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5">
              <a:extLst>
                <a:ext uri="{FF2B5EF4-FFF2-40B4-BE49-F238E27FC236}">
                  <a16:creationId xmlns:a16="http://schemas.microsoft.com/office/drawing/2014/main" xmlns="" id="{965376A3-404D-EE15-324D-4E198BDA31B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06">
                  <a:extLst>
                    <a:ext uri="{FF2B5EF4-FFF2-40B4-BE49-F238E27FC236}">
                      <a16:creationId xmlns:a16="http://schemas.microsoft.com/office/drawing/2014/main" xmlns="" id="{0A64D676-718C-F540-0291-CD2C158E4EDF}"/>
                    </a:ext>
                  </a:extLst>
                </p:cNvPr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07">
                  <a:extLst>
                    <a:ext uri="{FF2B5EF4-FFF2-40B4-BE49-F238E27FC236}">
                      <a16:creationId xmlns:a16="http://schemas.microsoft.com/office/drawing/2014/main" xmlns="" id="{7207C552-CE63-D630-382A-C51AEBF2BF7F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8">
                  <a:extLst>
                    <a:ext uri="{FF2B5EF4-FFF2-40B4-BE49-F238E27FC236}">
                      <a16:creationId xmlns:a16="http://schemas.microsoft.com/office/drawing/2014/main" xmlns="" id="{A543A807-C3C8-BD51-8597-1EBB58C84893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09">
              <a:extLst>
                <a:ext uri="{FF2B5EF4-FFF2-40B4-BE49-F238E27FC236}">
                  <a16:creationId xmlns:a16="http://schemas.microsoft.com/office/drawing/2014/main" xmlns="" id="{3C9EC24F-2E75-EBF6-8409-4B406FE8885F}"/>
                </a:ext>
              </a:extLst>
            </p:cNvPr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10">
              <a:extLst>
                <a:ext uri="{FF2B5EF4-FFF2-40B4-BE49-F238E27FC236}">
                  <a16:creationId xmlns:a16="http://schemas.microsoft.com/office/drawing/2014/main" xmlns="" id="{613B01BE-7AFB-14BD-8B16-F3B017BD300E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11">
              <a:extLst>
                <a:ext uri="{FF2B5EF4-FFF2-40B4-BE49-F238E27FC236}">
                  <a16:creationId xmlns:a16="http://schemas.microsoft.com/office/drawing/2014/main" xmlns="" id="{A94D67DE-D359-015C-7A5F-F22C1603B4D4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12">
              <a:extLst>
                <a:ext uri="{FF2B5EF4-FFF2-40B4-BE49-F238E27FC236}">
                  <a16:creationId xmlns:a16="http://schemas.microsoft.com/office/drawing/2014/main" xmlns="" id="{3B3FF642-CFA5-D5DD-BCCF-4813E8B92E49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13">
                  <a:extLst>
                    <a:ext uri="{FF2B5EF4-FFF2-40B4-BE49-F238E27FC236}">
                      <a16:creationId xmlns:a16="http://schemas.microsoft.com/office/drawing/2014/main" xmlns="" id="{C302097C-EB4F-859A-F2CE-7956A62F9AEE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14">
              <a:extLst>
                <a:ext uri="{FF2B5EF4-FFF2-40B4-BE49-F238E27FC236}">
                  <a16:creationId xmlns:a16="http://schemas.microsoft.com/office/drawing/2014/main" xmlns="" id="{5129EE84-529E-28A1-4C57-590CCA417322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15">
              <a:extLst>
                <a:ext uri="{FF2B5EF4-FFF2-40B4-BE49-F238E27FC236}">
                  <a16:creationId xmlns:a16="http://schemas.microsoft.com/office/drawing/2014/main" xmlns="" id="{419C4EF9-84E4-F619-BD46-C934DDBF20B3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16">
              <a:extLst>
                <a:ext uri="{FF2B5EF4-FFF2-40B4-BE49-F238E27FC236}">
                  <a16:creationId xmlns:a16="http://schemas.microsoft.com/office/drawing/2014/main" xmlns="" id="{B49C8A19-C5D3-CB8A-1FFE-C838096537D7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17">
              <a:extLst>
                <a:ext uri="{FF2B5EF4-FFF2-40B4-BE49-F238E27FC236}">
                  <a16:creationId xmlns:a16="http://schemas.microsoft.com/office/drawing/2014/main" xmlns="" id="{8B5444C1-4835-4DC9-95D4-2D797009FE88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218">
              <a:extLst>
                <a:ext uri="{FF2B5EF4-FFF2-40B4-BE49-F238E27FC236}">
                  <a16:creationId xmlns:a16="http://schemas.microsoft.com/office/drawing/2014/main" xmlns="" id="{8F598DA6-57EC-689B-4B3B-03A30C599C71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219">
              <a:extLst>
                <a:ext uri="{FF2B5EF4-FFF2-40B4-BE49-F238E27FC236}">
                  <a16:creationId xmlns:a16="http://schemas.microsoft.com/office/drawing/2014/main" xmlns="" id="{5AFC2D2C-2E35-799B-7530-20318FD4C3FD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220">
              <a:extLst>
                <a:ext uri="{FF2B5EF4-FFF2-40B4-BE49-F238E27FC236}">
                  <a16:creationId xmlns:a16="http://schemas.microsoft.com/office/drawing/2014/main" xmlns="" id="{72E7FCAD-8086-DA86-9D1A-01CD8D297D6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221">
              <a:extLst>
                <a:ext uri="{FF2B5EF4-FFF2-40B4-BE49-F238E27FC236}">
                  <a16:creationId xmlns:a16="http://schemas.microsoft.com/office/drawing/2014/main" xmlns="" id="{67985B3B-35C0-A256-F177-DABD146D355D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222">
              <a:extLst>
                <a:ext uri="{FF2B5EF4-FFF2-40B4-BE49-F238E27FC236}">
                  <a16:creationId xmlns:a16="http://schemas.microsoft.com/office/drawing/2014/main" xmlns="" id="{1082F9D4-ED49-B699-3054-2512297442F3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223">
              <a:extLst>
                <a:ext uri="{FF2B5EF4-FFF2-40B4-BE49-F238E27FC236}">
                  <a16:creationId xmlns:a16="http://schemas.microsoft.com/office/drawing/2014/main" xmlns="" id="{B12FE238-DCF7-C2AA-53CA-BD857DDAD2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224">
              <a:extLst>
                <a:ext uri="{FF2B5EF4-FFF2-40B4-BE49-F238E27FC236}">
                  <a16:creationId xmlns:a16="http://schemas.microsoft.com/office/drawing/2014/main" xmlns="" id="{BE3C4AB5-520D-C097-9298-A5857B90461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225">
              <a:extLst>
                <a:ext uri="{FF2B5EF4-FFF2-40B4-BE49-F238E27FC236}">
                  <a16:creationId xmlns:a16="http://schemas.microsoft.com/office/drawing/2014/main" xmlns="" id="{25CE2C4D-01F0-5CAF-47B3-F308830F6DA0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226">
              <a:extLst>
                <a:ext uri="{FF2B5EF4-FFF2-40B4-BE49-F238E27FC236}">
                  <a16:creationId xmlns:a16="http://schemas.microsoft.com/office/drawing/2014/main" xmlns="" id="{524F2839-63B5-E0B8-E4B3-12A7B9331786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227">
              <a:extLst>
                <a:ext uri="{FF2B5EF4-FFF2-40B4-BE49-F238E27FC236}">
                  <a16:creationId xmlns:a16="http://schemas.microsoft.com/office/drawing/2014/main" xmlns="" id="{18A9C2BE-6A76-22CC-779F-19FF0B5C6019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228">
              <a:extLst>
                <a:ext uri="{FF2B5EF4-FFF2-40B4-BE49-F238E27FC236}">
                  <a16:creationId xmlns:a16="http://schemas.microsoft.com/office/drawing/2014/main" xmlns="" id="{4809BEB6-301C-24A2-4452-4371B42601F3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229">
              <a:extLst>
                <a:ext uri="{FF2B5EF4-FFF2-40B4-BE49-F238E27FC236}">
                  <a16:creationId xmlns:a16="http://schemas.microsoft.com/office/drawing/2014/main" xmlns="" id="{55F9D93A-7C15-8DF8-23D0-7AB98387F308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230">
              <a:extLst>
                <a:ext uri="{FF2B5EF4-FFF2-40B4-BE49-F238E27FC236}">
                  <a16:creationId xmlns:a16="http://schemas.microsoft.com/office/drawing/2014/main" xmlns="" id="{1FD7C302-B512-2F79-7717-AE1CC46D169D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231">
              <a:extLst>
                <a:ext uri="{FF2B5EF4-FFF2-40B4-BE49-F238E27FC236}">
                  <a16:creationId xmlns:a16="http://schemas.microsoft.com/office/drawing/2014/main" xmlns="" id="{F105126A-C062-5E16-EBAB-2793FBB4C5E5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232">
              <a:extLst>
                <a:ext uri="{FF2B5EF4-FFF2-40B4-BE49-F238E27FC236}">
                  <a16:creationId xmlns:a16="http://schemas.microsoft.com/office/drawing/2014/main" xmlns="" id="{27054C75-3F57-C464-7E18-413CDA753AAB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233">
              <a:extLst>
                <a:ext uri="{FF2B5EF4-FFF2-40B4-BE49-F238E27FC236}">
                  <a16:creationId xmlns:a16="http://schemas.microsoft.com/office/drawing/2014/main" xmlns="" id="{6C5A7B3A-2D2B-BFE7-E8E3-C21547E926D4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234">
              <a:extLst>
                <a:ext uri="{FF2B5EF4-FFF2-40B4-BE49-F238E27FC236}">
                  <a16:creationId xmlns:a16="http://schemas.microsoft.com/office/drawing/2014/main" xmlns="" id="{600541E6-B9E5-4369-A503-DE197CCE88EE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235">
              <a:extLst>
                <a:ext uri="{FF2B5EF4-FFF2-40B4-BE49-F238E27FC236}">
                  <a16:creationId xmlns:a16="http://schemas.microsoft.com/office/drawing/2014/main" xmlns="" id="{BFE2F29F-99DA-0057-8182-0601BA2352A8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236">
              <a:extLst>
                <a:ext uri="{FF2B5EF4-FFF2-40B4-BE49-F238E27FC236}">
                  <a16:creationId xmlns:a16="http://schemas.microsoft.com/office/drawing/2014/main" xmlns="" id="{6A9C1E84-7EFB-9996-390A-F7D573E5BDE5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237">
              <a:extLst>
                <a:ext uri="{FF2B5EF4-FFF2-40B4-BE49-F238E27FC236}">
                  <a16:creationId xmlns:a16="http://schemas.microsoft.com/office/drawing/2014/main" xmlns="" id="{FFEC69C1-8AE0-25B2-0DC8-0EB94E8A662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238">
              <a:extLst>
                <a:ext uri="{FF2B5EF4-FFF2-40B4-BE49-F238E27FC236}">
                  <a16:creationId xmlns:a16="http://schemas.microsoft.com/office/drawing/2014/main" xmlns="" id="{AF5BFC24-A1A6-F4F4-27C8-A1C75FB4ACA7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239">
              <a:extLst>
                <a:ext uri="{FF2B5EF4-FFF2-40B4-BE49-F238E27FC236}">
                  <a16:creationId xmlns:a16="http://schemas.microsoft.com/office/drawing/2014/main" xmlns="" id="{B31D200D-84E6-1E3E-DF28-26CE3C2AE058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240">
              <a:extLst>
                <a:ext uri="{FF2B5EF4-FFF2-40B4-BE49-F238E27FC236}">
                  <a16:creationId xmlns:a16="http://schemas.microsoft.com/office/drawing/2014/main" xmlns="" id="{7FEF68A4-E379-3019-4460-F040608CABBC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241">
              <a:extLst>
                <a:ext uri="{FF2B5EF4-FFF2-40B4-BE49-F238E27FC236}">
                  <a16:creationId xmlns:a16="http://schemas.microsoft.com/office/drawing/2014/main" xmlns="" id="{40A76D57-0831-B181-48A0-EE3B8D2DDDCB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242">
              <a:extLst>
                <a:ext uri="{FF2B5EF4-FFF2-40B4-BE49-F238E27FC236}">
                  <a16:creationId xmlns:a16="http://schemas.microsoft.com/office/drawing/2014/main" xmlns="" id="{AFE6660D-9BDD-4BD7-3C65-779BA770EF52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243">
              <a:extLst>
                <a:ext uri="{FF2B5EF4-FFF2-40B4-BE49-F238E27FC236}">
                  <a16:creationId xmlns:a16="http://schemas.microsoft.com/office/drawing/2014/main" xmlns="" id="{7B813541-A5A8-369C-40D8-01AEDDD90FAB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244">
              <a:extLst>
                <a:ext uri="{FF2B5EF4-FFF2-40B4-BE49-F238E27FC236}">
                  <a16:creationId xmlns:a16="http://schemas.microsoft.com/office/drawing/2014/main" xmlns="" id="{B64B1456-7B54-BB8B-E249-DA12E016EB63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245">
                  <a:extLst>
                    <a:ext uri="{FF2B5EF4-FFF2-40B4-BE49-F238E27FC236}">
                      <a16:creationId xmlns:a16="http://schemas.microsoft.com/office/drawing/2014/main" xmlns="" id="{B1ECE845-B3C2-A718-00AA-95A5F2CEBF7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246">
              <a:extLst>
                <a:ext uri="{FF2B5EF4-FFF2-40B4-BE49-F238E27FC236}">
                  <a16:creationId xmlns:a16="http://schemas.microsoft.com/office/drawing/2014/main" xmlns="" id="{F0E4220D-D436-A312-4B38-08EEBB8CA41B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ctangle 7">
            <a:extLst>
              <a:ext uri="{FF2B5EF4-FFF2-40B4-BE49-F238E27FC236}">
                <a16:creationId xmlns:a16="http://schemas.microsoft.com/office/drawing/2014/main" xmlns="" id="{605CFD57-551E-2269-3818-45F21FD91DFC}"/>
              </a:ext>
            </a:extLst>
          </p:cNvPr>
          <p:cNvSpPr/>
          <p:nvPr/>
        </p:nvSpPr>
        <p:spPr>
          <a:xfrm>
            <a:off x="-8884" y="6542434"/>
            <a:ext cx="4746651" cy="31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dirty="0">
                <a:hlinkClick r:id="rId11"/>
              </a:rPr>
              <a:t>Exemplo: encontrando_pesos_da_função_discriminante.ipynb</a:t>
            </a:r>
            <a:endParaRPr lang="pt-BR" sz="1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xmlns="" id="{22C75E14-C0F8-AE30-2699-62A9682CF83A}"/>
              </a:ext>
            </a:extLst>
          </p:cNvPr>
          <p:cNvCxnSpPr>
            <a:cxnSpLocks/>
          </p:cNvCxnSpPr>
          <p:nvPr/>
        </p:nvCxnSpPr>
        <p:spPr>
          <a:xfrm flipV="1">
            <a:off x="9383214" y="3127244"/>
            <a:ext cx="1137004" cy="23262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xmlns="" id="{91F62356-6BE5-D2AB-E57F-27A92311839B}"/>
              </a:ext>
            </a:extLst>
          </p:cNvPr>
          <p:cNvCxnSpPr>
            <a:cxnSpLocks/>
          </p:cNvCxnSpPr>
          <p:nvPr/>
        </p:nvCxnSpPr>
        <p:spPr>
          <a:xfrm flipV="1">
            <a:off x="9471756" y="3807889"/>
            <a:ext cx="1048462" cy="222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261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#1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16866" y="1705666"/>
            <a:ext cx="3738422" cy="2613547"/>
            <a:chOff x="4316866" y="1705666"/>
            <a:chExt cx="3738422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5543230" y="1767152"/>
              <a:ext cx="217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classificação não-linear</a:t>
              </a:r>
            </a:p>
            <a:p>
              <a:pPr algn="ctr"/>
              <a:r>
                <a:rPr lang="pt-BR" sz="1400" dirty="0"/>
                <a:t>(com relação aos atributos)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095" y="1705666"/>
            <a:ext cx="3740834" cy="2602233"/>
            <a:chOff x="545095" y="1705666"/>
            <a:chExt cx="3740834" cy="26022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38795" y="209456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26095" y="410366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556622" y="363591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80851" y="24542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7578" y="2295525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483239" y="336178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785444" y="343906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2005592" y="362732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806729" y="375227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642072" y="310868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947587" y="317737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33251" y="260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47501" y="26892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666576" y="29283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019007" y="250400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71938" y="22891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185095" y="27632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885651" y="27590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2358353" y="1862348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39181" y="1705666"/>
            <a:ext cx="3819432" cy="2613547"/>
            <a:chOff x="7939181" y="1705666"/>
            <a:chExt cx="3743199" cy="2570483"/>
          </a:xfrm>
        </p:grpSpPr>
        <p:grpSp>
          <p:nvGrpSpPr>
            <p:cNvPr id="49" name="Group 48"/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/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/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9780977" y="1859869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63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5032376"/>
          </a:xfrm>
        </p:spPr>
        <p:txBody>
          <a:bodyPr>
            <a:normAutofit/>
          </a:bodyPr>
          <a:lstStyle/>
          <a:p>
            <a:r>
              <a:rPr lang="pt-BR" dirty="0"/>
              <a:t>O objetivo principal do curso é apresentar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</a:t>
            </a:r>
            <a:r>
              <a:rPr lang="pt-BR" b="1" i="1" dirty="0"/>
              <a:t>conceitos fundamentais </a:t>
            </a:r>
            <a:r>
              <a:rPr lang="pt-BR" dirty="0"/>
              <a:t>da teoria do aprendizado de máquina.</a:t>
            </a:r>
          </a:p>
          <a:p>
            <a:r>
              <a:rPr lang="pt-BR" dirty="0"/>
              <a:t>um </a:t>
            </a:r>
            <a:r>
              <a:rPr lang="pt-BR" b="1" i="1" dirty="0"/>
              <a:t>conjunto de ferramentas</a:t>
            </a:r>
            <a:r>
              <a:rPr lang="pt-BR" dirty="0"/>
              <a:t> (i.e., </a:t>
            </a:r>
            <a:r>
              <a:rPr lang="en-US" dirty="0" err="1"/>
              <a:t>algoritmos</a:t>
            </a:r>
            <a:r>
              <a:rPr lang="en-US" dirty="0"/>
              <a:t>, </a:t>
            </a:r>
            <a:r>
              <a:rPr lang="en-US" dirty="0" err="1" smtClean="0"/>
              <a:t>técnicas</a:t>
            </a:r>
            <a:r>
              <a:rPr lang="en-US" dirty="0" smtClean="0"/>
              <a:t>, </a:t>
            </a:r>
            <a:r>
              <a:rPr lang="en-US" dirty="0" err="1" smtClean="0"/>
              <a:t>métricas</a:t>
            </a:r>
            <a:r>
              <a:rPr lang="pt-BR" dirty="0" smtClean="0"/>
              <a:t>) </a:t>
            </a:r>
            <a:r>
              <a:rPr lang="pt-BR" dirty="0"/>
              <a:t>de aprendizado de máquina para solução de problemas.</a:t>
            </a:r>
          </a:p>
          <a:p>
            <a:r>
              <a:rPr lang="pt-BR" dirty="0"/>
              <a:t>Ao 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o funcionamento de novos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de ML para a resolução de problemas.</a:t>
            </a:r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:a16="http://schemas.microsoft.com/office/drawing/2014/main" xmlns="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85525" y="1463116"/>
            <a:ext cx="3740834" cy="3838933"/>
            <a:chOff x="3985525" y="1463116"/>
            <a:chExt cx="3740834" cy="38389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/>
                    <a:t>Superfície </a:t>
                  </a:r>
                  <a:r>
                    <a:rPr lang="pt-BR" b="0" dirty="0"/>
                    <a:t>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endCxn id="28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48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86453" y="1664905"/>
            <a:ext cx="4154411" cy="3073148"/>
            <a:chOff x="4781484" y="1471556"/>
            <a:chExt cx="4154411" cy="3073148"/>
          </a:xfrm>
        </p:grpSpPr>
        <p:sp>
          <p:nvSpPr>
            <p:cNvPr id="5" name="Oval 4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58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0019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Avaliação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006"/>
            <a:ext cx="8667750" cy="5343994"/>
          </a:xfrm>
        </p:spPr>
        <p:txBody>
          <a:bodyPr>
            <a:normAutofit/>
          </a:bodyPr>
          <a:lstStyle/>
          <a:p>
            <a:r>
              <a:rPr lang="pt-BR" b="1" i="1" dirty="0">
                <a:solidFill>
                  <a:srgbClr val="00B050"/>
                </a:solidFill>
              </a:rPr>
              <a:t>Dois (2) trabalhos em grupo </a:t>
            </a:r>
            <a:r>
              <a:rPr lang="pt-BR" dirty="0"/>
              <a:t>com peso de 85%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Envolvem questões práticas e/ou teóricas.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Uma parte </a:t>
            </a:r>
            <a:r>
              <a:rPr lang="pt-BR" b="1" dirty="0">
                <a:solidFill>
                  <a:srgbClr val="FF0000"/>
                </a:solidFill>
              </a:rPr>
              <a:t>de cada </a:t>
            </a:r>
            <a:r>
              <a:rPr lang="pt-BR" b="1" dirty="0">
                <a:solidFill>
                  <a:srgbClr val="00B050"/>
                </a:solidFill>
              </a:rPr>
              <a:t>trabalho será feita </a:t>
            </a:r>
            <a:r>
              <a:rPr lang="pt-BR" b="1" dirty="0">
                <a:solidFill>
                  <a:srgbClr val="7030A0"/>
                </a:solidFill>
              </a:rPr>
              <a:t>presencialmente</a:t>
            </a:r>
            <a:r>
              <a:rPr lang="pt-BR" dirty="0"/>
              <a:t>.</a:t>
            </a:r>
          </a:p>
          <a:p>
            <a:r>
              <a:rPr lang="pt-BR" dirty="0"/>
              <a:t>Dois (2) conjuntos de exercícios (</a:t>
            </a:r>
            <a:r>
              <a:rPr lang="pt-BR" b="1" i="1" dirty="0">
                <a:solidFill>
                  <a:srgbClr val="00B050"/>
                </a:solidFill>
              </a:rPr>
              <a:t>quizzes e laboratórios</a:t>
            </a:r>
            <a:r>
              <a:rPr lang="pt-BR" dirty="0"/>
              <a:t>) com peso de 15%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Devem ser resolvidos de forma </a:t>
            </a:r>
            <a:r>
              <a:rPr lang="pt-BR" b="1" i="1" dirty="0">
                <a:solidFill>
                  <a:srgbClr val="FF0000"/>
                </a:solidFill>
              </a:rPr>
              <a:t>individual.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Exercícios serão atribuídos e entregues através do MS Teams.</a:t>
            </a:r>
          </a:p>
          <a:p>
            <a:r>
              <a:rPr lang="pt-BR" dirty="0"/>
              <a:t>Extra: 10% da nota da FETIN na segunda nota.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trabalho precisa usar IA.</a:t>
            </a:r>
          </a:p>
          <a:p>
            <a:r>
              <a:rPr lang="pt-BR" b="1" dirty="0"/>
              <a:t>Frequência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Gerada automaticamente pelo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favor, acompanhem suas frequências no portal.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889403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450" y="2978715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300" y="5134702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456" y="76201"/>
            <a:ext cx="2037969" cy="13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304697"/>
              </p:ext>
            </p:extLst>
          </p:nvPr>
        </p:nvGraphicFramePr>
        <p:xfrm>
          <a:off x="838200" y="1375493"/>
          <a:ext cx="11049001" cy="5256278"/>
        </p:xfrm>
        <a:graphic>
          <a:graphicData uri="http://schemas.openxmlformats.org/drawingml/2006/table">
            <a:tbl>
              <a:tblPr/>
              <a:tblGrid>
                <a:gridCol w="9675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26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80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857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150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Aula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Data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Dia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Horário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effectLst/>
                        </a:rPr>
                        <a:t>Atividade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2/8/2025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Sábado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10:00 às 11:40</a:t>
                      </a: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9/8/2025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16/8/2025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23/8/2025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21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30/8/2025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6/9/2025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13/9/2025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20/9/2025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27/9/2025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4/10/2025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11/10/2025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18/10/2025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 I-XX)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25/10/2025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1/11/2025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8/11/2025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solidFill>
                            <a:srgbClr val="00B0F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15/11/2025*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22/11/2025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 I-XX)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29/11/2025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6/12/2025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13/12/2025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F387808C-8D5B-1136-B23E-C9104C846CFC}"/>
              </a:ext>
            </a:extLst>
          </p:cNvPr>
          <p:cNvSpPr txBox="1"/>
          <p:nvPr/>
        </p:nvSpPr>
        <p:spPr>
          <a:xfrm>
            <a:off x="711200" y="663177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B0F0"/>
                </a:solidFill>
                <a:effectLst/>
              </a:rPr>
              <a:t>*Feriados (as reposições serão assíncronas)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6464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126492" cy="52090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[1] Stuart Russell e Peter </a:t>
            </a:r>
            <a:r>
              <a:rPr lang="pt-BR" dirty="0" err="1"/>
              <a:t>Norvig</a:t>
            </a:r>
            <a:r>
              <a:rPr lang="pt-BR" dirty="0"/>
              <a:t>, “</a:t>
            </a:r>
            <a:r>
              <a:rPr lang="pt-BR" i="1" dirty="0"/>
              <a:t>Artificial </a:t>
            </a:r>
            <a:r>
              <a:rPr lang="pt-BR" i="1" dirty="0" err="1"/>
              <a:t>Intelligence</a:t>
            </a:r>
            <a:r>
              <a:rPr lang="pt-BR" i="1" dirty="0"/>
              <a:t>: A </a:t>
            </a:r>
            <a:r>
              <a:rPr lang="pt-BR" i="1" dirty="0" err="1"/>
              <a:t>Modern</a:t>
            </a:r>
            <a:r>
              <a:rPr lang="pt-BR" i="1" dirty="0"/>
              <a:t> Approach</a:t>
            </a:r>
            <a:r>
              <a:rPr lang="pt-BR" dirty="0"/>
              <a:t>,” Prentice Hall Series in Artificial </a:t>
            </a:r>
            <a:r>
              <a:rPr lang="pt-BR" dirty="0" err="1"/>
              <a:t>Intelligence</a:t>
            </a:r>
            <a:r>
              <a:rPr lang="pt-BR" dirty="0"/>
              <a:t>, 3rd ed., 2015.</a:t>
            </a:r>
          </a:p>
          <a:p>
            <a:pPr marL="0" indent="0">
              <a:buNone/>
            </a:pPr>
            <a:r>
              <a:rPr lang="pt-BR" dirty="0"/>
              <a:t>[2] </a:t>
            </a:r>
            <a:r>
              <a:rPr lang="pt-BR" dirty="0" err="1"/>
              <a:t>Aurélien</a:t>
            </a:r>
            <a:r>
              <a:rPr lang="pt-BR" dirty="0"/>
              <a:t> </a:t>
            </a:r>
            <a:r>
              <a:rPr lang="pt-BR" dirty="0" err="1"/>
              <a:t>Géron</a:t>
            </a:r>
            <a:r>
              <a:rPr lang="pt-BR" dirty="0"/>
              <a:t>, “</a:t>
            </a:r>
            <a:r>
              <a:rPr lang="pt-BR" i="1" dirty="0"/>
              <a:t>Hands-On </a:t>
            </a:r>
            <a:r>
              <a:rPr lang="pt-BR" i="1" dirty="0" err="1"/>
              <a:t>Machine</a:t>
            </a:r>
            <a:r>
              <a:rPr lang="pt-BR" i="1" dirty="0"/>
              <a:t> Learning </a:t>
            </a:r>
            <a:r>
              <a:rPr lang="pt-BR" i="1" dirty="0" err="1"/>
              <a:t>with</a:t>
            </a:r>
            <a:r>
              <a:rPr lang="pt-BR" i="1" dirty="0"/>
              <a:t> </a:t>
            </a:r>
            <a:r>
              <a:rPr lang="pt-BR" i="1" dirty="0" err="1"/>
              <a:t>Scikit-Learn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TensorFlow: </a:t>
            </a:r>
            <a:r>
              <a:rPr lang="pt-BR" i="1" dirty="0" err="1"/>
              <a:t>Concepts</a:t>
            </a:r>
            <a:r>
              <a:rPr lang="pt-BR" i="1" dirty="0"/>
              <a:t>, Tools,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Techniques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Build </a:t>
            </a:r>
            <a:r>
              <a:rPr lang="pt-BR" i="1" dirty="0" err="1"/>
              <a:t>Intelligent</a:t>
            </a:r>
            <a:r>
              <a:rPr lang="pt-BR" i="1" dirty="0"/>
              <a:t> Systems</a:t>
            </a:r>
            <a:r>
              <a:rPr lang="pt-BR" dirty="0"/>
              <a:t>”, 1st ed., O'Reilly Media, 2017.</a:t>
            </a:r>
          </a:p>
          <a:p>
            <a:pPr marL="0" indent="0">
              <a:buNone/>
            </a:pPr>
            <a:r>
              <a:rPr lang="pt-BR" dirty="0"/>
              <a:t>[3] Levy Boccato, “Notas de aula do curso Tópicos em Sistemas Inteligentes II - Aprendizado de Máquina” (IA006), disponíveis em </a:t>
            </a:r>
            <a:r>
              <a:rPr lang="pt-BR" dirty="0">
                <a:hlinkClick r:id="rId3"/>
              </a:rPr>
              <a:t>https://www.dca.fee.unicamp.br/~lboccato/ia006_2s2019.html</a:t>
            </a:r>
            <a:r>
              <a:rPr lang="pt-BR" dirty="0"/>
              <a:t> (2019).</a:t>
            </a:r>
          </a:p>
          <a:p>
            <a:pPr marL="0" indent="0">
              <a:buNone/>
            </a:pPr>
            <a:r>
              <a:rPr lang="pt-BR" dirty="0"/>
              <a:t>[4] Joseph </a:t>
            </a:r>
            <a:r>
              <a:rPr lang="pt-BR" dirty="0" err="1"/>
              <a:t>Misiti</a:t>
            </a:r>
            <a:r>
              <a:rPr lang="pt-BR" dirty="0"/>
              <a:t>, “</a:t>
            </a:r>
            <a:r>
              <a:rPr lang="pt-BR" i="1" dirty="0" err="1"/>
              <a:t>Awesome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-Learning</a:t>
            </a:r>
            <a:r>
              <a:rPr lang="pt-BR" dirty="0"/>
              <a:t>,” on-line data base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several</a:t>
            </a:r>
            <a:r>
              <a:rPr lang="pt-BR" dirty="0"/>
              <a:t> </a:t>
            </a:r>
            <a:r>
              <a:rPr lang="pt-BR" dirty="0" err="1"/>
              <a:t>free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/</a:t>
            </a:r>
            <a:r>
              <a:rPr lang="pt-BR" dirty="0" err="1"/>
              <a:t>or</a:t>
            </a:r>
            <a:r>
              <a:rPr lang="pt-BR" dirty="0"/>
              <a:t> open-</a:t>
            </a:r>
            <a:r>
              <a:rPr lang="pt-BR" dirty="0" err="1"/>
              <a:t>source</a:t>
            </a:r>
            <a:r>
              <a:rPr lang="pt-BR" dirty="0"/>
              <a:t> books (https://github.com/</a:t>
            </a:r>
            <a:r>
              <a:rPr lang="pt-BR" dirty="0" err="1"/>
              <a:t>josephmisiti</a:t>
            </a:r>
            <a:r>
              <a:rPr lang="pt-BR" dirty="0"/>
              <a:t>/</a:t>
            </a:r>
            <a:r>
              <a:rPr lang="pt-BR" dirty="0" err="1"/>
              <a:t>awesome-machine-learning</a:t>
            </a:r>
            <a:r>
              <a:rPr lang="pt-BR" dirty="0"/>
              <a:t>). </a:t>
            </a:r>
          </a:p>
          <a:p>
            <a:pPr marL="0" indent="0">
              <a:buNone/>
            </a:pPr>
            <a:r>
              <a:rPr lang="pt-BR" dirty="0"/>
              <a:t>[5] 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/>
              <a:t>[6] Coleção de livros, </a:t>
            </a:r>
            <a:r>
              <a:rPr lang="pt-BR">
                <a:hlinkClick r:id="rId4"/>
              </a:rPr>
              <a:t>https://tinyurl.com/mp64ksye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37537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Toda nossa comunicação (avisos, atendimentos e tarefas) será feita via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dirty="0"/>
              <a:t>Todas as aulas serão gravadas e os vídeos ficarão disponíveis na pasta “</a:t>
            </a:r>
            <a:r>
              <a:rPr lang="pt-BR" dirty="0" err="1"/>
              <a:t>Recordings</a:t>
            </a:r>
            <a:r>
              <a:rPr lang="pt-BR" dirty="0"/>
              <a:t>” dentro de “Arquivos”.</a:t>
            </a:r>
          </a:p>
          <a:p>
            <a:r>
              <a:rPr lang="pt-BR" dirty="0"/>
              <a:t>Todo material do curso está disponível no GitHub: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2"/>
              </a:rPr>
              <a:t>https://github.com/zz4fap/t320_aprendizado_de_maquina</a:t>
            </a:r>
            <a:endParaRPr lang="en-US" dirty="0"/>
          </a:p>
          <a:p>
            <a:r>
              <a:rPr lang="en-US" dirty="0" err="1"/>
              <a:t>Entregas</a:t>
            </a:r>
            <a:r>
              <a:rPr lang="en-US" dirty="0"/>
              <a:t> de </a:t>
            </a:r>
            <a:r>
              <a:rPr lang="en-US" dirty="0" err="1"/>
              <a:t>exercícios</a:t>
            </a:r>
            <a:r>
              <a:rPr lang="en-US" dirty="0"/>
              <a:t> </a:t>
            </a:r>
            <a:r>
              <a:rPr lang="pt-BR" dirty="0"/>
              <a:t>(laboratórios e quizzes)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feitas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datas</a:t>
            </a:r>
            <a:r>
              <a:rPr lang="en-US" dirty="0"/>
              <a:t> e </a:t>
            </a:r>
            <a:r>
              <a:rPr lang="en-US" dirty="0" err="1"/>
              <a:t>horários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 das </a:t>
            </a:r>
            <a:r>
              <a:rPr lang="en-US" dirty="0" err="1"/>
              <a:t>atividades</a:t>
            </a:r>
            <a:r>
              <a:rPr lang="en-US" dirty="0"/>
              <a:t>.</a:t>
            </a:r>
          </a:p>
          <a:p>
            <a:r>
              <a:rPr lang="en-US" dirty="0" err="1"/>
              <a:t>Vídeos</a:t>
            </a:r>
            <a:r>
              <a:rPr lang="en-US" dirty="0"/>
              <a:t> do </a:t>
            </a:r>
            <a:r>
              <a:rPr lang="en-US" dirty="0" err="1"/>
              <a:t>minicurso</a:t>
            </a:r>
            <a:r>
              <a:rPr lang="en-US" dirty="0"/>
              <a:t> de Python e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o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pt-BR" dirty="0"/>
              <a:t>na pasta "</a:t>
            </a:r>
            <a:r>
              <a:rPr lang="pt-BR" dirty="0" err="1"/>
              <a:t>Recordings</a:t>
            </a:r>
            <a:r>
              <a:rPr lang="pt-BR" dirty="0"/>
              <a:t>" dentro de “Arquivos”.</a:t>
            </a:r>
          </a:p>
          <a:p>
            <a:r>
              <a:rPr lang="pt-BR" dirty="0"/>
              <a:t>Horários de Atendimento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Professor: quintas-feiras das 16:00 às 17:00.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Monitor (Marcus Wilians Gomes Chagas: </a:t>
            </a:r>
            <a:r>
              <a:rPr lang="pt-BR" dirty="0">
                <a:hlinkClick r:id="rId3"/>
              </a:rPr>
              <a:t>marcuswilians@gea.inatel.br</a:t>
            </a:r>
            <a:r>
              <a:rPr lang="pt-BR" dirty="0"/>
              <a:t>): todas as terças-feiras das 17:30 às 19:30.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Atendimento remoto via Teams.</a:t>
            </a:r>
          </a:p>
        </p:txBody>
      </p:sp>
    </p:spTree>
    <p:extLst>
      <p:ext uri="{BB962C8B-B14F-4D97-AF65-F5344CB8AC3E}">
        <p14:creationId xmlns:p14="http://schemas.microsoft.com/office/powerpoint/2010/main" val="127444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17239" cy="4351338"/>
              </a:xfrm>
            </p:spPr>
            <p:txBody>
              <a:bodyPr/>
              <a:lstStyle/>
              <a:p>
                <a:r>
                  <a:rPr lang="pt-BR" dirty="0"/>
                  <a:t>Tarefa (ou problema) de aprendizado supervisionado.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saídas esperadas (rótulos) são conhecidas.</a:t>
                </a:r>
              </a:p>
              <a:p>
                <a:r>
                  <a:rPr lang="pt-BR" dirty="0"/>
                  <a:t>Envolve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mapeie</a:t>
                </a:r>
                <a:r>
                  <a:rPr lang="pt-BR" dirty="0"/>
                  <a:t> os atributos de entrada em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conjunto finito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 </a:t>
                </a:r>
                <a:r>
                  <a:rPr lang="pt-BR" b="1" i="1" dirty="0" smtClean="0">
                    <a:solidFill>
                      <a:srgbClr val="7030A0"/>
                    </a:solidFill>
                  </a:rPr>
                  <a:t>discreto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de </a:t>
                </a:r>
                <a:r>
                  <a:rPr lang="pt-BR" b="1" i="1" dirty="0" smtClean="0">
                    <a:solidFill>
                      <a:srgbClr val="7030A0"/>
                    </a:solidFill>
                  </a:rPr>
                  <a:t>valores</a:t>
                </a:r>
                <a:r>
                  <a:rPr lang="pt-BR" dirty="0" smtClean="0"/>
                  <a:t>, </a:t>
                </a:r>
                <a:r>
                  <a:rPr lang="pt-BR" dirty="0"/>
                  <a:t>ou seja, em classes.</a:t>
                </a:r>
                <a:endParaRPr lang="en-US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17239" cy="4351338"/>
              </a:xfrm>
              <a:blipFill rotWithShape="0">
                <a:blip r:embed="rId2"/>
                <a:stretch>
                  <a:fillRect l="-932" t="-2241" r="-10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3" t="33761" r="47008" b="10621"/>
          <a:stretch/>
        </p:blipFill>
        <p:spPr bwMode="auto">
          <a:xfrm>
            <a:off x="7031891" y="3774326"/>
            <a:ext cx="2549237" cy="253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7" t="33424" r="5087" b="12524"/>
          <a:stretch/>
        </p:blipFill>
        <p:spPr bwMode="auto">
          <a:xfrm>
            <a:off x="1671781" y="3763638"/>
            <a:ext cx="2538080" cy="246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 err="1">
                    <a:solidFill>
                      <a:srgbClr val="00B050"/>
                    </a:solidFill>
                  </a:rPr>
                  <a:t>aproxima</a:t>
                </a:r>
                <a:r>
                  <a:rPr lang="en-US" dirty="0"/>
                  <a:t> o </a:t>
                </a:r>
                <a:r>
                  <a:rPr lang="en-US" dirty="0" err="1"/>
                  <a:t>comportamento</a:t>
                </a:r>
                <a:r>
                  <a:rPr lang="en-US" dirty="0"/>
                  <a:t> dos dados.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 r="-1113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classifica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dados.</a:t>
                </a: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xmlns="" id="{CECF4BC9-393F-92F3-2241-24670E5635B4}"/>
                  </a:ext>
                </a:extLst>
              </p:cNvPr>
              <p:cNvSpPr txBox="1"/>
              <p:nvPr/>
            </p:nvSpPr>
            <p:spPr>
              <a:xfrm>
                <a:off x="9716654" y="4664364"/>
                <a:ext cx="163714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pt-BR" dirty="0"/>
                  <a:t>forma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fronteira de decisão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ECF4BC9-393F-92F3-2241-24670E563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654" y="4664364"/>
                <a:ext cx="1637146" cy="923330"/>
              </a:xfrm>
              <a:prstGeom prst="rect">
                <a:avLst/>
              </a:prstGeom>
              <a:blipFill>
                <a:blip r:embed="rId6"/>
                <a:stretch>
                  <a:fillRect t="-3289" r="-1487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7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 de classificação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734961"/>
            <a:ext cx="10515600" cy="2123039"/>
          </a:xfrm>
        </p:spPr>
        <p:txBody>
          <a:bodyPr>
            <a:normAutofit/>
          </a:bodyPr>
          <a:lstStyle/>
          <a:p>
            <a:r>
              <a:rPr lang="pt-BR" dirty="0"/>
              <a:t>Classificação de </a:t>
            </a:r>
            <a:r>
              <a:rPr lang="pt-BR" dirty="0" err="1"/>
              <a:t>emails</a:t>
            </a:r>
            <a:r>
              <a:rPr lang="pt-BR" dirty="0"/>
              <a:t> entre </a:t>
            </a:r>
            <a:r>
              <a:rPr lang="pt-BR" i="1" dirty="0"/>
              <a:t>spam</a:t>
            </a:r>
            <a:r>
              <a:rPr lang="pt-BR" dirty="0"/>
              <a:t> e </a:t>
            </a:r>
            <a:r>
              <a:rPr lang="pt-BR" i="1" dirty="0" err="1"/>
              <a:t>ham</a:t>
            </a:r>
            <a:r>
              <a:rPr lang="pt-BR" dirty="0"/>
              <a:t> (legítimo).</a:t>
            </a:r>
          </a:p>
          <a:p>
            <a:r>
              <a:rPr lang="pt-BR" dirty="0"/>
              <a:t>Classificação de objetos em imagens ou vídeos.</a:t>
            </a:r>
          </a:p>
          <a:p>
            <a:r>
              <a:rPr lang="pt-BR" dirty="0"/>
              <a:t>Detecção ou classificação de símbolos de modulações digitais.</a:t>
            </a:r>
          </a:p>
          <a:p>
            <a:r>
              <a:rPr lang="pt-BR" dirty="0"/>
              <a:t>Classificação de modulações (QPSK, AM, FM, etc.)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4" name="Picture 5" descr="Image result for supervised learning">
            <a:extLst>
              <a:ext uri="{FF2B5EF4-FFF2-40B4-BE49-F238E27FC236}">
                <a16:creationId xmlns:a16="http://schemas.microsoft.com/office/drawing/2014/main" xmlns="" id="{2520F4EA-1E3E-4F3B-97C0-DF47861D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12" y="2332180"/>
            <a:ext cx="4096017" cy="1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 rotWithShape="1">
          <a:blip r:embed="rId4"/>
          <a:srcRect l="6494" t="4277" r="8205" b="4390"/>
          <a:stretch/>
        </p:blipFill>
        <p:spPr>
          <a:xfrm>
            <a:off x="8379518" y="1306960"/>
            <a:ext cx="3611553" cy="3360751"/>
          </a:xfrm>
          <a:prstGeom prst="rect">
            <a:avLst/>
          </a:prstGeom>
        </p:spPr>
      </p:pic>
      <p:pic>
        <p:nvPicPr>
          <p:cNvPr id="6" name="Picture 2" descr="Measure Classification Performance: New in Wolfram Languag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89" y="1690688"/>
            <a:ext cx="2879696" cy="2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742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8125</TotalTime>
  <Words>2048</Words>
  <Application>Microsoft Office PowerPoint</Application>
  <PresentationFormat>Widescreen</PresentationFormat>
  <Paragraphs>396</Paragraphs>
  <Slides>31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Critérios de Avaliação</vt:lpstr>
      <vt:lpstr>Cronograma</vt:lpstr>
      <vt:lpstr>Referências</vt:lpstr>
      <vt:lpstr>Avisos</vt:lpstr>
      <vt:lpstr>Classificação</vt:lpstr>
      <vt:lpstr>Tarefas de classificação</vt:lpstr>
      <vt:lpstr>Apresentação do PowerPoint</vt:lpstr>
      <vt:lpstr>Definição do problema de classificação</vt:lpstr>
      <vt:lpstr>Como representar a saída desejada?</vt:lpstr>
      <vt:lpstr>Como representar a saída desejada?</vt:lpstr>
      <vt:lpstr>Representação da saída desejada</vt:lpstr>
      <vt:lpstr>Representação da saída desejada</vt:lpstr>
      <vt:lpstr>Representação da saída desejada</vt:lpstr>
      <vt:lpstr>Fronteiras de decisão de um classificador</vt:lpstr>
      <vt:lpstr>Fronteiras de decisão de um classificador</vt:lpstr>
      <vt:lpstr>Fronteiras de decisão de um classificador</vt:lpstr>
      <vt:lpstr>Funções discriminantes</vt:lpstr>
      <vt:lpstr>Funções discriminantes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Tarefas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1860</cp:revision>
  <dcterms:created xsi:type="dcterms:W3CDTF">2020-01-20T13:50:05Z</dcterms:created>
  <dcterms:modified xsi:type="dcterms:W3CDTF">2025-08-02T11:51:33Z</dcterms:modified>
</cp:coreProperties>
</file>