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300" r:id="rId2"/>
    <p:sldId id="292" r:id="rId3"/>
    <p:sldId id="397" r:id="rId4"/>
    <p:sldId id="399" r:id="rId5"/>
    <p:sldId id="400" r:id="rId6"/>
    <p:sldId id="398" r:id="rId7"/>
    <p:sldId id="401" r:id="rId8"/>
    <p:sldId id="403" r:id="rId9"/>
    <p:sldId id="404" r:id="rId10"/>
    <p:sldId id="405" r:id="rId11"/>
    <p:sldId id="406" r:id="rId12"/>
    <p:sldId id="407" r:id="rId13"/>
    <p:sldId id="367" r:id="rId14"/>
    <p:sldId id="402" r:id="rId15"/>
    <p:sldId id="409" r:id="rId16"/>
    <p:sldId id="410" r:id="rId17"/>
    <p:sldId id="411" r:id="rId18"/>
    <p:sldId id="408" r:id="rId19"/>
    <p:sldId id="412" r:id="rId20"/>
    <p:sldId id="416" r:id="rId21"/>
    <p:sldId id="415" r:id="rId22"/>
    <p:sldId id="414" r:id="rId23"/>
    <p:sldId id="418" r:id="rId24"/>
    <p:sldId id="417" r:id="rId25"/>
    <p:sldId id="377" r:id="rId26"/>
    <p:sldId id="378" r:id="rId27"/>
    <p:sldId id="331" r:id="rId28"/>
    <p:sldId id="386" r:id="rId29"/>
    <p:sldId id="419" r:id="rId30"/>
    <p:sldId id="421" r:id="rId31"/>
    <p:sldId id="420" r:id="rId32"/>
    <p:sldId id="333" r:id="rId33"/>
    <p:sldId id="334" r:id="rId34"/>
    <p:sldId id="388" r:id="rId35"/>
    <p:sldId id="335" r:id="rId36"/>
    <p:sldId id="301" r:id="rId37"/>
    <p:sldId id="269" r:id="rId38"/>
    <p:sldId id="303" r:id="rId39"/>
    <p:sldId id="271" r:id="rId40"/>
    <p:sldId id="365" r:id="rId41"/>
    <p:sldId id="382" r:id="rId42"/>
    <p:sldId id="383" r:id="rId43"/>
    <p:sldId id="384" r:id="rId4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nry_J._Kelley" TargetMode="External"/><Relationship Id="rId3" Type="http://schemas.openxmlformats.org/officeDocument/2006/relationships/hyperlink" Target="https://en.wikipedia.org/wiki/Backpropagation#CITEREFRumelhartHintonWilliams1986a" TargetMode="External"/><Relationship Id="rId7" Type="http://schemas.openxmlformats.org/officeDocument/2006/relationships/hyperlink" Target="https://en.wikipedia.org/wiki/Control_theory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Backpropagation#cite_note-learning-representations-20" TargetMode="External"/><Relationship Id="rId5" Type="http://schemas.openxmlformats.org/officeDocument/2006/relationships/hyperlink" Target="https://en.wikipedia.org/wiki/Backpropagation#cite_note-DL-history-6" TargetMode="External"/><Relationship Id="rId4" Type="http://schemas.openxmlformats.org/officeDocument/2006/relationships/hyperlink" Target="https://en.wikipedia.org/wiki/Backpropagation#CITEREFRumelhartHintonWilliams1986b" TargetMode="External"/><Relationship Id="rId9" Type="http://schemas.openxmlformats.org/officeDocument/2006/relationships/hyperlink" Target="https://en.wikipedia.org/wiki/Arthur_E._Bryson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ssian_matrix#cite_note-5" TargetMode="External"/><Relationship Id="rId3" Type="http://schemas.openxmlformats.org/officeDocument/2006/relationships/hyperlink" Target="https://en.wikipedia.org/wiki/Loss_function" TargetMode="External"/><Relationship Id="rId7" Type="http://schemas.openxmlformats.org/officeDocument/2006/relationships/hyperlink" Target="https://en.wikipedia.org/wiki/Broyden%E2%80%93Fletcher%E2%80%93Goldfarb%E2%80%93Shanno_algorith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tatistical_model" TargetMode="External"/><Relationship Id="rId5" Type="http://schemas.openxmlformats.org/officeDocument/2006/relationships/hyperlink" Target="https://en.wikipedia.org/wiki/Conditional_random_field" TargetMode="External"/><Relationship Id="rId4" Type="http://schemas.openxmlformats.org/officeDocument/2006/relationships/hyperlink" Target="https://en.wikipedia.org/wiki/Artificial_neural_network" TargetMode="Externa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ssian_matrix#cite_note-5" TargetMode="External"/><Relationship Id="rId3" Type="http://schemas.openxmlformats.org/officeDocument/2006/relationships/hyperlink" Target="https://en.wikipedia.org/wiki/Loss_function" TargetMode="External"/><Relationship Id="rId7" Type="http://schemas.openxmlformats.org/officeDocument/2006/relationships/hyperlink" Target="https://en.wikipedia.org/wiki/Broyden%E2%80%93Fletcher%E2%80%93Goldfarb%E2%80%93Shanno_algorith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tatistical_model" TargetMode="External"/><Relationship Id="rId5" Type="http://schemas.openxmlformats.org/officeDocument/2006/relationships/hyperlink" Target="https://en.wikipedia.org/wiki/Conditional_random_field" TargetMode="External"/><Relationship Id="rId4" Type="http://schemas.openxmlformats.org/officeDocument/2006/relationships/hyperlink" Target="https://en.wikipedia.org/wiki/Artificial_neural_network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224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processo de ajuste</a:t>
            </a:r>
            <a:r>
              <a:rPr lang="pt-BR" baseline="0" dirty="0"/>
              <a:t> dos pesos da rede neural pode ser resumido da seguinte forma</a:t>
            </a:r>
            <a:r>
              <a:rPr lang="pt-BR" dirty="0"/>
              <a:t>: para cada exemplo de treinamento, o algoritmo de retropropagação primeiro faz uma predição (passagem direta, ou </a:t>
            </a:r>
            <a:r>
              <a:rPr lang="pt-BR" b="1" i="1" dirty="0" err="1"/>
              <a:t>forward</a:t>
            </a:r>
            <a:r>
              <a:rPr lang="pt-BR" dirty="0"/>
              <a:t>), calcula o erro de saída e em seguida, passa por cada camada no sentido inverso para medir a contribuição cada conexão no erro de saída (passagem reversa) e, finalmente, o algoritmo ajusta ligeiramente os pesos da conexão para reduzir o erro (etapa do gradiente descendente).</a:t>
            </a:r>
          </a:p>
          <a:p>
            <a:endParaRPr lang="pt-BR" dirty="0"/>
          </a:p>
          <a:p>
            <a:r>
              <a:rPr lang="pt-BR" dirty="0"/>
              <a:t>Referências:</a:t>
            </a:r>
          </a:p>
          <a:p>
            <a:r>
              <a:rPr lang="pt-BR" dirty="0"/>
              <a:t>[1] https://www.jeremyjordan.me/neural-networks-training/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667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processo de ajuste</a:t>
            </a:r>
            <a:r>
              <a:rPr lang="pt-BR" baseline="0" dirty="0"/>
              <a:t> dos pesos da rede neural pode ser resumido da seguinte forma</a:t>
            </a:r>
            <a:r>
              <a:rPr lang="pt-BR" dirty="0"/>
              <a:t>: para cada exemplo de treinamento, o algoritmo de retropropagação primeiro faz uma previsão (passagem direta, ou </a:t>
            </a:r>
            <a:r>
              <a:rPr lang="pt-BR" b="1" i="1" dirty="0" err="1"/>
              <a:t>forward</a:t>
            </a:r>
            <a:r>
              <a:rPr lang="pt-BR" dirty="0"/>
              <a:t>), calcula o erro e em seguida, passa por cada camada no sentido inverso para medir a contribuição do erro de cada conexão (passagem reversa) e, finalmente, o algoritmo ajusta ligeiramente os pesos da conexão para reduzir o erro (etapa do gradiente descendente).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term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backpropagation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its general use in neural networks was announced in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Rumelhart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, Hinton &amp; Williams (1986a)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 elaborated and popularized in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Rumelhart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, Hinton &amp; Williams (1986b)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the technique was independently rediscovered many times, and had many predecessors dating to the 1960s.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[6]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[12]</a:t>
            </a: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basics of backpropagation were derived in the context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Control theory"/>
              </a:rPr>
              <a:t>control theory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Henry J. Kelley"/>
              </a:rPr>
              <a:t>Henry J. Kelley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1960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Arthur E. Bryson"/>
              </a:rPr>
              <a:t>Arthur E. Bryson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169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Referência</a:t>
                </a:r>
              </a:p>
              <a:p>
                <a:r>
                  <a:rPr lang="pt-BR" dirty="0"/>
                  <a:t>[1] http://profs.ic.uff.br/~bianca/ia/aulas/IA-Aula21.pdf</a:t>
                </a:r>
              </a:p>
              <a:p>
                <a:endParaRPr lang="pt-BR" dirty="0"/>
              </a:p>
              <a:p>
                <a:r>
                  <a:rPr lang="pt-BR" dirty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Referência</a:t>
                </a:r>
              </a:p>
              <a:p>
                <a:r>
                  <a:rPr lang="pt-BR" dirty="0"/>
                  <a:t>[1] http://profs.ic.uff.br/~bianca/ia/aulas/IA-Aula21.pdf</a:t>
                </a:r>
              </a:p>
              <a:p>
                <a:endParaRPr lang="pt-BR" dirty="0"/>
              </a:p>
              <a:p>
                <a:r>
                  <a:rPr lang="pt-BR" dirty="0"/>
                  <a:t>A ativação, </a:t>
                </a:r>
                <a:r>
                  <a:rPr lang="pt-BR" i="0">
                    <a:latin typeface="Cambria Math" panose="02040503050406030204" pitchFamily="18" charset="0"/>
                  </a:rPr>
                  <a:t>𝑢_𝑖^𝑚</a:t>
                </a:r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72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Referência</a:t>
                </a:r>
              </a:p>
              <a:p>
                <a:r>
                  <a:rPr lang="pt-BR" dirty="0"/>
                  <a:t>[1] http://profs.ic.uff.br/~bianca/ia/aulas/IA-Aula21.pdf</a:t>
                </a:r>
              </a:p>
              <a:p>
                <a:endParaRPr lang="pt-BR" dirty="0"/>
              </a:p>
              <a:p>
                <a:r>
                  <a:rPr lang="pt-BR" dirty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</a:p>
              <a:p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é o valor desejado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-ésima saída (rótulo) 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é a saída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nó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 da rede 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Referência</a:t>
                </a:r>
              </a:p>
              <a:p>
                <a:r>
                  <a:rPr lang="pt-BR" dirty="0"/>
                  <a:t>[1] http://profs.ic.uff.br/~bianca/ia/aulas/IA-Aula21.pdf</a:t>
                </a:r>
              </a:p>
              <a:p>
                <a:endParaRPr lang="pt-BR" dirty="0"/>
              </a:p>
              <a:p>
                <a:r>
                  <a:rPr lang="pt-BR" dirty="0"/>
                  <a:t>A ativação, </a:t>
                </a:r>
                <a:r>
                  <a:rPr lang="pt-BR" i="0">
                    <a:latin typeface="Cambria Math" panose="02040503050406030204" pitchFamily="18" charset="0"/>
                  </a:rPr>
                  <a:t>𝑢_𝑖^𝑚</a:t>
                </a:r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</a:p>
              <a:p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i="0">
                    <a:latin typeface="Cambria Math" panose="02040503050406030204" pitchFamily="18" charset="0"/>
                  </a:rPr>
                  <a:t>𝑑_𝑗 (𝑛)</a:t>
                </a:r>
                <a:r>
                  <a:rPr lang="pt-BR" dirty="0"/>
                  <a:t> é o valor desejado da </a:t>
                </a:r>
                <a:r>
                  <a:rPr lang="pt-BR" i="0">
                    <a:latin typeface="Cambria Math" panose="02040503050406030204" pitchFamily="18" charset="0"/>
                  </a:rPr>
                  <a:t>𝑗</a:t>
                </a:r>
                <a:r>
                  <a:rPr lang="pt-BR" dirty="0"/>
                  <a:t>-ésima saída (rótulo) correspondente ao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 de entrada e </a:t>
                </a:r>
                <a:r>
                  <a:rPr lang="pt-BR" i="0">
                    <a:latin typeface="Cambria Math" panose="02040503050406030204" pitchFamily="18" charset="0"/>
                  </a:rPr>
                  <a:t>𝑦_𝑗^𝑀 (𝑛)</a:t>
                </a:r>
                <a:r>
                  <a:rPr lang="pt-BR" dirty="0"/>
                  <a:t> é a saída do </a:t>
                </a:r>
                <a:r>
                  <a:rPr lang="pt-BR" i="0">
                    <a:latin typeface="Cambria Math" panose="02040503050406030204" pitchFamily="18" charset="0"/>
                  </a:rPr>
                  <a:t>𝑗</a:t>
                </a:r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nó da </a:t>
                </a:r>
                <a:r>
                  <a:rPr lang="pt-BR" i="0">
                    <a:latin typeface="Cambria Math" panose="02040503050406030204" pitchFamily="18" charset="0"/>
                  </a:rPr>
                  <a:t>𝑀</a:t>
                </a:r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 da rede correspondente ao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 de entrada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041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rgbClr val="FF0000"/>
                </a:solidFill>
              </a:rPr>
              <a:t>Essa “caminhada de trás para a frente”, da saída da rede (onde se calcula o erro) para sua entrada, tendo por base a </a:t>
            </a:r>
            <a:r>
              <a:rPr lang="pt-BR" b="1" i="1" dirty="0">
                <a:solidFill>
                  <a:srgbClr val="FF0000"/>
                </a:solidFill>
              </a:rPr>
              <a:t>regra da cadeia</a:t>
            </a:r>
            <a:r>
              <a:rPr lang="pt-BR" dirty="0">
                <a:solidFill>
                  <a:srgbClr val="FF0000"/>
                </a:solidFill>
              </a:rPr>
              <a:t>, é conhecido como </a:t>
            </a:r>
            <a:r>
              <a:rPr lang="pt-BR" b="1" i="1" dirty="0" err="1">
                <a:solidFill>
                  <a:srgbClr val="FF0000"/>
                </a:solidFill>
              </a:rPr>
              <a:t>backpropagation</a:t>
            </a:r>
            <a:r>
              <a:rPr lang="pt-BR" dirty="0">
                <a:solidFill>
                  <a:srgbClr val="FF0000"/>
                </a:solidFill>
              </a:rPr>
              <a:t>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60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rgbClr val="FF0000"/>
                </a:solidFill>
              </a:rPr>
              <a:t>Essa “caminhada de trás para a frente”, da saída da rede (onde se calcula o erro) para sua entrada, tendo por base a </a:t>
            </a:r>
            <a:r>
              <a:rPr lang="pt-BR" b="1" i="1" dirty="0">
                <a:solidFill>
                  <a:srgbClr val="FF0000"/>
                </a:solidFill>
              </a:rPr>
              <a:t>regra da cadeia</a:t>
            </a:r>
            <a:r>
              <a:rPr lang="pt-BR" dirty="0">
                <a:solidFill>
                  <a:srgbClr val="FF0000"/>
                </a:solidFill>
              </a:rPr>
              <a:t>, é conhecido como </a:t>
            </a:r>
            <a:r>
              <a:rPr lang="pt-BR" b="1" i="1" dirty="0" err="1">
                <a:solidFill>
                  <a:srgbClr val="FF0000"/>
                </a:solidFill>
              </a:rPr>
              <a:t>backpropagation</a:t>
            </a:r>
            <a:r>
              <a:rPr lang="pt-BR" dirty="0">
                <a:solidFill>
                  <a:srgbClr val="FF0000"/>
                </a:solidFill>
              </a:rPr>
              <a:t>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22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</a:t>
                </a:r>
                <a:r>
                  <a:rPr lang="pt-BR" baseline="0" dirty="0"/>
                  <a:t>a que, nas equações acima, </a:t>
                </a:r>
                <a:r>
                  <a:rPr lang="pt-BR" dirty="0"/>
                  <a:t>a divisão pelo número de amostras foi omitida pois isso não afeta a otimização.</a:t>
                </a:r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dirty="0"/>
                  <a:t>A equação acima mostra que é necessário se calcular o gradiente apenas para o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exemplo, pois o gradiente médio será uma média de </a:t>
                </a:r>
                <a:r>
                  <a:rPr lang="pt-BR" b="1" i="1" dirty="0"/>
                  <a:t>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 associados a cada exemplo de entrada.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</a:t>
                </a:r>
                <a:r>
                  <a:rPr lang="pt-BR" baseline="0" dirty="0"/>
                  <a:t>a que, nas equações acima, </a:t>
                </a:r>
                <a:r>
                  <a:rPr lang="pt-BR" dirty="0"/>
                  <a:t>a divisão pelo número de amostras foi omitida pois isso não afeta a otimização.</a:t>
                </a:r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dirty="0"/>
                  <a:t>A equação acima mostra que é necessário se calcular o gradiente apenas para 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exemplo, pois o gradiente médio será uma média de </a:t>
                </a:r>
                <a:r>
                  <a:rPr lang="pt-BR" b="1" i="1" dirty="0"/>
                  <a:t>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 associados a cada exemplo de entrada.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857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 (delta).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𝛿</a:t>
                </a:r>
                <a:r>
                  <a:rPr lang="pt-BR" dirty="0"/>
                  <a:t> (delta).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322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(ou, no caso dos termos de bias, pela unidade)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498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</a:t>
            </a:r>
            <a:r>
              <a:rPr lang="pt-BR" baseline="0" dirty="0"/>
              <a:t> função de custo também é conhecida como função de perda (</a:t>
            </a:r>
            <a:r>
              <a:rPr lang="pt-BR" baseline="0" dirty="0" err="1"/>
              <a:t>loss</a:t>
            </a:r>
            <a:r>
              <a:rPr lang="pt-BR" baseline="0" dirty="0"/>
              <a:t>) ou função objetivo.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99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Ao final, calcula-se o vetor de sensibilidade 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, e, de maneira recursiva, obtêm-se os vetores de todas as camadas e portanto, esse é o processo conhecido como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Ao final, calcula-se o vetor de sensibilidade da última camada, </a:t>
                </a:r>
                <a:r>
                  <a:rPr lang="pt-BR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𝜹^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𝑀</a:t>
                </a:r>
                <a:r>
                  <a:rPr lang="pt-BR" dirty="0" smtClean="0"/>
                  <a:t>, </a:t>
                </a:r>
                <a:r>
                  <a:rPr lang="pt-BR" dirty="0"/>
                  <a:t>e, de maneira recursiva, </a:t>
                </a:r>
                <a:r>
                  <a:rPr lang="pt-BR" dirty="0" smtClean="0"/>
                  <a:t>obtêm-se </a:t>
                </a:r>
                <a:r>
                  <a:rPr lang="pt-BR" dirty="0"/>
                  <a:t>os vetores de todas as camadas e portanto, esse é o processo conhecido como </a:t>
                </a:r>
                <a:r>
                  <a:rPr lang="pt-BR" b="1" i="1" dirty="0" smtClean="0"/>
                  <a:t>retropropagação do erro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182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Derivada da função de ativação em relação às ativações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nós da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</a:t>
                </a:r>
              </a:p>
              <a:p>
                <a:endParaRPr lang="pt-BR" dirty="0"/>
              </a:p>
              <a:p>
                <a:r>
                  <a:rPr lang="pt-BR" dirty="0"/>
                  <a:t>Matriz com os pesos que conectam a camada m-1 à camada m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Derivada da função de ativação em relação às ativações dos </a:t>
                </a:r>
                <a:r>
                  <a:rPr lang="pt-BR" i="0">
                    <a:latin typeface="Cambria Math" panose="02040503050406030204" pitchFamily="18" charset="0"/>
                  </a:rPr>
                  <a:t>𝑁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𝑀</a:t>
                </a:r>
                <a:r>
                  <a:rPr lang="pt-BR" dirty="0" smtClean="0"/>
                  <a:t> nós da </a:t>
                </a:r>
                <a:r>
                  <a:rPr lang="pt-BR" i="0" smtClean="0">
                    <a:latin typeface="Cambria Math" panose="02040503050406030204" pitchFamily="18" charset="0"/>
                  </a:rPr>
                  <a:t>𝑀</a:t>
                </a:r>
                <a:r>
                  <a:rPr lang="pt-BR" dirty="0" smtClean="0"/>
                  <a:t>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camada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7881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5839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Note que 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aqui não significa “ao quadrado”, mas sim a indicação de que se trata de uma saída da camada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Note que o </a:t>
                </a:r>
                <a:r>
                  <a:rPr lang="pt-BR" i="0" smtClean="0">
                    <a:latin typeface="Cambria Math" panose="02040503050406030204" pitchFamily="18" charset="0"/>
                  </a:rPr>
                  <a:t>(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.)^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aqui não significa “ao quadrado”, mas sim a indicação de que se trata de uma saída da camada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𝑀=2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2457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#8:</a:t>
            </a:r>
            <a:r>
              <a:rPr lang="pt-BR" sz="1200" dirty="0"/>
              <a:t> https://mybinder.org/v2/gh/zz4fap/t320_aprendizado_de_maquina/main?filepath=labs%2FLaboratorio8.ipynb</a:t>
            </a:r>
          </a:p>
          <a:p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/>
              <a:t>Laboratório #8:</a:t>
            </a:r>
            <a:r>
              <a:rPr lang="pt-BR" sz="1200" dirty="0"/>
              <a:t> </a:t>
            </a:r>
            <a:r>
              <a:rPr lang="pt-BR" dirty="0"/>
              <a:t>https://colab.research.google.com/github/zz4fap/t320_aprendizado_de_maquina/blob/main/labs/</a:t>
            </a:r>
            <a:r>
              <a:rPr lang="pt-BR" sz="1200" dirty="0"/>
              <a:t>Laboratorio8.ipynb</a:t>
            </a:r>
          </a:p>
          <a:p>
            <a:endParaRPr lang="pt-BR" sz="1200" dirty="0"/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Se necessário, existem métodos numéricos para “forçar” que</a:t>
            </a:r>
            <a:r>
              <a:rPr lang="pt-BR" baseline="0" dirty="0"/>
              <a:t> a matriz hessiana seja </a:t>
            </a:r>
            <a:r>
              <a:rPr lang="pt-BR" baseline="0" dirty="0" err="1"/>
              <a:t>inversível</a:t>
            </a:r>
            <a:r>
              <a:rPr lang="pt-B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Computing and storing the full Hessian matrix takes O(K^2)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memory, which is infeasible for high-dimensional functions such as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oss function"/>
              </a:rPr>
              <a:t>loss functions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rtificial neural network"/>
              </a:rPr>
              <a:t>neural nets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onditional random field"/>
              </a:rPr>
              <a:t>conditional random fields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other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Statistical model"/>
              </a:rPr>
              <a:t>statistical models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large numbers of parameters.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quasi-newton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 of algorithms use approximations to the Hessian; one of the most popular quasi-Newton algorithms is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Broyden–Fletcher–Goldfarb–Shanno algorithm"/>
              </a:rPr>
              <a:t>BFGS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[5]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Referências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https://cedar.buffalo.edu/~srihari/CSE574/Chap5/Chap5.4-Hessian.pdf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905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Se necessário, existem métodos numéricos para “forçar” que</a:t>
            </a:r>
            <a:r>
              <a:rPr lang="pt-BR" baseline="0" dirty="0"/>
              <a:t> a matriz hessiana seja </a:t>
            </a:r>
            <a:r>
              <a:rPr lang="pt-BR" baseline="0" dirty="0" err="1"/>
              <a:t>inversível</a:t>
            </a:r>
            <a:r>
              <a:rPr lang="pt-B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Computing and storing the full Hessian matrix takes O(K^2)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memory, which is infeasible for high-dimensional functions such as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oss function"/>
              </a:rPr>
              <a:t>loss functions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rtificial neural network"/>
              </a:rPr>
              <a:t>neural nets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onditional random field"/>
              </a:rPr>
              <a:t>conditional random fields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other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Statistical model"/>
              </a:rPr>
              <a:t>statistical models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large numbers of parameters.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quasi-newton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 of algorithms use approximations to the Hessian; one of the most popular quasi-Newton algorithms is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Broyden–Fletcher–Goldfarb–Shanno algorithm"/>
              </a:rPr>
              <a:t>BFGS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[5]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Referências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https://cedar.buffalo.edu/~srihari/CSE574/Chap5/Chap5.4-Hessian.pdf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583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Referências:</a:t>
            </a:r>
          </a:p>
          <a:p>
            <a:r>
              <a:rPr lang="pt-BR" dirty="0"/>
              <a:t>[1] http://www.offconvex.org/2016/03/22/saddlepoints/</a:t>
            </a:r>
          </a:p>
          <a:p>
            <a:r>
              <a:rPr lang="pt-BR" dirty="0"/>
              <a:t>[2] https://stats.stackexchange.com/questions/278104/how-can-it-be-trapped-in-a-saddle-point</a:t>
            </a:r>
          </a:p>
          <a:p>
            <a:r>
              <a:rPr lang="pt-BR" dirty="0"/>
              <a:t>[3] https://machinelearningmastery.com/why-training-a-neural-network-is-hard/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952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Referências:</a:t>
            </a:r>
          </a:p>
          <a:p>
            <a:r>
              <a:rPr lang="pt-BR" dirty="0"/>
              <a:t>[1] http://www.offconvex.org/2016/03/22/saddlepoints/</a:t>
            </a:r>
          </a:p>
          <a:p>
            <a:r>
              <a:rPr lang="pt-BR" dirty="0"/>
              <a:t>[2] https://stats.stackexchange.com/questions/278104/how-can-it-be-trapped-in-a-saddle-point</a:t>
            </a:r>
          </a:p>
          <a:p>
            <a:r>
              <a:rPr lang="pt-BR" dirty="0"/>
              <a:t>[3] https://machinelearningmastery.com/why-training-a-neural-network-is-hard/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910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Referências:</a:t>
                </a: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Referências:</a:t>
                </a: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152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Referências:</a:t>
                </a: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Referências:</a:t>
                </a: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4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184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1.png"/><Relationship Id="rId4" Type="http://schemas.openxmlformats.org/officeDocument/2006/relationships/image" Target="../media/image19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8.ipynb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7" Type="http://schemas.openxmlformats.org/officeDocument/2006/relationships/image" Target="../media/image38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1.png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../media/image290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0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70.png"/><Relationship Id="rId21" Type="http://schemas.openxmlformats.org/officeDocument/2006/relationships/image" Target="../media/image42.png"/><Relationship Id="rId7" Type="http://schemas.openxmlformats.org/officeDocument/2006/relationships/image" Target="../media/image310.png"/><Relationship Id="rId12" Type="http://schemas.openxmlformats.org/officeDocument/2006/relationships/image" Target="../media/image36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260.png"/><Relationship Id="rId16" Type="http://schemas.openxmlformats.org/officeDocument/2006/relationships/image" Target="NULL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.png"/><Relationship Id="rId24" Type="http://schemas.openxmlformats.org/officeDocument/2006/relationships/image" Target="../media/image45.png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4.png"/><Relationship Id="rId19" Type="http://schemas.openxmlformats.org/officeDocument/2006/relationships/image" Target="../media/image40.png"/><Relationship Id="rId31" Type="http://schemas.openxmlformats.org/officeDocument/2006/relationships/image" Target="../media/image52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Redes Neurais Artificiais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2C9CE-150B-BB20-8B40-4A16AD51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BE1DD9-448F-D5B1-C67D-592E98C65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6541" y="1825624"/>
            <a:ext cx="7498645" cy="5032375"/>
          </a:xfrm>
        </p:spPr>
        <p:txBody>
          <a:bodyPr>
            <a:normAutofit/>
          </a:bodyPr>
          <a:lstStyle/>
          <a:p>
            <a:r>
              <a:rPr lang="pt-BR" dirty="0"/>
              <a:t>Uma irregularidade que pode ser encontrada são os </a:t>
            </a:r>
            <a:r>
              <a:rPr lang="pt-BR" b="1" i="1" dirty="0"/>
              <a:t>pontos de sela</a:t>
            </a:r>
            <a:r>
              <a:rPr lang="pt-BR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É um ponto que é um </a:t>
            </a:r>
            <a:r>
              <a:rPr lang="pt-BR" b="1" i="1" dirty="0">
                <a:solidFill>
                  <a:srgbClr val="00B050"/>
                </a:solidFill>
              </a:rPr>
              <a:t>mínimo ao longo de um eixo</a:t>
            </a:r>
            <a:r>
              <a:rPr lang="pt-BR" dirty="0"/>
              <a:t>, mas um </a:t>
            </a:r>
            <a:r>
              <a:rPr lang="pt-BR" b="1" i="1" dirty="0">
                <a:solidFill>
                  <a:srgbClr val="00B050"/>
                </a:solidFill>
              </a:rPr>
              <a:t>máximo ao longo de outro</a:t>
            </a:r>
            <a:r>
              <a:rPr lang="pt-BR" dirty="0"/>
              <a:t>.</a:t>
            </a:r>
            <a:r>
              <a:rPr lang="pt-BR" dirty="0">
                <a:cs typeface="Calibri"/>
              </a:rPr>
              <a:t>​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Em algumas direções são </a:t>
            </a:r>
            <a:r>
              <a:rPr lang="pt-BR" b="1" i="1" dirty="0"/>
              <a:t>atratores</a:t>
            </a:r>
            <a:r>
              <a:rPr lang="pt-BR" dirty="0"/>
              <a:t> (i.e., alta declividade), mas em outras não.</a:t>
            </a:r>
          </a:p>
          <a:p>
            <a:r>
              <a:rPr lang="pt-BR" dirty="0"/>
              <a:t>O algoritmo de otimização pode passar um longo período de tempo sendo atraído por eles, o que prejudica seu desempenho.</a:t>
            </a:r>
          </a:p>
          <a:p>
            <a:r>
              <a:rPr lang="pt-BR" dirty="0"/>
              <a:t>Para escapar destes pontos, usa-se métodos de </a:t>
            </a:r>
            <a:r>
              <a:rPr lang="pt-BR" b="1" i="1" dirty="0"/>
              <a:t>segunda ordem</a:t>
            </a:r>
            <a:r>
              <a:rPr lang="pt-BR" dirty="0"/>
              <a:t> ou </a:t>
            </a:r>
            <a:r>
              <a:rPr lang="pt-BR" b="1" i="1" dirty="0"/>
              <a:t>versões estocásticas (i.e., ruidosas) do gradiente descendente</a:t>
            </a:r>
            <a:r>
              <a:rPr lang="pt-BR" dirty="0"/>
              <a:t>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D53714B-59DC-DB4A-6266-5DE82F04DB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0" t="17829" r="14573" b="10077"/>
          <a:stretch/>
        </p:blipFill>
        <p:spPr bwMode="auto">
          <a:xfrm>
            <a:off x="131439" y="2593330"/>
            <a:ext cx="4287210" cy="385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3850DA1C-824C-FF23-C5D2-A293D9C00F8E}"/>
              </a:ext>
            </a:extLst>
          </p:cNvPr>
          <p:cNvSpPr/>
          <p:nvPr/>
        </p:nvSpPr>
        <p:spPr>
          <a:xfrm>
            <a:off x="2028969" y="411526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B36AE48-BAE5-0F6C-8DF3-F9AE0B31F4BB}"/>
              </a:ext>
            </a:extLst>
          </p:cNvPr>
          <p:cNvCxnSpPr>
            <a:cxnSpLocks/>
          </p:cNvCxnSpPr>
          <p:nvPr/>
        </p:nvCxnSpPr>
        <p:spPr>
          <a:xfrm flipH="1">
            <a:off x="2136969" y="2593330"/>
            <a:ext cx="1041660" cy="1437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B28DAF-FE1B-579F-44FC-F067DE348314}"/>
              </a:ext>
            </a:extLst>
          </p:cNvPr>
          <p:cNvSpPr txBox="1"/>
          <p:nvPr/>
        </p:nvSpPr>
        <p:spPr>
          <a:xfrm>
            <a:off x="226526" y="2207584"/>
            <a:ext cx="3820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Superfície com Ponto de Sela</a:t>
            </a:r>
          </a:p>
        </p:txBody>
      </p:sp>
    </p:spTree>
    <p:extLst>
      <p:ext uri="{BB962C8B-B14F-4D97-AF65-F5344CB8AC3E}">
        <p14:creationId xmlns:p14="http://schemas.microsoft.com/office/powerpoint/2010/main" val="1686448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2C9CE-150B-BB20-8B40-4A16AD51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BE1DD9-448F-D5B1-C67D-592E98C65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930" y="1825624"/>
            <a:ext cx="6476255" cy="5032375"/>
          </a:xfrm>
        </p:spPr>
        <p:txBody>
          <a:bodyPr>
            <a:normAutofit/>
          </a:bodyPr>
          <a:lstStyle/>
          <a:p>
            <a:r>
              <a:rPr lang="pt-BR" dirty="0"/>
              <a:t>Outro tipo de irregularidade são os </a:t>
            </a:r>
            <a:r>
              <a:rPr lang="pt-BR" b="1" i="1" dirty="0">
                <a:solidFill>
                  <a:srgbClr val="7030A0"/>
                </a:solidFill>
              </a:rPr>
              <a:t>platôs</a:t>
            </a:r>
            <a:r>
              <a:rPr lang="pt-BR" b="1" i="1" dirty="0"/>
              <a:t>.</a:t>
            </a:r>
          </a:p>
          <a:p>
            <a:r>
              <a:rPr lang="pt-BR" dirty="0"/>
              <a:t>Eles são </a:t>
            </a:r>
            <a:r>
              <a:rPr lang="pt-BR" b="1" i="1" dirty="0">
                <a:solidFill>
                  <a:srgbClr val="7030A0"/>
                </a:solidFill>
              </a:rPr>
              <a:t>regiões planas e com erro elevado</a:t>
            </a:r>
            <a:r>
              <a:rPr lang="pt-BR" dirty="0"/>
              <a:t>.</a:t>
            </a:r>
          </a:p>
          <a:p>
            <a:r>
              <a:rPr lang="pt-BR" dirty="0"/>
              <a:t>Como a </a:t>
            </a:r>
            <a:r>
              <a:rPr lang="pt-BR" b="1" i="1" dirty="0">
                <a:solidFill>
                  <a:srgbClr val="00B050"/>
                </a:solidFill>
              </a:rPr>
              <a:t>inclinação da superfície </a:t>
            </a:r>
            <a:r>
              <a:rPr lang="pt-BR" dirty="0"/>
              <a:t>nessa região é </a:t>
            </a:r>
            <a:r>
              <a:rPr lang="pt-BR" b="1" i="1" dirty="0">
                <a:solidFill>
                  <a:srgbClr val="00B050"/>
                </a:solidFill>
              </a:rPr>
              <a:t>próxima de zero </a:t>
            </a:r>
            <a:r>
              <a:rPr lang="pt-BR" dirty="0"/>
              <a:t>(i.e., o gradiente é próximo de zero) o algoritmo pode levar muito tempo para atravessá-la.</a:t>
            </a:r>
          </a:p>
          <a:p>
            <a:r>
              <a:rPr lang="pt-BR" dirty="0"/>
              <a:t>Métodos de </a:t>
            </a:r>
            <a:r>
              <a:rPr lang="pt-BR" b="1" i="1" dirty="0"/>
              <a:t>aprendizado adaptativo</a:t>
            </a:r>
            <a:r>
              <a:rPr lang="pt-BR" dirty="0"/>
              <a:t>, como </a:t>
            </a:r>
            <a:r>
              <a:rPr lang="pt-BR" dirty="0" err="1"/>
              <a:t>AdaGrad</a:t>
            </a:r>
            <a:r>
              <a:rPr lang="pt-BR" dirty="0"/>
              <a:t>, </a:t>
            </a:r>
            <a:r>
              <a:rPr lang="pt-BR" dirty="0" err="1"/>
              <a:t>RMSProp</a:t>
            </a:r>
            <a:r>
              <a:rPr lang="pt-BR" dirty="0"/>
              <a:t>, Adam, podem escapar destas regiões.</a:t>
            </a:r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0319121-9B05-B1F7-F1F5-FFAD1E028F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5" y="2331705"/>
            <a:ext cx="5289717" cy="310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3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E6215-F8F6-B2CE-55D3-12C93532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61C462-DCAD-E604-85FB-9F3661AB0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8540" y="1825624"/>
            <a:ext cx="6188148" cy="5032375"/>
          </a:xfrm>
        </p:spPr>
        <p:txBody>
          <a:bodyPr/>
          <a:lstStyle/>
          <a:p>
            <a:r>
              <a:rPr lang="pt-BR" dirty="0"/>
              <a:t>Portanto, como garantir que o mínimo encontrado é bom o suficiente?</a:t>
            </a:r>
          </a:p>
          <a:p>
            <a:r>
              <a:rPr lang="pt-BR" dirty="0"/>
              <a:t>Treina-se o modelo várias vezes, sempre </a:t>
            </a:r>
            <a:r>
              <a:rPr lang="pt-BR" b="1" i="1" dirty="0">
                <a:solidFill>
                  <a:srgbClr val="00B050"/>
                </a:solidFill>
              </a:rPr>
              <a:t>inicializando os pesos de forma aleatória</a:t>
            </a:r>
            <a:r>
              <a:rPr lang="pt-BR" dirty="0"/>
              <a:t>, com a esperança de que em alguma dessas vezes ele inicialize mais </a:t>
            </a:r>
            <a:r>
              <a:rPr lang="pt-BR" b="1" i="1" dirty="0">
                <a:solidFill>
                  <a:srgbClr val="7030A0"/>
                </a:solidFill>
              </a:rPr>
              <a:t>próximo do mínimo global ou de um bom mínimo local</a:t>
            </a:r>
            <a:r>
              <a:rPr lang="pt-BR" dirty="0"/>
              <a:t>. </a:t>
            </a:r>
          </a:p>
        </p:txBody>
      </p:sp>
      <p:pic>
        <p:nvPicPr>
          <p:cNvPr id="4" name="Picture 2" descr="challenges-1">
            <a:extLst>
              <a:ext uri="{FF2B5EF4-FFF2-40B4-BE49-F238E27FC236}">
                <a16:creationId xmlns:a16="http://schemas.microsoft.com/office/drawing/2014/main" id="{160E6BAE-8DAB-6EB8-29AB-0A7E9CB618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64" r="8781"/>
          <a:stretch/>
        </p:blipFill>
        <p:spPr bwMode="auto">
          <a:xfrm>
            <a:off x="145311" y="2650347"/>
            <a:ext cx="5188401" cy="350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F4897C6-798F-2842-1FB0-D5F4EF293AB4}"/>
              </a:ext>
            </a:extLst>
          </p:cNvPr>
          <p:cNvSpPr txBox="1"/>
          <p:nvPr/>
        </p:nvSpPr>
        <p:spPr>
          <a:xfrm>
            <a:off x="329610" y="2067208"/>
            <a:ext cx="511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Exemplo da superfície de erro de uma rede neural</a:t>
            </a:r>
          </a:p>
        </p:txBody>
      </p:sp>
    </p:spTree>
    <p:extLst>
      <p:ext uri="{BB962C8B-B14F-4D97-AF65-F5344CB8AC3E}">
        <p14:creationId xmlns:p14="http://schemas.microsoft.com/office/powerpoint/2010/main" val="273536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17827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V)</a:t>
            </a:r>
            <a:r>
              <a:rPr lang="pt-BR" dirty="0"/>
              <a:t>” que se encontra no MS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b="1" dirty="0"/>
              <a:t>Avaliação Presencial</a:t>
            </a:r>
          </a:p>
          <a:p>
            <a:pPr lvl="1"/>
            <a:r>
              <a:rPr lang="pt-BR" dirty="0"/>
              <a:t>Data: 18/11/2023 às 10:00 na sala I-17</a:t>
            </a:r>
          </a:p>
          <a:p>
            <a:pPr lvl="1"/>
            <a:r>
              <a:rPr lang="pt-BR" dirty="0"/>
              <a:t>Faremos apenas o exercício #1 do projeto #2.</a:t>
            </a:r>
          </a:p>
          <a:p>
            <a:r>
              <a:rPr lang="pt-BR" b="1" dirty="0"/>
              <a:t>Projeto #2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projeto já está disponível no </a:t>
            </a:r>
            <a:r>
              <a:rPr lang="pt-BR" dirty="0" err="1"/>
              <a:t>github</a:t>
            </a:r>
            <a:r>
              <a:rPr lang="pt-BR" dirty="0"/>
              <a:t>, logo abaixo do laboratório # 9.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Tanto o projeto quanto a avaliação presencial podem ser feitos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Entrega do projeto: </a:t>
            </a:r>
            <a:r>
              <a:rPr lang="pt-BR" b="1" dirty="0">
                <a:solidFill>
                  <a:srgbClr val="00B050"/>
                </a:solidFill>
              </a:rPr>
              <a:t>10/12/2023 até às 23:59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Leiam os enunciados e dicas atentamente.</a:t>
            </a:r>
          </a:p>
        </p:txBody>
      </p:sp>
    </p:spTree>
    <p:extLst>
      <p:ext uri="{BB962C8B-B14F-4D97-AF65-F5344CB8AC3E}">
        <p14:creationId xmlns:p14="http://schemas.microsoft.com/office/powerpoint/2010/main" val="1409651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AB563-921A-0D39-FFF5-E916DE6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95FDE8-3449-0EB9-1E69-253510EC6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40386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Conforme nós discutimos antes, os métodos fundamentais de </a:t>
            </a:r>
            <a:r>
              <a:rPr lang="pt-BR" b="1" i="1" dirty="0">
                <a:solidFill>
                  <a:srgbClr val="7030A0"/>
                </a:solidFill>
              </a:rPr>
              <a:t>aprendizado para redes neurais</a:t>
            </a:r>
            <a:r>
              <a:rPr lang="pt-BR" b="1" i="1" dirty="0"/>
              <a:t> </a:t>
            </a:r>
            <a:r>
              <a:rPr lang="pt-BR" dirty="0"/>
              <a:t>são </a:t>
            </a:r>
            <a:r>
              <a:rPr lang="pt-BR" b="1" i="1" dirty="0">
                <a:solidFill>
                  <a:srgbClr val="7030A0"/>
                </a:solidFill>
              </a:rPr>
              <a:t>baseados no cálculo das derivadas parciais </a:t>
            </a:r>
            <a:r>
              <a:rPr lang="pt-BR" dirty="0"/>
              <a:t>da </a:t>
            </a:r>
            <a:r>
              <a:rPr lang="pt-BR" b="1" i="1" dirty="0"/>
              <a:t>função de erro </a:t>
            </a:r>
            <a:r>
              <a:rPr lang="pt-BR" dirty="0"/>
              <a:t>com relação aos seus </a:t>
            </a:r>
            <a:r>
              <a:rPr lang="pt-BR" b="1" i="1" dirty="0"/>
              <a:t>pesos</a:t>
            </a:r>
            <a:r>
              <a:rPr lang="pt-BR" dirty="0"/>
              <a:t> (sinápticos e de bias).</a:t>
            </a:r>
          </a:p>
          <a:p>
            <a:r>
              <a:rPr lang="pt-BR" dirty="0"/>
              <a:t>Esses métodos têm como </a:t>
            </a:r>
            <a:r>
              <a:rPr lang="pt-BR" b="1" i="1" dirty="0">
                <a:solidFill>
                  <a:srgbClr val="00B050"/>
                </a:solidFill>
              </a:rPr>
              <a:t>objetivo</a:t>
            </a:r>
            <a:r>
              <a:rPr lang="pt-BR" dirty="0"/>
              <a:t> encontrar o </a:t>
            </a:r>
            <a:r>
              <a:rPr lang="pt-BR" b="1" i="1" dirty="0">
                <a:solidFill>
                  <a:srgbClr val="00B050"/>
                </a:solidFill>
              </a:rPr>
              <a:t>conjunto de pesos </a:t>
            </a:r>
            <a:r>
              <a:rPr lang="pt-BR" dirty="0"/>
              <a:t>que </a:t>
            </a:r>
            <a:r>
              <a:rPr lang="pt-BR" b="1" i="1" dirty="0">
                <a:solidFill>
                  <a:srgbClr val="00B050"/>
                </a:solidFill>
              </a:rPr>
              <a:t>minimiza a função de erro </a:t>
            </a:r>
            <a:r>
              <a:rPr lang="pt-BR" dirty="0"/>
              <a:t>escolhida.</a:t>
            </a:r>
          </a:p>
          <a:p>
            <a:r>
              <a:rPr lang="pt-BR" dirty="0"/>
              <a:t>Assim, é necessário encontrar uma maneira de se calcular o </a:t>
            </a:r>
            <a:r>
              <a:rPr lang="pt-BR" b="1" i="1" dirty="0"/>
              <a:t>vetor gradiente </a:t>
            </a:r>
            <a:r>
              <a:rPr lang="pt-BR" dirty="0"/>
              <a:t>da </a:t>
            </a:r>
            <a:r>
              <a:rPr lang="pt-BR" b="1" i="1" dirty="0"/>
              <a:t>função de erro </a:t>
            </a:r>
            <a:r>
              <a:rPr lang="pt-BR" b="1" i="1" dirty="0">
                <a:solidFill>
                  <a:srgbClr val="00B050"/>
                </a:solidFill>
              </a:rPr>
              <a:t>com respeito aos pesos das várias camadas de uma rede neural</a:t>
            </a:r>
            <a:r>
              <a:rPr lang="pt-BR" dirty="0"/>
              <a:t>.</a:t>
            </a:r>
          </a:p>
          <a:p>
            <a:r>
              <a:rPr lang="pt-BR" dirty="0"/>
              <a:t>Essa tarefa pode parecer </a:t>
            </a:r>
            <a:r>
              <a:rPr lang="pt-BR" b="1" i="1" dirty="0">
                <a:solidFill>
                  <a:srgbClr val="7030A0"/>
                </a:solidFill>
              </a:rPr>
              <a:t>trivial</a:t>
            </a:r>
            <a:r>
              <a:rPr lang="pt-BR" dirty="0"/>
              <a:t>, mas não é o caso.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podemos calcular a influência dos pesos das camadas ocultas no erro da camada de saída?</a:t>
            </a:r>
          </a:p>
          <a:p>
            <a:r>
              <a:rPr lang="pt-BR" dirty="0"/>
              <a:t>Foram necessários 17 anos desde a criação do </a:t>
            </a:r>
            <a:r>
              <a:rPr lang="pt-BR" b="1" i="1" dirty="0"/>
              <a:t>Perceptron</a:t>
            </a:r>
            <a:r>
              <a:rPr lang="pt-BR" dirty="0"/>
              <a:t> até que se “</a:t>
            </a:r>
            <a:r>
              <a:rPr lang="pt-BR" b="1" i="1" dirty="0"/>
              <a:t>descobrisse</a:t>
            </a:r>
            <a:r>
              <a:rPr lang="pt-BR" dirty="0"/>
              <a:t>” uma forma de treinar redes neurais.</a:t>
            </a:r>
          </a:p>
        </p:txBody>
      </p:sp>
    </p:spTree>
    <p:extLst>
      <p:ext uri="{BB962C8B-B14F-4D97-AF65-F5344CB8AC3E}">
        <p14:creationId xmlns:p14="http://schemas.microsoft.com/office/powerpoint/2010/main" val="1736945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AB563-921A-0D39-FFF5-E916DE6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95FDE8-3449-0EB9-1E69-253510EC67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4038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Para que entendamos melhor o motivo desta tarefa não ser trivial, nós iremos considerar as notações abaixo, as quais serão úteis a seguir.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peso sináptico,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a matriz com todos os pesos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ao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o vetor com todos os pesos de bias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à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</a:t>
                </a:r>
                <a:r>
                  <a:rPr lang="pt-BR" b="1" i="1" dirty="0"/>
                  <a:t> 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vetor de ativações</a:t>
                </a:r>
                <a:r>
                  <a:rPr lang="pt-BR" dirty="0"/>
                  <a:t> com as </a:t>
                </a:r>
                <a:r>
                  <a:rPr lang="pt-BR" b="1" i="1" dirty="0"/>
                  <a:t>combinações lineares</a:t>
                </a:r>
                <a:r>
                  <a:rPr lang="pt-BR" dirty="0"/>
                  <a:t> das entradas de todos os nós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a função de ativação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Essas notações nos ajudarão a obter os vetores gradiente para atualizar os pesos de todos os nós da rede neural.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95FDE8-3449-0EB9-1E69-253510EC67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40386" cy="5032375"/>
              </a:xfrm>
              <a:blipFill>
                <a:blip r:embed="rId3"/>
                <a:stretch>
                  <a:fillRect l="-977" t="-1937" r="-5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66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E97C7-3559-F5E7-7900-71CBAB4A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34D2CF-CF13-F5BE-1EB2-5DA56F6747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1912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Usando as notação definidas, podemos representar uma MLP como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O mapeamento realizado pela rede MLP acima é dado pela expressão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limLow>
                            <m:limLow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p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limLow>
                                        <m:limLow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groupChr>
                                            <m:groupChrPr>
                                              <m:chr m:val="⏟"/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groupChr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𝒇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p>
                                              </m:sSup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4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𝑾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m:rPr>
                                                      <m:nor/>
                                                    </m:rPr>
                                                    <a:rPr lang="pt-BR" sz="2400" b="1" dirty="0"/>
                                                    <m:t> </m:t>
                                                  </m:r>
                                                  <m:r>
                                                    <a:rPr lang="pt-BR" sz="24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4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𝒃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groupChr>
                                        </m:e>
                                        <m:lim>
                                          <m:sSup>
                                            <m:sSup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p>
                                        </m:lim>
                                      </m:limLow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groupChr>
                            </m:e>
                            <m:lim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lim>
                          </m:limLow>
                          <m:r>
                            <a:rPr lang="pt-BR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34D2CF-CF13-F5BE-1EB2-5DA56F6747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19121" cy="5032375"/>
              </a:xfrm>
              <a:blipFill>
                <a:blip r:embed="rId3"/>
                <a:stretch>
                  <a:fillRect l="-923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43988C8A-74A9-F620-1E49-900D73E2C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131" y="2357683"/>
            <a:ext cx="6728915" cy="2446878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1363CC91-E256-D0B1-0BD4-FB8860473E99}"/>
              </a:ext>
            </a:extLst>
          </p:cNvPr>
          <p:cNvSpPr txBox="1"/>
          <p:nvPr/>
        </p:nvSpPr>
        <p:spPr>
          <a:xfrm>
            <a:off x="9769471" y="2736502"/>
            <a:ext cx="20673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OBS.</a:t>
            </a:r>
            <a:r>
              <a:rPr lang="pt-BR" sz="1400" dirty="0"/>
              <a:t>: Para facilitar nossa análise, não vamos considerar as entradas como uma camada, apenas as camadas ocultas e de saída.</a:t>
            </a:r>
          </a:p>
        </p:txBody>
      </p:sp>
    </p:spTree>
    <p:extLst>
      <p:ext uri="{BB962C8B-B14F-4D97-AF65-F5344CB8AC3E}">
        <p14:creationId xmlns:p14="http://schemas.microsoft.com/office/powerpoint/2010/main" val="3794769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04E0A-7C8C-95A0-088F-9C355C39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6AA48D4-7E99-7665-1134-80135ED02F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51020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Para facilitar a análise, iremos supor, sem nenhuma perda de generalidade, que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escolhida é a função do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 (MSE).</a:t>
                </a:r>
              </a:p>
              <a:p>
                <a:r>
                  <a:rPr lang="pt-BR" dirty="0"/>
                  <a:t>Assumiremos que a </a:t>
                </a:r>
                <a:r>
                  <a:rPr lang="pt-BR" b="1" i="1" dirty="0"/>
                  <a:t>última camada da rede MLP </a:t>
                </a:r>
                <a:r>
                  <a:rPr lang="pt-BR" dirty="0"/>
                  <a:t>(definida como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-ésima camada) tem uma quantidade genérica de </a:t>
                </a:r>
                <a:r>
                  <a:rPr lang="pt-BR" b="1" i="1" dirty="0"/>
                  <a:t>nós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. Assim, o MSE é dado por</a:t>
                </a:r>
              </a:p>
              <a:p>
                <a:pPr marL="0" indent="0">
                  <a:buNone/>
                </a:pPr>
                <a:endParaRPr lang="pt-BR" sz="9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  <a:p>
                <a:pPr marL="0" indent="0" algn="ctr">
                  <a:buNone/>
                </a:pPr>
                <a:endParaRPr lang="pt-BR" sz="9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40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dados</m:t>
                        </m:r>
                      </m:sub>
                    </m:sSub>
                  </m:oMath>
                </a14:m>
                <a:r>
                  <a:rPr lang="pt-BR" dirty="0"/>
                  <a:t> é o número de exemplos,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o valor desejado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-ésima saída (i.e., rótulo) e a saída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nó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 respectivamente, ambos correspondentes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6AA48D4-7E99-7665-1134-80135ED02F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51020" cy="5032375"/>
              </a:xfrm>
              <a:blipFill>
                <a:blip r:embed="rId3"/>
                <a:stretch>
                  <a:fillRect l="-921" t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415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0C1E2-3000-EE1A-026A-33A29414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6C25460-3591-A072-4888-7BD94A9703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0848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Para treinar a rede (i.e., atualizar os pesos), devemos derivar 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com relação aos </a:t>
                </a:r>
                <a:r>
                  <a:rPr lang="pt-BR" b="1" i="1" dirty="0"/>
                  <a:t>pesos</a:t>
                </a:r>
                <a:r>
                  <a:rPr lang="pt-BR" dirty="0"/>
                  <a:t> (sinápticos e de bias) de todas suas camadas.</a:t>
                </a:r>
              </a:p>
              <a:p>
                <a:r>
                  <a:rPr lang="pt-BR" dirty="0"/>
                  <a:t>Como as </a:t>
                </a:r>
                <a:r>
                  <a:rPr lang="pt-BR" b="1" i="1" dirty="0"/>
                  <a:t>saídas dos nós 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pt-BR" b="1" i="1" dirty="0"/>
                  <a:t>-ésima camada</a:t>
                </a:r>
                <a:r>
                  <a:rPr lang="pt-BR" dirty="0"/>
                  <a:t> e, consequentemente, </a:t>
                </a:r>
                <a:r>
                  <a:rPr lang="pt-BR" b="1" i="1" dirty="0"/>
                  <a:t>seus pesos</a:t>
                </a:r>
                <a:r>
                  <a:rPr lang="pt-BR" dirty="0"/>
                  <a:t>, </a:t>
                </a:r>
                <a:r>
                  <a:rPr lang="pt-BR" b="1" i="1" dirty="0"/>
                  <a:t>aparecem de forma direta na equação do MSE</a:t>
                </a:r>
                <a:r>
                  <a:rPr lang="pt-BR" dirty="0"/>
                  <a:t>, é simples se obter as derivadas parciais com relação aos pesos desta camada.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70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t-BR" sz="27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7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7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7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7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sz="27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7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7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limLow>
                                        <m:limLowPr>
                                          <m:ctrlPr>
                                            <a:rPr lang="pt-BR" sz="27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groupChr>
                                            <m:groupChrPr>
                                              <m:chr m:val="⏟"/>
                                              <m:ctrlPr>
                                                <a:rPr lang="pt-BR" sz="27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groupChr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pt-BR" sz="27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sz="27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7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pt-BR" sz="27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𝑀</m:t>
                                                  </m:r>
                                                </m:sup>
                                              </m:sSubSup>
                                              <m:d>
                                                <m:dPr>
                                                  <m:ctrlPr>
                                                    <a:rPr lang="pt-BR" sz="27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(</m:t>
                                                      </m:r>
                                                      <m:sSubSup>
                                                        <m:sSubSupPr>
                                                          <m:ctrlPr>
                                                            <a:rPr lang="pt-BR" sz="27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SupPr>
                                                        <m:e>
                                                          <m:r>
                                                            <a:rPr lang="pt-BR" sz="2700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𝒘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pt-BR" sz="27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  <m:sup>
                                                          <m:r>
                                                            <a:rPr lang="pt-BR" sz="27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𝑀</m:t>
                                                          </m:r>
                                                        </m:sup>
                                                      </m:sSubSup>
                                                      <m: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)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sup>
                                                  </m:sSup>
                                                  <m:sSup>
                                                    <m:sSupPr>
                                                      <m:ctrlP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7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𝒚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𝑀</m:t>
                                                      </m:r>
                                                      <m: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m:rPr>
                                                      <m:nor/>
                                                    </m:rPr>
                                                    <a:rPr lang="pt-BR" sz="2700" b="1" dirty="0"/>
                                                    <m:t> </m:t>
                                                  </m:r>
                                                  <m:r>
                                                    <a:rPr lang="pt-BR" sz="27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bSup>
                                                    <m:sSubSupPr>
                                                      <m:ctrlPr>
                                                        <a:rPr lang="pt-BR" sz="2700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pt-BR" sz="2700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𝑏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2700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pt-BR" sz="2700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𝑀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d>
                                            </m:e>
                                          </m:groupChr>
                                        </m:e>
                                        <m:lim>
                                          <m:sSubSup>
                                            <m:sSubSupPr>
                                              <m:ctrlPr>
                                                <a:rPr lang="pt-BR" sz="27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sz="27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7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sz="2700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pt-BR" sz="27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7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d>
                                        </m:lim>
                                      </m:limLow>
                                    </m:e>
                                  </m:d>
                                </m:e>
                                <m:sup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pt-BR" sz="27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70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pt-BR" dirty="0"/>
                  <a:t> é o vetor de pesos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pt-BR" dirty="0"/>
                  <a:t> a função de ativação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nó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6C25460-3591-A072-4888-7BD94A9703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08488" cy="5032375"/>
              </a:xfrm>
              <a:blipFill>
                <a:blip r:embed="rId2"/>
                <a:stretch>
                  <a:fillRect l="-1143" t="-1937" r="-5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397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BE1A7-2288-BC6E-6CA0-2A00A77D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398DE78-94D4-5FD1-9D9F-FFCD42A13F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595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Porém, percebam que os </a:t>
                </a:r>
                <a:r>
                  <a:rPr lang="pt-BR" b="1" i="1" dirty="0"/>
                  <a:t>pesos dos nós das camadas ocultas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não aparecem explícitamente</a:t>
                </a:r>
                <a:r>
                  <a:rPr lang="pt-BR" dirty="0">
                    <a:solidFill>
                      <a:srgbClr val="7030A0"/>
                    </a:solidFill>
                  </a:rPr>
                  <a:t> </a:t>
                </a:r>
                <a:r>
                  <a:rPr lang="pt-BR" dirty="0"/>
                  <a:t>na expressão do erro,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quando precisamos avaliar as </a:t>
                </a:r>
                <a:r>
                  <a:rPr lang="pt-BR" b="1" i="1" dirty="0"/>
                  <a:t>derivadas parciais com relação aos pesos das camadas ocultas</a:t>
                </a:r>
                <a:r>
                  <a:rPr lang="pt-BR" dirty="0"/>
                  <a:t>, a situação fica mais complexa, pois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não existe uma dependência direta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fazer com que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dependência dos pesos apareça de maneira clara </a:t>
                </a:r>
                <a:r>
                  <a:rPr lang="pt-BR" dirty="0"/>
                  <a:t>na expressão do erro, nós precisaremos recorrer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aplicações sucessivas da regra da cadeia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 surge a</a:t>
                </a:r>
                <a:r>
                  <a:rPr lang="pt-BR" b="0" i="0" dirty="0">
                    <a:effectLst/>
                  </a:rPr>
                  <a:t> pergunta: Como podemos atribuir aos pesos dos nós das camadas ocultas sua influência no cálculo dos valores de saída e, consequentemente, do erro?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398DE78-94D4-5FD1-9D9F-FFCD42A13F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5958" cy="5032375"/>
              </a:xfrm>
              <a:blipFill>
                <a:blip r:embed="rId3"/>
                <a:stretch>
                  <a:fillRect l="-983" t="-1937" r="-18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0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No último tópico, você foram apresentados às redes neurais.</a:t>
            </a:r>
          </a:p>
          <a:p>
            <a:r>
              <a:rPr lang="pt-BR" dirty="0"/>
              <a:t>Vimos que elas são formadas por </a:t>
            </a:r>
            <a:r>
              <a:rPr lang="pt-BR" b="1" i="1" dirty="0">
                <a:solidFill>
                  <a:srgbClr val="00B050"/>
                </a:solidFill>
              </a:rPr>
              <a:t>camadas de neurônios </a:t>
            </a:r>
            <a:r>
              <a:rPr lang="pt-BR" dirty="0"/>
              <a:t>que se </a:t>
            </a:r>
            <a:r>
              <a:rPr lang="pt-BR" b="1" i="1" dirty="0">
                <a:solidFill>
                  <a:srgbClr val="00B050"/>
                </a:solidFill>
              </a:rPr>
              <a:t>conectam através dos pesos sinápticos</a:t>
            </a:r>
            <a:r>
              <a:rPr lang="pt-BR" dirty="0"/>
              <a:t>.</a:t>
            </a:r>
          </a:p>
          <a:p>
            <a:r>
              <a:rPr lang="pt-BR" dirty="0"/>
              <a:t>Aprendemos que as </a:t>
            </a:r>
            <a:r>
              <a:rPr lang="pt-BR" b="1" i="1" dirty="0">
                <a:solidFill>
                  <a:srgbClr val="00B050"/>
                </a:solidFill>
              </a:rPr>
              <a:t>funções de ativação logística e tangente hiperbólica </a:t>
            </a:r>
            <a:r>
              <a:rPr lang="pt-BR" dirty="0"/>
              <a:t>causam o </a:t>
            </a:r>
            <a:r>
              <a:rPr lang="pt-BR" b="1" i="1" dirty="0">
                <a:solidFill>
                  <a:srgbClr val="00B050"/>
                </a:solidFill>
              </a:rPr>
              <a:t>problema do desaparecimento do gradiente</a:t>
            </a:r>
            <a:r>
              <a:rPr lang="pt-BR" dirty="0"/>
              <a:t>, o qual pode ser solucionado usando-se a </a:t>
            </a:r>
            <a:r>
              <a:rPr lang="pt-BR" b="1" i="1" dirty="0">
                <a:solidFill>
                  <a:srgbClr val="7030A0"/>
                </a:solidFill>
              </a:rPr>
              <a:t>função retificadora ou suas variantes</a:t>
            </a:r>
            <a:r>
              <a:rPr lang="pt-BR" dirty="0"/>
              <a:t>.</a:t>
            </a:r>
          </a:p>
          <a:p>
            <a:r>
              <a:rPr lang="pt-BR" dirty="0"/>
              <a:t>Discutimos </a:t>
            </a:r>
            <a:r>
              <a:rPr lang="pt-BR" b="1" i="1" dirty="0">
                <a:solidFill>
                  <a:srgbClr val="00B050"/>
                </a:solidFill>
              </a:rPr>
              <a:t>duas das arquiteturas de redes </a:t>
            </a:r>
            <a:r>
              <a:rPr lang="pt-BR" dirty="0"/>
              <a:t>neurais mais usadas.</a:t>
            </a:r>
          </a:p>
          <a:p>
            <a:r>
              <a:rPr lang="pt-BR" dirty="0"/>
              <a:t>Aprendemos que as redes neurais são </a:t>
            </a:r>
            <a:r>
              <a:rPr lang="pt-BR" b="1" i="1" dirty="0">
                <a:solidFill>
                  <a:srgbClr val="00B050"/>
                </a:solidFill>
              </a:rPr>
              <a:t>aproximadoras universais de funções</a:t>
            </a:r>
            <a:r>
              <a:rPr lang="pt-BR" dirty="0"/>
              <a:t>.</a:t>
            </a:r>
          </a:p>
          <a:p>
            <a:r>
              <a:rPr lang="pt-BR" dirty="0"/>
              <a:t>Neste tópico, veremos </a:t>
            </a:r>
            <a:r>
              <a:rPr lang="pt-BR" b="1" i="1" dirty="0">
                <a:solidFill>
                  <a:srgbClr val="0070C0"/>
                </a:solidFill>
              </a:rPr>
              <a:t>como as redes neurais aprendem</a:t>
            </a:r>
            <a:r>
              <a:rPr lang="pt-BR" dirty="0"/>
              <a:t>, ou seja, são treinadas.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BE1A7-2288-BC6E-6CA0-2A00A77D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98DE78-94D4-5FD1-9D9F-FFCD42A13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65958" cy="5032375"/>
          </a:xfrm>
        </p:spPr>
        <p:txBody>
          <a:bodyPr/>
          <a:lstStyle/>
          <a:p>
            <a:r>
              <a:rPr lang="pt-BR" dirty="0"/>
              <a:t>Resposta: Propaga-se o erro calculado na saída da rede neural para suas camadas anteriores até a primeira camada oculta usando-se um</a:t>
            </a:r>
            <a:r>
              <a:rPr lang="pt-BR" b="1" i="1" dirty="0">
                <a:solidFill>
                  <a:srgbClr val="7030A0"/>
                </a:solidFill>
              </a:rPr>
              <a:t> algoritmo, baseado na regra da cadeia</a:t>
            </a:r>
            <a:r>
              <a:rPr lang="pt-BR" dirty="0"/>
              <a:t>, conhecido como </a:t>
            </a:r>
            <a:r>
              <a:rPr lang="pt-BR" b="1" i="1" dirty="0" err="1">
                <a:solidFill>
                  <a:srgbClr val="00B050"/>
                </a:solidFill>
              </a:rPr>
              <a:t>backpropagation</a:t>
            </a:r>
            <a:r>
              <a:rPr lang="pt-BR" b="1" i="1" dirty="0"/>
              <a:t> </a:t>
            </a:r>
            <a:r>
              <a:rPr lang="pt-BR" dirty="0"/>
              <a:t>ou </a:t>
            </a:r>
            <a:r>
              <a:rPr lang="pt-BR" b="1" i="1" dirty="0">
                <a:solidFill>
                  <a:srgbClr val="00B050"/>
                </a:solidFill>
              </a:rPr>
              <a:t>retropropagação do erro</a:t>
            </a:r>
            <a:r>
              <a:rPr lang="pt-BR" dirty="0"/>
              <a:t>.</a:t>
            </a:r>
          </a:p>
          <a:p>
            <a:r>
              <a:rPr lang="pt-BR" dirty="0"/>
              <a:t>Portanto, na sequência, veremos de maneira </a:t>
            </a:r>
            <a:r>
              <a:rPr lang="pt-BR" b="1" i="1" dirty="0"/>
              <a:t>sistemática</a:t>
            </a:r>
            <a:r>
              <a:rPr lang="pt-BR" dirty="0"/>
              <a:t> como a </a:t>
            </a:r>
            <a:r>
              <a:rPr lang="pt-BR" b="1" i="1" dirty="0">
                <a:solidFill>
                  <a:srgbClr val="00B050"/>
                </a:solidFill>
              </a:rPr>
              <a:t>retropropagação do erro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/>
              <a:t>é realizada para treinar uma rede neural.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5054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F7F96-CDD5-8399-3EA4-9E957473F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77E124E-72C2-13FE-ED81-37EE4E35E4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9785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Inicialmente, nós devemos observar um fato fundamental. </a:t>
                </a:r>
              </a:p>
              <a:p>
                <a:r>
                  <a:rPr lang="pt-BR" dirty="0"/>
                  <a:t>O cálculo da derivada do erro com relação a um peso qualquer é dado por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dados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OBS.1</a:t>
                </a:r>
                <a:r>
                  <a:rPr lang="pt-BR" dirty="0"/>
                  <a:t>: Operação da derivada parcial é </a:t>
                </a:r>
                <a:r>
                  <a:rPr lang="pt-BR" b="1" i="1" dirty="0"/>
                  <a:t>distributiva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OBS.2</a:t>
                </a:r>
                <a:r>
                  <a:rPr lang="pt-BR" dirty="0"/>
                  <a:t>: A divisão pelo número de amostras e saídas é omitida, pois não afeta a otimização por ser um valor constante.</a:t>
                </a:r>
              </a:p>
              <a:p>
                <a:r>
                  <a:rPr lang="pt-BR" dirty="0"/>
                  <a:t>A equação mostra que é necessário se calcular a derivada parcial apenas do quadrado do erro associado ao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exemplo de entrada 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saída, pois o gradiente será a </a:t>
                </a:r>
                <a:r>
                  <a:rPr lang="pt-BR" b="1" i="1" dirty="0"/>
                  <a:t>média destes 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77E124E-72C2-13FE-ED81-37EE4E35E4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97856" cy="5032375"/>
              </a:xfrm>
              <a:blipFill>
                <a:blip r:embed="rId3"/>
                <a:stretch>
                  <a:fillRect l="-980" t="-2663" r="-1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C9B3689-2265-7E57-2262-D015D1846A1F}"/>
                  </a:ext>
                </a:extLst>
              </p:cNvPr>
              <p:cNvSpPr txBox="1"/>
              <p:nvPr/>
            </p:nvSpPr>
            <p:spPr>
              <a:xfrm>
                <a:off x="10473070" y="3018358"/>
                <a:ext cx="156298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b="1" dirty="0"/>
                  <a:t>OBS.</a:t>
                </a:r>
                <a:r>
                  <a:rPr lang="pt-BR" sz="1200" dirty="0"/>
                  <a:t>: mudei o índice do erro de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sz="1200" dirty="0"/>
                  <a:t> para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1200" dirty="0"/>
                  <a:t> para não haver confusão com o índice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200" dirty="0"/>
                  <a:t>do peso.</a:t>
                </a: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C9B3689-2265-7E57-2262-D015D1846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070" y="3018358"/>
                <a:ext cx="1562986" cy="1015663"/>
              </a:xfrm>
              <a:prstGeom prst="rect">
                <a:avLst/>
              </a:prstGeom>
              <a:blipFill>
                <a:blip r:embed="rId4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201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AB46E-834E-CE61-B1D8-64A16D55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noções básicas da retropropagação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0684098-16D0-AAA4-4764-1BA5B621B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089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Considerando a derivada parcial do erro em relação a um peso qualquer e usando a </a:t>
                </a:r>
                <a:r>
                  <a:rPr lang="pt-BR" b="1" i="1" dirty="0"/>
                  <a:t>regra da cadeia</a:t>
                </a:r>
                <a:r>
                  <a:rPr lang="pt-BR" dirty="0"/>
                  <a:t>, podemos reescrevê-la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A primeira derivada após a igualdade é a derivada da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em relação à </a:t>
                </a:r>
                <a:r>
                  <a:rPr lang="pt-BR" b="1" i="1" dirty="0"/>
                  <a:t>ativação</a:t>
                </a:r>
                <a:r>
                  <a:rPr lang="pt-BR" dirty="0"/>
                  <a:t>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será denotada pela letra grega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. Desta forma: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pt-BR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sz="3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sz="3200" dirty="0"/>
                  <a:t> </a:t>
                </a:r>
                <a:endParaRPr lang="pt-BR" sz="2400" dirty="0"/>
              </a:p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 é único para cada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0684098-16D0-AAA4-4764-1BA5B621B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0898" cy="5032375"/>
              </a:xfrm>
              <a:blipFill>
                <a:blip r:embed="rId3"/>
                <a:stretch>
                  <a:fillRect l="-991" t="-1937" r="-1706" b="-9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4531C32-4625-3DE1-C8C0-A7A7360F9B9A}"/>
                  </a:ext>
                </a:extLst>
              </p:cNvPr>
              <p:cNvSpPr txBox="1"/>
              <p:nvPr/>
            </p:nvSpPr>
            <p:spPr>
              <a:xfrm>
                <a:off x="7342252" y="5611659"/>
                <a:ext cx="3481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b="1" dirty="0"/>
                  <a:t>Sensibilidade</a:t>
                </a:r>
                <a:r>
                  <a:rPr lang="pt-BR" sz="1200" dirty="0"/>
                  <a:t> do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1200" dirty="0"/>
                  <a:t>-</a:t>
                </a:r>
                <a:r>
                  <a:rPr lang="pt-BR" sz="1200" dirty="0" err="1"/>
                  <a:t>ésimo</a:t>
                </a:r>
                <a:r>
                  <a:rPr lang="pt-BR" sz="1200" dirty="0"/>
                  <a:t> nó da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200" dirty="0"/>
                  <a:t>-</a:t>
                </a:r>
                <a:r>
                  <a:rPr lang="pt-BR" sz="1200" dirty="0" err="1"/>
                  <a:t>ésima</a:t>
                </a:r>
                <a:r>
                  <a:rPr lang="pt-BR" sz="1200" dirty="0"/>
                  <a:t> camada.</a:t>
                </a: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4531C32-4625-3DE1-C8C0-A7A7360F9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252" y="5611659"/>
                <a:ext cx="3481692" cy="276999"/>
              </a:xfrm>
              <a:prstGeom prst="rect">
                <a:avLst/>
              </a:prstGeom>
              <a:blipFill>
                <a:blip r:embed="rId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062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E5C06-2AB5-0609-9FAC-189B09C99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noções básicas da retropropagação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93E6364-6E76-8E40-1CC5-0CF94BB678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29754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segundo termo, por sua vez, varia ao longo das entradas do </a:t>
                </a:r>
                <a:r>
                  <a:rPr lang="pt-BR" b="1" i="1" dirty="0"/>
                  <a:t>nó</a:t>
                </a:r>
                <a:r>
                  <a:rPr lang="pt-BR" dirty="0"/>
                  <a:t> em questão. </a:t>
                </a:r>
              </a:p>
              <a:p>
                <a:r>
                  <a:rPr lang="pt-BR" dirty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combinação ponderada das entradas mais o peso de bias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7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7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r>
                                <m:rPr>
                                  <m:sty m:val="p"/>
                                  <m:brk m:alnAt="9"/>
                                </m:rPr>
                                <a:rPr lang="pt-BR" sz="27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a:rPr lang="pt-BR" sz="27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ntradas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</m:nary>
                          <m:sSubSup>
                            <m:sSubSup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pt-BR" sz="27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pt-BR" sz="2700" dirty="0"/>
              </a:p>
              <a:p>
                <a:r>
                  <a:rPr lang="pt-BR" dirty="0"/>
                  <a:t>Assim, a derivada em relação ao peso sináptico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sz="2400" dirty="0"/>
                  <a:t> </a:t>
                </a:r>
                <a:r>
                  <a:rPr lang="pt-BR" dirty="0"/>
                  <a:t>é dada por</a:t>
                </a:r>
                <a:endParaRPr lang="pt-BR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7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7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700" dirty="0"/>
              </a:p>
              <a:p>
                <a:r>
                  <a:rPr lang="pt-BR" dirty="0"/>
                  <a:t>Caso a derivada seja em relação ao peso de </a:t>
                </a:r>
                <a:r>
                  <a:rPr lang="pt-BR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temos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7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700" b="0" i="1" smtClean="0">
                          <a:latin typeface="Cambria Math" panose="02040503050406030204" pitchFamily="18" charset="0"/>
                        </a:rPr>
                        <m:t>1.</m:t>
                      </m:r>
                    </m:oMath>
                  </m:oMathPara>
                </a14:m>
                <a:endParaRPr lang="pt-BR" sz="27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93E6364-6E76-8E40-1CC5-0CF94BB678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29754" cy="5032375"/>
              </a:xfrm>
              <a:blipFill>
                <a:blip r:embed="rId2"/>
                <a:stretch>
                  <a:fillRect l="-922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4A90176-F613-470E-9A9A-ADCF02995AC3}"/>
              </a:ext>
            </a:extLst>
          </p:cNvPr>
          <p:cNvSpPr txBox="1"/>
          <p:nvPr/>
        </p:nvSpPr>
        <p:spPr>
          <a:xfrm>
            <a:off x="8000072" y="5057373"/>
            <a:ext cx="163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Saída da camada anterior.</a:t>
            </a:r>
          </a:p>
        </p:txBody>
      </p:sp>
      <p:cxnSp>
        <p:nvCxnSpPr>
          <p:cNvPr id="5" name="Straight Arrow Connector 5">
            <a:extLst>
              <a:ext uri="{FF2B5EF4-FFF2-40B4-BE49-F238E27FC236}">
                <a16:creationId xmlns:a16="http://schemas.microsoft.com/office/drawing/2014/main" id="{31C80E57-58EF-A8FE-8FD0-31668FA31C3B}"/>
              </a:ext>
            </a:extLst>
          </p:cNvPr>
          <p:cNvCxnSpPr>
            <a:cxnSpLocks/>
          </p:cNvCxnSpPr>
          <p:nvPr/>
        </p:nvCxnSpPr>
        <p:spPr>
          <a:xfrm flipH="1" flipV="1">
            <a:off x="7028121" y="5167423"/>
            <a:ext cx="1233377" cy="1488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915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034F4-3E81-1660-6B15-0FDA0550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noções básicas da retropropagação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CBFA37E-3B7C-E1A6-3150-2C8CB6061C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51019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Desta forma, vemos que todas as derivadas da função de erro em relação aos pesos são produtos de uma sensibilidade,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por uma entrada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nó da rede.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m:rPr>
                          <m:nor/>
                        </m:rPr>
                        <a:rPr lang="pt-BR" sz="26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dirty="0"/>
              </a:p>
              <a:p>
                <a:pPr marL="0" indent="0">
                  <a:buNone/>
                </a:pPr>
                <a:r>
                  <a:rPr lang="pt-BR" dirty="0"/>
                  <a:t>ou, no caso do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pela unidade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dirty="0"/>
              </a:p>
              <a:p>
                <a:r>
                  <a:rPr lang="pt-BR" dirty="0"/>
                  <a:t>São os valores de </a:t>
                </a:r>
                <a:r>
                  <a:rPr lang="pt-BR" b="1" i="1" dirty="0"/>
                  <a:t>sensibilidade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que trazem mais dificuldades em seu cálculo, pois a derivada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é trivial (ela é apenas o valor de uma entrada daquele nó).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CBFA37E-3B7C-E1A6-3150-2C8CB6061C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51019" cy="5032375"/>
              </a:xfrm>
              <a:blipFill>
                <a:blip r:embed="rId3"/>
                <a:stretch>
                  <a:fillRect l="-1083" t="-1937" b="-23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526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198290" cy="516731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Portanto, a estratégia de otimização adotada para atualização dos pesos (sinápticos e de bias) da rede neural é a seguinte: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Começa-se pela saída, onde o erro é calculado.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t-BR" dirty="0"/>
                  <a:t>Etapa chamada de </a:t>
                </a:r>
                <a:r>
                  <a:rPr lang="pt-BR" b="1" i="1" dirty="0"/>
                  <a:t>direta</a:t>
                </a:r>
                <a:r>
                  <a:rPr lang="pt-BR" dirty="0"/>
                  <a:t>, pois aplica-se as entradas (i.e., atributos) à rede e calcula-se o erro de saída.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Encontra-se uma </a:t>
                </a:r>
                <a:r>
                  <a:rPr lang="pt-BR" b="1" i="1" dirty="0"/>
                  <a:t>regra recursiva </a:t>
                </a:r>
                <a:r>
                  <a:rPr lang="pt-BR" dirty="0"/>
                  <a:t>que gere os valores de </a:t>
                </a:r>
                <a:r>
                  <a:rPr lang="pt-BR" b="1" i="1" dirty="0"/>
                  <a:t>sensibilidade </a:t>
                </a:r>
                <a:r>
                  <a:rPr lang="pt-BR" dirty="0"/>
                  <a:t>para os </a:t>
                </a:r>
                <a:r>
                  <a:rPr lang="pt-BR" b="1" i="1" dirty="0"/>
                  <a:t>nós</a:t>
                </a:r>
                <a:r>
                  <a:rPr lang="pt-BR" dirty="0"/>
                  <a:t> das camadas anteriores até a primeira camada oculta.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t-BR" dirty="0"/>
                  <a:t>Etapa chamada de </a:t>
                </a:r>
                <a:r>
                  <a:rPr lang="pt-BR" b="1" i="1" dirty="0"/>
                  <a:t>reversa</a:t>
                </a:r>
                <a:r>
                  <a:rPr lang="pt-BR" dirty="0"/>
                  <a:t>, pois calcula-se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contribuição de cada nó</a:t>
                </a:r>
                <a:r>
                  <a:rPr lang="pt-BR" dirty="0"/>
                  <a:t> das camadas ocultas no erro de saída.</a:t>
                </a:r>
              </a:p>
              <a:p>
                <a:r>
                  <a:rPr lang="pt-BR" dirty="0"/>
                  <a:t>Esse processo é chamado de </a:t>
                </a:r>
                <a:r>
                  <a:rPr lang="pt-BR" b="1" i="1" dirty="0"/>
                  <a:t>retropropagação do erro </a:t>
                </a:r>
                <a:r>
                  <a:rPr lang="pt-BR" dirty="0"/>
                  <a:t>ou</a:t>
                </a:r>
                <a:r>
                  <a:rPr lang="pt-BR" b="1" i="1" dirty="0"/>
                  <a:t> backpropagation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facilitar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, nós vamos inicialmente agrupar todas as </a:t>
                </a:r>
                <a:r>
                  <a:rPr lang="pt-BR" b="1" i="1" dirty="0"/>
                  <a:t>sensibilidades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em um vetor,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seguida, vamos encontrar uma regra que fará a transição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Ou seja, a partir do vetor de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sensibilidades</a:t>
                </a:r>
                <a:r>
                  <a:rPr lang="pt-BR" dirty="0">
                    <a:solidFill>
                      <a:schemeClr val="tx1"/>
                    </a:solidFill>
                  </a:rPr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, iremos encontrar o vetor de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sensibilidades</a:t>
                </a:r>
                <a:r>
                  <a:rPr lang="pt-BR" dirty="0">
                    <a:solidFill>
                      <a:schemeClr val="tx1"/>
                    </a:solidFill>
                  </a:rPr>
                  <a:t> da camada anterior,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198290" cy="5167311"/>
              </a:xfrm>
              <a:blipFill>
                <a:blip r:embed="rId2"/>
                <a:stretch>
                  <a:fillRect l="-871" t="-2358" r="-54" b="-23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586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Em resumo, o processo de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 é iniciado calculando-se o </a:t>
                </a:r>
                <a:r>
                  <a:rPr lang="pt-BR" b="1" i="1" dirty="0"/>
                  <a:t>vetor de sensibilidades </a:t>
                </a:r>
                <a:r>
                  <a:rPr lang="pt-BR" dirty="0"/>
                  <a:t>da camada de saída,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, e, de maneira </a:t>
                </a:r>
                <a:r>
                  <a:rPr lang="pt-BR" b="1" i="1" dirty="0"/>
                  <a:t>recursiva</a:t>
                </a:r>
                <a:r>
                  <a:rPr lang="pt-BR" dirty="0"/>
                  <a:t>, obtém-se os </a:t>
                </a:r>
                <a:r>
                  <a:rPr lang="pt-BR" b="1" i="1" dirty="0"/>
                  <a:t>vetores de sensibilidades </a:t>
                </a:r>
                <a:r>
                  <a:rPr lang="pt-BR" dirty="0"/>
                  <a:t>de todas as camadas anteriores.</a:t>
                </a:r>
              </a:p>
              <a:p>
                <a:r>
                  <a:rPr lang="pt-BR" dirty="0"/>
                  <a:t>Para calcular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 consideramos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saídas (i.e., nós) e, assim, temos que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elemento do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é dado por: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=  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  <a:blipFill>
                <a:blip r:embed="rId3"/>
                <a:stretch>
                  <a:fillRect l="-933" t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Função logística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  <a:blipFill rotWithShape="0">
                <a:blip r:embed="rId4"/>
                <a:stretch>
                  <a:fillRect l="-1660" t="-4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Função tangente hiperbólica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  <a:blipFill rotWithShape="0">
                <a:blip r:embed="rId5"/>
                <a:stretch>
                  <a:fillRect l="-1706" t="-3356" r="-14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5121965" y="3588026"/>
            <a:ext cx="765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Regra da cadeia</a:t>
            </a:r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7940058" y="5019261"/>
            <a:ext cx="1154246" cy="10137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7943321" y="6033054"/>
            <a:ext cx="1150983" cy="2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824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Matricialmente nós podemos expressar o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como: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a matriz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/>
                  <a:t> é uma </a:t>
                </a:r>
                <a:r>
                  <a:rPr lang="pt-BR" b="1" i="1" dirty="0"/>
                  <a:t>matriz diagonal</a:t>
                </a:r>
                <a:r>
                  <a:rPr lang="pt-BR" dirty="0"/>
                  <a:t> com as derivadas das funções de ativação em relação às ativações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nós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             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sSub>
                                                      <m:sSubPr>
                                                        <m:ctrlP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𝑁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𝑀</m:t>
                                                        </m:r>
                                                      </m:sub>
                                                    </m:sSub>
                                                  </m:sub>
                                                  <m:sup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𝑀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são vetores coluna de dimensão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com os valores esperados e de saída da rede neural, respectivamente.</a:t>
                </a:r>
              </a:p>
              <a:p>
                <a:r>
                  <a:rPr lang="pt-BR" dirty="0"/>
                  <a:t>Desta forma, a aplicação sucessiva da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leva a uma </a:t>
                </a:r>
                <a:r>
                  <a:rPr lang="pt-BR" b="1" i="1" dirty="0"/>
                  <a:t>recursão</a:t>
                </a:r>
                <a:r>
                  <a:rPr lang="pt-BR" dirty="0"/>
                  <a:t> que, em termos matriciais, é dada por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  <a:blipFill>
                <a:blip r:embed="rId3"/>
                <a:stretch>
                  <a:fillRect l="-925" t="-3027" r="-4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3B41FCE-C935-3E1B-FCFA-7A1779D753FD}"/>
                  </a:ext>
                </a:extLst>
              </p:cNvPr>
              <p:cNvSpPr txBox="1"/>
              <p:nvPr/>
            </p:nvSpPr>
            <p:spPr>
              <a:xfrm>
                <a:off x="9075174" y="5860026"/>
                <a:ext cx="27628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Matriz ou vetor com os pesos que conectam a camada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pt-BR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200" dirty="0"/>
                  <a:t>à camada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200" dirty="0"/>
                  <a:t>.</a:t>
                </a: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3B41FCE-C935-3E1B-FCFA-7A1779D75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174" y="5860026"/>
                <a:ext cx="2762865" cy="461665"/>
              </a:xfrm>
              <a:prstGeom prst="rect">
                <a:avLst/>
              </a:prstGeom>
              <a:blipFill>
                <a:blip r:embed="rId4"/>
                <a:stretch>
                  <a:fillRect l="-221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1515396-40A5-1A5F-4CE9-2B43B26D4A3A}"/>
              </a:ext>
            </a:extLst>
          </p:cNvPr>
          <p:cNvCxnSpPr/>
          <p:nvPr/>
        </p:nvCxnSpPr>
        <p:spPr>
          <a:xfrm flipH="1">
            <a:off x="7826477" y="6017342"/>
            <a:ext cx="1238865" cy="1376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762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Encontrar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para todos os pesos do nó 1 (camada oculta) da rede neural MLP abaixo.</a:t>
                </a:r>
              </a:p>
              <a:p>
                <a:pPr marL="0" indent="0">
                  <a:buNone/>
                </a:pPr>
                <a:r>
                  <a:rPr lang="pt-BR" dirty="0"/>
                  <a:t> 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32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32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1,2</m:t>
                                            </m:r>
                                          </m:sub>
                                          <m:sup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32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pt-BR" sz="3200" dirty="0"/>
              </a:p>
              <a:p>
                <a:r>
                  <a:rPr lang="pt-BR" b="1" dirty="0"/>
                  <a:t>OBS</a:t>
                </a:r>
                <a:r>
                  <a:rPr lang="pt-BR" dirty="0"/>
                  <a:t>.: vamos deixar as derivadas da função de ativação em relação às ativações de forma genérica, ou seja, sem assumir um tipo específico de função de ativação.</a:t>
                </a:r>
              </a:p>
              <a:p>
                <a:pPr lvl="1"/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  <a:blipFill>
                <a:blip r:embed="rId3"/>
                <a:stretch>
                  <a:fillRect l="-92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7143732" y="2505020"/>
            <a:ext cx="4210068" cy="254479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669763" y="2250757"/>
            <a:ext cx="194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Camada oculta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9350351" y="2920822"/>
            <a:ext cx="193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Camada de saída</a:t>
            </a:r>
          </a:p>
        </p:txBody>
      </p:sp>
      <p:sp>
        <p:nvSpPr>
          <p:cNvPr id="10" name="Elipse 9"/>
          <p:cNvSpPr/>
          <p:nvPr/>
        </p:nvSpPr>
        <p:spPr>
          <a:xfrm>
            <a:off x="7949681" y="2558876"/>
            <a:ext cx="326571" cy="290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7949680" y="3237930"/>
            <a:ext cx="326571" cy="290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8480511" y="2819221"/>
            <a:ext cx="326571" cy="290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656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819F1-A412-CAFD-E89E-65FC450B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A5869CA-BCE3-3D01-FEAF-9AD088F174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51979" y="1825624"/>
                <a:ext cx="7502369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rede possui uma camada oculta com dois nós e uma </a:t>
                </a:r>
                <a:r>
                  <a:rPr lang="pt-BR" b="1" i="1" dirty="0"/>
                  <a:t>camada de saída com um único nó</a:t>
                </a:r>
                <a:r>
                  <a:rPr lang="pt-BR" dirty="0"/>
                  <a:t>, portanto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Devemos começar calculando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Porém, percebam que essa </a:t>
                </a:r>
                <a:r>
                  <a:rPr lang="pt-BR" b="1" i="1" dirty="0"/>
                  <a:t>sensibilidade</a:t>
                </a:r>
                <a:r>
                  <a:rPr lang="pt-BR" dirty="0"/>
                  <a:t> é na verdade um escalar, pois há apenas um </a:t>
                </a:r>
                <a:r>
                  <a:rPr lang="pt-BR" b="1" i="1" dirty="0"/>
                  <a:t>nó</a:t>
                </a:r>
                <a:r>
                  <a:rPr lang="pt-BR" b="1" dirty="0"/>
                  <a:t> </a:t>
                </a:r>
                <a:r>
                  <a:rPr lang="pt-BR" dirty="0"/>
                  <a:t>na camada de saída.</a:t>
                </a:r>
              </a:p>
              <a:p>
                <a:r>
                  <a:rPr lang="pt-BR" dirty="0"/>
                  <a:t>Vamos considerar um </a:t>
                </a:r>
                <a:r>
                  <a:rPr lang="pt-BR" b="1" i="1" dirty="0"/>
                  <a:t>único exemplo de entrada,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a respectiva saída desejada,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. Assim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8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8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A5869CA-BCE3-3D01-FEAF-9AD088F17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1979" y="1825624"/>
                <a:ext cx="7502369" cy="5032375"/>
              </a:xfrm>
              <a:blipFill>
                <a:blip r:embed="rId2"/>
                <a:stretch>
                  <a:fillRect l="-1463" t="-2663" r="-26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BCE8B423-576F-E2F8-7B15-7838E17243F0}"/>
              </a:ext>
            </a:extLst>
          </p:cNvPr>
          <p:cNvGrpSpPr/>
          <p:nvPr/>
        </p:nvGrpSpPr>
        <p:grpSpPr>
          <a:xfrm>
            <a:off x="206478" y="2614714"/>
            <a:ext cx="4210068" cy="2799055"/>
            <a:chOff x="7143732" y="2250757"/>
            <a:chExt cx="4210068" cy="27990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4EC30E-0CD6-E24D-6C6D-44596BEC40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"/>
            <a:stretch/>
          </p:blipFill>
          <p:spPr>
            <a:xfrm>
              <a:off x="7143732" y="2505020"/>
              <a:ext cx="4210068" cy="2544792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97B53FEE-6A8F-99FB-24A9-DB996D3BEBE9}"/>
                </a:ext>
              </a:extLst>
            </p:cNvPr>
            <p:cNvSpPr txBox="1"/>
            <p:nvPr/>
          </p:nvSpPr>
          <p:spPr>
            <a:xfrm>
              <a:off x="7669763" y="2250757"/>
              <a:ext cx="1948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Camada oculta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328C594-DB14-ABFD-09EB-7478AAF9D6F1}"/>
                </a:ext>
              </a:extLst>
            </p:cNvPr>
            <p:cNvSpPr txBox="1"/>
            <p:nvPr/>
          </p:nvSpPr>
          <p:spPr>
            <a:xfrm>
              <a:off x="9350351" y="2920822"/>
              <a:ext cx="1938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Camada de saída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5F0E7574-BB78-6327-AE66-8879A9C3F18D}"/>
                </a:ext>
              </a:extLst>
            </p:cNvPr>
            <p:cNvSpPr/>
            <p:nvPr/>
          </p:nvSpPr>
          <p:spPr>
            <a:xfrm>
              <a:off x="7949681" y="2558876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03065243-86EC-CCD4-294A-FD421FF83B0C}"/>
                </a:ext>
              </a:extLst>
            </p:cNvPr>
            <p:cNvSpPr/>
            <p:nvPr/>
          </p:nvSpPr>
          <p:spPr>
            <a:xfrm>
              <a:off x="7949680" y="3237930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06317D0-23D2-B580-7B10-0B388B98ABBA}"/>
                </a:ext>
              </a:extLst>
            </p:cNvPr>
            <p:cNvSpPr/>
            <p:nvPr/>
          </p:nvSpPr>
          <p:spPr>
            <a:xfrm>
              <a:off x="8480511" y="2819221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6407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9F2CF-047A-F843-A364-D9DA28BB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D20130F-9DE3-285A-0891-6397B0C79D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66987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processo de atualização dos pesos</a:t>
                </a:r>
                <a:r>
                  <a:rPr lang="pt-BR" dirty="0"/>
                  <a:t> de uma rede neural corresponde a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problema de minimização </a:t>
                </a:r>
                <a:r>
                  <a:rPr lang="pt-BR" dirty="0"/>
                  <a:t>de uma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função de erro</a:t>
                </a:r>
                <a:r>
                  <a:rPr lang="pt-BR" dirty="0"/>
                  <a:t> (ou de perda ou custo),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, com relação a um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vetor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contém todos os pesos de uma camada da rede neural.</a:t>
                </a:r>
              </a:p>
              <a:p>
                <a:r>
                  <a:rPr lang="pt-BR" dirty="0"/>
                  <a:t>Assim, o problema do aprendizado em redes neurais pode ser formulado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Em geral, esse processo de otimização é </a:t>
                </a:r>
                <a:r>
                  <a:rPr lang="pt-BR" b="1" i="1" dirty="0"/>
                  <a:t>conduzido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 iterativa</a:t>
                </a:r>
                <a:r>
                  <a:rPr lang="pt-BR" dirty="0"/>
                  <a:t>, o que dá um </a:t>
                </a:r>
                <a:r>
                  <a:rPr lang="pt-BR" b="1" i="1" dirty="0"/>
                  <a:t>sentido mais natural à noção de aprendizado</a:t>
                </a:r>
                <a:r>
                  <a:rPr lang="pt-BR" dirty="0"/>
                  <a:t> (i.e., um processo gradual).</a:t>
                </a:r>
              </a:p>
              <a:p>
                <a:r>
                  <a:rPr lang="pt-BR" dirty="0"/>
                  <a:t>Existem </a:t>
                </a:r>
                <a:r>
                  <a:rPr lang="pt-BR" b="1" i="1" dirty="0"/>
                  <a:t>vários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métodos de otimização </a:t>
                </a:r>
                <a:r>
                  <a:rPr lang="pt-BR" dirty="0"/>
                  <a:t>aplicáveis, mas, sem dúvida,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utilizados </a:t>
                </a:r>
                <a:r>
                  <a:rPr lang="pt-BR" dirty="0"/>
                  <a:t>são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baseados nas derivadas da função custo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D20130F-9DE3-285A-0891-6397B0C79D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66987" cy="5032375"/>
              </a:xfrm>
              <a:blipFill>
                <a:blip r:embed="rId3"/>
                <a:stretch>
                  <a:fillRect l="-928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07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819F1-A412-CAFD-E89E-65FC450B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A5869CA-BCE3-3D01-FEAF-9AD088F174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51979" y="1825624"/>
                <a:ext cx="7502369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Vamos supor que os pesos de todos os nós têm uma certa configuração inicial.</a:t>
                </a:r>
              </a:p>
              <a:p>
                <a:pPr lvl="1"/>
                <a:r>
                  <a:rPr lang="pt-BR" dirty="0"/>
                  <a:t>Por exemplo, os pesos podem ser inicializados com valores retirados de uma distribuição normal padrão.</a:t>
                </a:r>
              </a:p>
              <a:p>
                <a:r>
                  <a:rPr lang="pt-BR" dirty="0"/>
                  <a:t>Assim, quando a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é apresentada à rede, é possível calcular todos os valores de interesse ao longo dela até sua saída.</a:t>
                </a:r>
              </a:p>
              <a:p>
                <a:r>
                  <a:rPr lang="pt-BR" dirty="0"/>
                  <a:t>Consequentemente, tendo o valor de saída, conseguimos calcular o erro.</a:t>
                </a:r>
              </a:p>
              <a:p>
                <a:r>
                  <a:rPr lang="pt-BR" dirty="0"/>
                  <a:t>Essa é a etapa </a:t>
                </a:r>
                <a:r>
                  <a:rPr lang="pt-BR" b="1" i="1" dirty="0"/>
                  <a:t>direta</a:t>
                </a:r>
                <a:r>
                  <a:rPr lang="pt-BR" dirty="0"/>
                  <a:t> (ou do inglês, </a:t>
                </a:r>
                <a:r>
                  <a:rPr lang="pt-BR" b="1" i="1" dirty="0" err="1"/>
                  <a:t>forward</a:t>
                </a:r>
                <a:r>
                  <a:rPr lang="pt-BR" dirty="0"/>
                  <a:t>).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A5869CA-BCE3-3D01-FEAF-9AD088F17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1979" y="1825624"/>
                <a:ext cx="7502369" cy="5032375"/>
              </a:xfrm>
              <a:blipFill>
                <a:blip r:embed="rId2"/>
                <a:stretch>
                  <a:fillRect l="-1463" t="-1937" r="-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BCE8B423-576F-E2F8-7B15-7838E17243F0}"/>
              </a:ext>
            </a:extLst>
          </p:cNvPr>
          <p:cNvGrpSpPr/>
          <p:nvPr/>
        </p:nvGrpSpPr>
        <p:grpSpPr>
          <a:xfrm>
            <a:off x="137652" y="2477062"/>
            <a:ext cx="4210068" cy="2799055"/>
            <a:chOff x="7143732" y="2250757"/>
            <a:chExt cx="4210068" cy="27990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4EC30E-0CD6-E24D-6C6D-44596BEC40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"/>
            <a:stretch/>
          </p:blipFill>
          <p:spPr>
            <a:xfrm>
              <a:off x="7143732" y="2505020"/>
              <a:ext cx="4210068" cy="2544792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97B53FEE-6A8F-99FB-24A9-DB996D3BEBE9}"/>
                </a:ext>
              </a:extLst>
            </p:cNvPr>
            <p:cNvSpPr txBox="1"/>
            <p:nvPr/>
          </p:nvSpPr>
          <p:spPr>
            <a:xfrm>
              <a:off x="7669763" y="2250757"/>
              <a:ext cx="1948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Camada oculta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328C594-DB14-ABFD-09EB-7478AAF9D6F1}"/>
                </a:ext>
              </a:extLst>
            </p:cNvPr>
            <p:cNvSpPr txBox="1"/>
            <p:nvPr/>
          </p:nvSpPr>
          <p:spPr>
            <a:xfrm>
              <a:off x="9350351" y="2920822"/>
              <a:ext cx="1938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Camada de saída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5F0E7574-BB78-6327-AE66-8879A9C3F18D}"/>
                </a:ext>
              </a:extLst>
            </p:cNvPr>
            <p:cNvSpPr/>
            <p:nvPr/>
          </p:nvSpPr>
          <p:spPr>
            <a:xfrm>
              <a:off x="7949681" y="2558876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03065243-86EC-CCD4-294A-FD421FF83B0C}"/>
                </a:ext>
              </a:extLst>
            </p:cNvPr>
            <p:cNvSpPr/>
            <p:nvPr/>
          </p:nvSpPr>
          <p:spPr>
            <a:xfrm>
              <a:off x="7949680" y="3237930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06317D0-23D2-B580-7B10-0B388B98ABBA}"/>
                </a:ext>
              </a:extLst>
            </p:cNvPr>
            <p:cNvSpPr/>
            <p:nvPr/>
          </p:nvSpPr>
          <p:spPr>
            <a:xfrm>
              <a:off x="8480511" y="2819221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26613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04333-757E-7634-F332-087B388C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E1197D-4245-35CB-96B5-847A18870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93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4092"/>
                <a:ext cx="11150600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Portanto, tendo o valor de saída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, podemos calcular o erro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 posse do erro, podemos calcular a sensibilidade do </a:t>
                </a:r>
                <a:r>
                  <a:rPr lang="pt-BR" b="1" i="1" dirty="0"/>
                  <a:t>nó</a:t>
                </a:r>
                <a:r>
                  <a:rPr lang="pt-BR" dirty="0"/>
                  <a:t> da camada de saída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Temos, portanto, nossa primeira </a:t>
                </a:r>
                <a:r>
                  <a:rPr lang="pt-BR" b="1" i="1" dirty="0"/>
                  <a:t>sensibilidade</a:t>
                </a:r>
                <a:r>
                  <a:rPr lang="pt-BR" dirty="0"/>
                  <a:t>. Agora, usamos a equação de recursão para </a:t>
                </a:r>
                <a:r>
                  <a:rPr lang="pt-BR" b="1" i="1" dirty="0"/>
                  <a:t>retropropagar</a:t>
                </a:r>
                <a:r>
                  <a:rPr lang="pt-BR" dirty="0"/>
                  <a:t> o erro até a camada anterior. A fórmula nos diz: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e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4092"/>
                <a:ext cx="11150600" cy="5032375"/>
              </a:xfrm>
              <a:blipFill>
                <a:blip r:embed="rId3"/>
                <a:stretch>
                  <a:fillRect l="-984" t="-16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b="1" dirty="0"/>
                  <a:t>OBS</a:t>
                </a:r>
                <a:r>
                  <a:rPr lang="pt-BR" sz="1400" dirty="0"/>
                  <a:t>.: Notem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sup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400" dirty="0"/>
                  <a:t> aqui não significa “ao quadrado”, mas sim a indicação de que se trata de um valor da camada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  <a:blipFill rotWithShape="0">
                <a:blip r:embed="rId4"/>
                <a:stretch>
                  <a:fillRect r="-1425" b="-24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821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805"/>
            <a:ext cx="10515600" cy="792163"/>
          </a:xfrm>
        </p:spPr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3013"/>
                <a:ext cx="11136086" cy="5614987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Portanto,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Agora, para obtermos o vetor gradiente, multiplicamos as </a:t>
                </a:r>
                <a:r>
                  <a:rPr lang="pt-BR" b="1" i="1" dirty="0"/>
                  <a:t>sensibilidades</a:t>
                </a:r>
                <a:r>
                  <a:rPr lang="pt-BR" dirty="0"/>
                  <a:t> pelas entradas correspondentes.</a:t>
                </a:r>
              </a:p>
              <a:p>
                <a:r>
                  <a:rPr lang="pt-BR" dirty="0"/>
                  <a:t>Por exemplo, as derivadas parciais com relação aos pesos do </a:t>
                </a:r>
                <a:r>
                  <a:rPr lang="pt-BR" b="1" i="1" dirty="0"/>
                  <a:t>nó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são mostradas abaixo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1,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3013"/>
                <a:ext cx="11136086" cy="5614987"/>
              </a:xfrm>
              <a:blipFill rotWithShape="0">
                <a:blip r:embed="rId2"/>
                <a:stretch>
                  <a:fillRect l="-767" t="-20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992445" y="5912569"/>
            <a:ext cx="15834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Os pesos de </a:t>
            </a:r>
            <a:r>
              <a:rPr lang="pt-BR" sz="1200" b="1" i="1" dirty="0"/>
              <a:t>bias</a:t>
            </a:r>
            <a:r>
              <a:rPr lang="pt-BR" sz="1200" dirty="0"/>
              <a:t> estão ligados a entradas com valores constantes iguais a 1.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389243" y="5665304"/>
            <a:ext cx="745436" cy="646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0181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7520609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Se fôssemos calcular as derivadas </a:t>
                </a:r>
                <a:r>
                  <a:rPr lang="pt-BR" b="1" i="1" dirty="0"/>
                  <a:t>aplicando a regra da cadeia diretamente</a:t>
                </a:r>
                <a:r>
                  <a:rPr lang="pt-BR" dirty="0"/>
                  <a:t>, elas seriam calculadas como mostrado abaixo.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 </m:t>
                      </m:r>
                      <m:limLow>
                        <m:limLow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limLow>
                                      <m:limLow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groupChr>
                                          <m:groupChrPr>
                                            <m:chr m:val="⏟"/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f>
                                              <m:f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d>
                                                      <m:d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𝑑</m:t>
                                                        </m:r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</m:t>
                                                        </m:r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  <m:d>
                                                          <m:dPr>
                                                            <m:ctrlP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sSubSup>
                                                              <m:sSubSupPr>
                                                                <m:ctrlP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SupPr>
                                                              <m:e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𝑢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1</m:t>
                                                                </m:r>
                                                              </m:sub>
                                                              <m:sup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2</m:t>
                                                                </m:r>
                                                              </m:sup>
                                                            </m:sSubSup>
                                                          </m:e>
                                                        </m:d>
                                                      </m:e>
                                                    </m:d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den>
                                            </m:f>
                                            <m:f>
                                              <m:f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num>
                                              <m:den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bSup>
                                              </m:den>
                                            </m:f>
                                          </m:e>
                                        </m:groupChr>
                                      </m:e>
                                      <m:lim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𝛿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lim>
                                    </m:limLow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den>
                                    </m:f>
                                    <m:f>
                                      <m:f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</m:m>
                            </m:e>
                          </m:groupChr>
                        </m:e>
                        <m:lim>
                          <m:sSubSup>
                            <m:sSubSupPr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lim>
                      </m:limLow>
                      <m:limLow>
                        <m:limLow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lim>
                      </m:limLow>
                    </m:oMath>
                  </m:oMathPara>
                </a14:m>
                <a:endParaRPr lang="pt-BR" sz="2200" dirty="0"/>
              </a:p>
              <a:p>
                <a:r>
                  <a:rPr lang="pt-BR" dirty="0"/>
                  <a:t>Resolvendo as derivadas parciais,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200" dirty="0"/>
              </a:p>
              <a:p>
                <a:pPr marL="0" indent="0">
                  <a:buNone/>
                </a:pPr>
                <a:endParaRPr lang="pt-BR" sz="2200" dirty="0"/>
              </a:p>
              <a:p>
                <a:pPr marL="0" indent="0">
                  <a:buNone/>
                </a:pPr>
                <a:endParaRPr lang="pt-BR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7520609" cy="5032376"/>
              </a:xfrm>
              <a:blipFill rotWithShape="0">
                <a:blip r:embed="rId2"/>
                <a:stretch>
                  <a:fillRect l="-146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8292978" y="2972836"/>
            <a:ext cx="3862428" cy="233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073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</p:spPr>
            <p:txBody>
              <a:bodyPr/>
              <a:lstStyle/>
              <a:p>
                <a:r>
                  <a:rPr lang="pt-BR" dirty="0"/>
                  <a:t>Aplicando-se o mesmo procedimento aos outros pesos, temos: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  <a:blipFill rotWithShape="0">
                <a:blip r:embed="rId2"/>
                <a:stretch>
                  <a:fillRect l="-929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721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8331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#8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baixado do MS Teams ou do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respondido através do link acima (na nuvem) ou localmente.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r>
              <a:rPr lang="pt-BR" b="1" dirty="0"/>
              <a:t>Projeto #2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Projeto está disponível no </a:t>
            </a:r>
            <a:r>
              <a:rPr lang="pt-BR" dirty="0" err="1"/>
              <a:t>github</a:t>
            </a:r>
            <a:r>
              <a:rPr lang="pt-BR" dirty="0"/>
              <a:t> e pode ser feito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Entrega: </a:t>
            </a:r>
            <a:r>
              <a:rPr lang="pt-BR" b="1" dirty="0">
                <a:solidFill>
                  <a:srgbClr val="00B050"/>
                </a:solidFill>
              </a:rPr>
              <a:t>10/12/2023 até às 23:59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Leiam os enunciados e dicas atentamente.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16E8D-222E-3989-A5FC-05FDD084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805C30C-A857-0A24-BC06-15EA3F677D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9648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Dentre esses métodos, existem os de </a:t>
                </a:r>
                <a:r>
                  <a:rPr lang="pt-BR" b="1" i="1" dirty="0"/>
                  <a:t>primeira ordem </a:t>
                </a:r>
                <a:r>
                  <a:rPr lang="pt-BR" dirty="0"/>
                  <a:t>e 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Métodos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primeira ordem</a:t>
                </a:r>
                <a:r>
                  <a:rPr lang="pt-BR" dirty="0">
                    <a:solidFill>
                      <a:srgbClr val="7030A0"/>
                    </a:solidFill>
                  </a:rPr>
                  <a:t> </a:t>
                </a:r>
                <a:r>
                  <a:rPr lang="pt-BR" dirty="0"/>
                  <a:t>são baseados nas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derivadas parciais de primeira ordem </a:t>
                </a:r>
                <a:r>
                  <a:rPr lang="pt-BR" dirty="0"/>
                  <a:t>da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erro</a:t>
                </a:r>
                <a:r>
                  <a:rPr lang="pt-BR" dirty="0"/>
                  <a:t> e usam versões da seguinte </a:t>
                </a:r>
                <a:r>
                  <a:rPr lang="pt-BR" b="1" i="1" dirty="0"/>
                  <a:t>equação de atualização dos pesos</a:t>
                </a:r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endParaRPr lang="pt-BR" sz="1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𝛼𝛻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>
                    <a:ea typeface="Cambria Math" panose="02040503050406030204" pitchFamily="18" charset="0"/>
                  </a:rPr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𝐽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pt-BR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1" i="1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  <m:r>
                                                  <a:rPr lang="pt-BR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pt-BR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pt-BR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𝐾</m:t>
                                                </m:r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passo de aprendizagem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é a iteração de atualização.</a:t>
                </a:r>
              </a:p>
              <a:p>
                <a:r>
                  <a:rPr lang="pt-BR" dirty="0"/>
                  <a:t>O gradiente descente e suas várias versões, além das variantes adaptativas e do termo momentum, são exemplos de métodos de primeira ordem.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805C30C-A857-0A24-BC06-15EA3F677D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96484" cy="5032375"/>
              </a:xfrm>
              <a:blipFill>
                <a:blip r:embed="rId2"/>
                <a:stretch>
                  <a:fillRect l="-1144" t="-1937" r="-1852" b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5356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41999" y="3809851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  <p:grpSp>
        <p:nvGrpSpPr>
          <p:cNvPr id="2" name="Group 3">
            <a:extLst>
              <a:ext uri="{FF2B5EF4-FFF2-40B4-BE49-F238E27FC236}">
                <a16:creationId xmlns:a16="http://schemas.microsoft.com/office/drawing/2014/main" id="{AC4A9D1D-1E57-A5B0-822C-F32BFC05B549}"/>
              </a:ext>
            </a:extLst>
          </p:cNvPr>
          <p:cNvGrpSpPr/>
          <p:nvPr/>
        </p:nvGrpSpPr>
        <p:grpSpPr>
          <a:xfrm>
            <a:off x="562015" y="508458"/>
            <a:ext cx="5218473" cy="3048149"/>
            <a:chOff x="5034465" y="3089448"/>
            <a:chExt cx="5218473" cy="3048149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229C05F9-574B-9F01-C440-C6813D318B59}"/>
                </a:ext>
              </a:extLst>
            </p:cNvPr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5">
              <a:extLst>
                <a:ext uri="{FF2B5EF4-FFF2-40B4-BE49-F238E27FC236}">
                  <a16:creationId xmlns:a16="http://schemas.microsoft.com/office/drawing/2014/main" id="{B9D2869B-494D-51EE-CA03-92919122B659}"/>
                </a:ext>
              </a:extLst>
            </p:cNvPr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6">
              <a:extLst>
                <a:ext uri="{FF2B5EF4-FFF2-40B4-BE49-F238E27FC236}">
                  <a16:creationId xmlns:a16="http://schemas.microsoft.com/office/drawing/2014/main" id="{712385BE-AF7C-CFDB-6398-0D6BE2D2833D}"/>
                </a:ext>
              </a:extLst>
            </p:cNvPr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7">
              <a:extLst>
                <a:ext uri="{FF2B5EF4-FFF2-40B4-BE49-F238E27FC236}">
                  <a16:creationId xmlns:a16="http://schemas.microsoft.com/office/drawing/2014/main" id="{885222ED-5CDE-0070-FB8C-A60CC19276B0}"/>
                </a:ext>
              </a:extLst>
            </p:cNvPr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Flowchart: Connector 8">
              <a:extLst>
                <a:ext uri="{FF2B5EF4-FFF2-40B4-BE49-F238E27FC236}">
                  <a16:creationId xmlns:a16="http://schemas.microsoft.com/office/drawing/2014/main" id="{0FD740B6-1ED4-9624-71E9-9DB22FB6DD32}"/>
                </a:ext>
              </a:extLst>
            </p:cNvPr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4" name="Flowchart: Connector 9">
              <a:extLst>
                <a:ext uri="{FF2B5EF4-FFF2-40B4-BE49-F238E27FC236}">
                  <a16:creationId xmlns:a16="http://schemas.microsoft.com/office/drawing/2014/main" id="{23F7B4DF-C893-9AD8-6626-0149CF13C0A1}"/>
                </a:ext>
              </a:extLst>
            </p:cNvPr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45" name="Curved Connector 10">
              <a:extLst>
                <a:ext uri="{FF2B5EF4-FFF2-40B4-BE49-F238E27FC236}">
                  <a16:creationId xmlns:a16="http://schemas.microsoft.com/office/drawing/2014/main" id="{6E3ABEF2-865F-EA82-11A9-1DC2A9C87651}"/>
                </a:ext>
              </a:extLst>
            </p:cNvPr>
            <p:cNvCxnSpPr>
              <a:stCxn id="40" idx="6"/>
              <a:endCxn id="41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11">
              <a:extLst>
                <a:ext uri="{FF2B5EF4-FFF2-40B4-BE49-F238E27FC236}">
                  <a16:creationId xmlns:a16="http://schemas.microsoft.com/office/drawing/2014/main" id="{B049A0C9-2005-CED3-9BD4-93E9C7339DAC}"/>
                </a:ext>
              </a:extLst>
            </p:cNvPr>
            <p:cNvCxnSpPr>
              <a:stCxn id="41" idx="6"/>
              <a:endCxn id="42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12">
              <a:extLst>
                <a:ext uri="{FF2B5EF4-FFF2-40B4-BE49-F238E27FC236}">
                  <a16:creationId xmlns:a16="http://schemas.microsoft.com/office/drawing/2014/main" id="{F653828D-C16C-7CF5-F3E7-106F869579C8}"/>
                </a:ext>
              </a:extLst>
            </p:cNvPr>
            <p:cNvCxnSpPr>
              <a:stCxn id="42" idx="6"/>
              <a:endCxn id="43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13">
              <a:extLst>
                <a:ext uri="{FF2B5EF4-FFF2-40B4-BE49-F238E27FC236}">
                  <a16:creationId xmlns:a16="http://schemas.microsoft.com/office/drawing/2014/main" id="{668CF2A2-00AB-1F9B-983F-1552FDB93F1F}"/>
                </a:ext>
              </a:extLst>
            </p:cNvPr>
            <p:cNvCxnSpPr>
              <a:stCxn id="43" idx="6"/>
              <a:endCxn id="44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14">
              <a:extLst>
                <a:ext uri="{FF2B5EF4-FFF2-40B4-BE49-F238E27FC236}">
                  <a16:creationId xmlns:a16="http://schemas.microsoft.com/office/drawing/2014/main" id="{2E39479D-516C-398A-9D5B-F38DE58B99DB}"/>
                </a:ext>
              </a:extLst>
            </p:cNvPr>
            <p:cNvCxnSpPr>
              <a:stCxn id="44" idx="6"/>
              <a:endCxn id="69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lowchart: Connector 15">
              <a:extLst>
                <a:ext uri="{FF2B5EF4-FFF2-40B4-BE49-F238E27FC236}">
                  <a16:creationId xmlns:a16="http://schemas.microsoft.com/office/drawing/2014/main" id="{5FA1897D-DF6E-AA3B-225A-6CED84A128A9}"/>
                </a:ext>
              </a:extLst>
            </p:cNvPr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Flowchart: Connector 16">
              <a:extLst>
                <a:ext uri="{FF2B5EF4-FFF2-40B4-BE49-F238E27FC236}">
                  <a16:creationId xmlns:a16="http://schemas.microsoft.com/office/drawing/2014/main" id="{ED2AEE76-C8A3-3BAE-F4F3-6F4EF1666F85}"/>
                </a:ext>
              </a:extLst>
            </p:cNvPr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2" name="Flowchart: Connector 17">
              <a:extLst>
                <a:ext uri="{FF2B5EF4-FFF2-40B4-BE49-F238E27FC236}">
                  <a16:creationId xmlns:a16="http://schemas.microsoft.com/office/drawing/2014/main" id="{8941C8EC-085A-6B0D-CFB8-D4C366DA996C}"/>
                </a:ext>
              </a:extLst>
            </p:cNvPr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3" name="Flowchart: Connector 18">
              <a:extLst>
                <a:ext uri="{FF2B5EF4-FFF2-40B4-BE49-F238E27FC236}">
                  <a16:creationId xmlns:a16="http://schemas.microsoft.com/office/drawing/2014/main" id="{3B78243E-747B-1D53-7C19-3B3DB6A813F3}"/>
                </a:ext>
              </a:extLst>
            </p:cNvPr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4" name="Flowchart: Connector 19">
              <a:extLst>
                <a:ext uri="{FF2B5EF4-FFF2-40B4-BE49-F238E27FC236}">
                  <a16:creationId xmlns:a16="http://schemas.microsoft.com/office/drawing/2014/main" id="{5B847ABB-E5A4-968E-76F8-8740933D7FC5}"/>
                </a:ext>
              </a:extLst>
            </p:cNvPr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5" name="Flowchart: Connector 20">
              <a:extLst>
                <a:ext uri="{FF2B5EF4-FFF2-40B4-BE49-F238E27FC236}">
                  <a16:creationId xmlns:a16="http://schemas.microsoft.com/office/drawing/2014/main" id="{B5EC1021-6F02-2E75-567F-7CA627F27F71}"/>
                </a:ext>
              </a:extLst>
            </p:cNvPr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6" name="Flowchart: Connector 21">
              <a:extLst>
                <a:ext uri="{FF2B5EF4-FFF2-40B4-BE49-F238E27FC236}">
                  <a16:creationId xmlns:a16="http://schemas.microsoft.com/office/drawing/2014/main" id="{9C8EC1DE-AF7E-D828-11B1-7504C5901468}"/>
                </a:ext>
              </a:extLst>
            </p:cNvPr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7" name="Curved Connector 22">
              <a:extLst>
                <a:ext uri="{FF2B5EF4-FFF2-40B4-BE49-F238E27FC236}">
                  <a16:creationId xmlns:a16="http://schemas.microsoft.com/office/drawing/2014/main" id="{E73B0A89-714C-9715-F9C5-7E29CF04E0FC}"/>
                </a:ext>
              </a:extLst>
            </p:cNvPr>
            <p:cNvCxnSpPr>
              <a:stCxn id="50" idx="0"/>
              <a:endCxn id="51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urved Connector 23">
              <a:extLst>
                <a:ext uri="{FF2B5EF4-FFF2-40B4-BE49-F238E27FC236}">
                  <a16:creationId xmlns:a16="http://schemas.microsoft.com/office/drawing/2014/main" id="{BFD5B3F9-B22F-8DFA-DA6B-C0CFA5FDE8AD}"/>
                </a:ext>
              </a:extLst>
            </p:cNvPr>
            <p:cNvCxnSpPr>
              <a:stCxn id="51" idx="0"/>
              <a:endCxn id="52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24">
              <a:extLst>
                <a:ext uri="{FF2B5EF4-FFF2-40B4-BE49-F238E27FC236}">
                  <a16:creationId xmlns:a16="http://schemas.microsoft.com/office/drawing/2014/main" id="{042130FF-999B-15DB-71E9-30C098D7DFF0}"/>
                </a:ext>
              </a:extLst>
            </p:cNvPr>
            <p:cNvCxnSpPr>
              <a:stCxn id="52" idx="0"/>
              <a:endCxn id="53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25">
              <a:extLst>
                <a:ext uri="{FF2B5EF4-FFF2-40B4-BE49-F238E27FC236}">
                  <a16:creationId xmlns:a16="http://schemas.microsoft.com/office/drawing/2014/main" id="{27BA283B-FEBE-58AE-E9D3-58F06968A238}"/>
                </a:ext>
              </a:extLst>
            </p:cNvPr>
            <p:cNvCxnSpPr>
              <a:stCxn id="53" idx="0"/>
              <a:endCxn id="54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urved Connector 26">
              <a:extLst>
                <a:ext uri="{FF2B5EF4-FFF2-40B4-BE49-F238E27FC236}">
                  <a16:creationId xmlns:a16="http://schemas.microsoft.com/office/drawing/2014/main" id="{147FADF1-8435-AC3F-5157-195A406F66F1}"/>
                </a:ext>
              </a:extLst>
            </p:cNvPr>
            <p:cNvCxnSpPr>
              <a:stCxn id="54" idx="0"/>
              <a:endCxn id="55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27">
              <a:extLst>
                <a:ext uri="{FF2B5EF4-FFF2-40B4-BE49-F238E27FC236}">
                  <a16:creationId xmlns:a16="http://schemas.microsoft.com/office/drawing/2014/main" id="{1E9CAEB7-8B9E-35B6-110A-21D3897F4FB6}"/>
                </a:ext>
              </a:extLst>
            </p:cNvPr>
            <p:cNvCxnSpPr>
              <a:stCxn id="55" idx="0"/>
              <a:endCxn id="56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28">
              <a:extLst>
                <a:ext uri="{FF2B5EF4-FFF2-40B4-BE49-F238E27FC236}">
                  <a16:creationId xmlns:a16="http://schemas.microsoft.com/office/drawing/2014/main" id="{56040E72-2C26-5B80-3751-584C5574E3BF}"/>
                </a:ext>
              </a:extLst>
            </p:cNvPr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29">
              <a:extLst>
                <a:ext uri="{FF2B5EF4-FFF2-40B4-BE49-F238E27FC236}">
                  <a16:creationId xmlns:a16="http://schemas.microsoft.com/office/drawing/2014/main" id="{3255E672-8A38-DE92-23A8-8AB4E0ABDD7E}"/>
                </a:ext>
              </a:extLst>
            </p:cNvPr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30">
                  <a:extLst>
                    <a:ext uri="{FF2B5EF4-FFF2-40B4-BE49-F238E27FC236}">
                      <a16:creationId xmlns:a16="http://schemas.microsoft.com/office/drawing/2014/main" id="{88CC11E8-803C-EBAD-9717-44F33F1A76A9}"/>
                    </a:ext>
                  </a:extLst>
                </p:cNvPr>
                <p:cNvSpPr/>
                <p:nvPr/>
              </p:nvSpPr>
              <p:spPr>
                <a:xfrm>
                  <a:off x="5070131" y="3089448"/>
                  <a:ext cx="70371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65" name="Rectangle 30">
                  <a:extLst>
                    <a:ext uri="{FF2B5EF4-FFF2-40B4-BE49-F238E27FC236}">
                      <a16:creationId xmlns:a16="http://schemas.microsoft.com/office/drawing/2014/main" id="{88CC11E8-803C-EBAD-9717-44F33F1A76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0371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31">
                  <a:extLst>
                    <a:ext uri="{FF2B5EF4-FFF2-40B4-BE49-F238E27FC236}">
                      <a16:creationId xmlns:a16="http://schemas.microsoft.com/office/drawing/2014/main" id="{2BAF5F4F-8072-8BAD-73BC-6FE704FE8497}"/>
                    </a:ext>
                  </a:extLst>
                </p:cNvPr>
                <p:cNvSpPr/>
                <p:nvPr/>
              </p:nvSpPr>
              <p:spPr>
                <a:xfrm>
                  <a:off x="9834234" y="5604557"/>
                  <a:ext cx="4187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66" name="Rectangle 31">
                  <a:extLst>
                    <a:ext uri="{FF2B5EF4-FFF2-40B4-BE49-F238E27FC236}">
                      <a16:creationId xmlns:a16="http://schemas.microsoft.com/office/drawing/2014/main" id="{2BAF5F4F-8072-8BAD-73BC-6FE704FE84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4187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Connector 32">
              <a:extLst>
                <a:ext uri="{FF2B5EF4-FFF2-40B4-BE49-F238E27FC236}">
                  <a16:creationId xmlns:a16="http://schemas.microsoft.com/office/drawing/2014/main" id="{6C8CEFE2-01C0-6EB0-0660-E87B8F5158F3}"/>
                </a:ext>
              </a:extLst>
            </p:cNvPr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33">
              <a:extLst>
                <a:ext uri="{FF2B5EF4-FFF2-40B4-BE49-F238E27FC236}">
                  <a16:creationId xmlns:a16="http://schemas.microsoft.com/office/drawing/2014/main" id="{5E97DEBB-CA96-D216-22A6-60F19D7F124A}"/>
                </a:ext>
              </a:extLst>
            </p:cNvPr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lowchart: Connector 34">
              <a:extLst>
                <a:ext uri="{FF2B5EF4-FFF2-40B4-BE49-F238E27FC236}">
                  <a16:creationId xmlns:a16="http://schemas.microsoft.com/office/drawing/2014/main" id="{5B631BB2-853A-BF42-B188-463C9EC3BDCA}"/>
                </a:ext>
              </a:extLst>
            </p:cNvPr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0" name="TextBox 35">
              <a:extLst>
                <a:ext uri="{FF2B5EF4-FFF2-40B4-BE49-F238E27FC236}">
                  <a16:creationId xmlns:a16="http://schemas.microsoft.com/office/drawing/2014/main" id="{C2A9C018-C12D-72DF-942E-A75276E149D1}"/>
                </a:ext>
              </a:extLst>
            </p:cNvPr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71" name="TextBox 36">
              <a:extLst>
                <a:ext uri="{FF2B5EF4-FFF2-40B4-BE49-F238E27FC236}">
                  <a16:creationId xmlns:a16="http://schemas.microsoft.com/office/drawing/2014/main" id="{A66360EF-8ACC-D954-7546-E04825CF684A}"/>
                </a:ext>
              </a:extLst>
            </p:cNvPr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72" name="Flowchart: Connector 37">
              <a:extLst>
                <a:ext uri="{FF2B5EF4-FFF2-40B4-BE49-F238E27FC236}">
                  <a16:creationId xmlns:a16="http://schemas.microsoft.com/office/drawing/2014/main" id="{6777FB42-5FE0-FD19-F8AB-69F12909F98B}"/>
                </a:ext>
              </a:extLst>
            </p:cNvPr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3" name="TextBox 38">
              <a:extLst>
                <a:ext uri="{FF2B5EF4-FFF2-40B4-BE49-F238E27FC236}">
                  <a16:creationId xmlns:a16="http://schemas.microsoft.com/office/drawing/2014/main" id="{8343957B-37BA-51CC-3296-22BF3AEB5DEA}"/>
                </a:ext>
              </a:extLst>
            </p:cNvPr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18607" y="1393371"/>
            <a:ext cx="7290582" cy="4399794"/>
            <a:chOff x="3418607" y="1393371"/>
            <a:chExt cx="7290582" cy="4399794"/>
          </a:xfrm>
        </p:grpSpPr>
        <p:grpSp>
          <p:nvGrpSpPr>
            <p:cNvPr id="73" name="Group 72"/>
            <p:cNvGrpSpPr/>
            <p:nvPr/>
          </p:nvGrpSpPr>
          <p:grpSpPr>
            <a:xfrm>
              <a:off x="3418607" y="1393371"/>
              <a:ext cx="7098192" cy="4399794"/>
              <a:chOff x="3418607" y="1393371"/>
              <a:chExt cx="7098192" cy="43997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0185" r="-277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/>
              <p:cNvGrpSpPr/>
              <p:nvPr/>
            </p:nvGrpSpPr>
            <p:grpSpPr>
              <a:xfrm>
                <a:off x="5757023" y="2712359"/>
                <a:ext cx="540000" cy="539571"/>
                <a:chOff x="4419599" y="2282943"/>
                <a:chExt cx="468000" cy="539571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" name="Straight Arrow Connector 10"/>
              <p:cNvCxnSpPr>
                <a:stCxn id="8" idx="6"/>
                <a:endCxn id="4" idx="1"/>
              </p:cNvCxnSpPr>
              <p:nvPr/>
            </p:nvCxnSpPr>
            <p:spPr>
              <a:xfrm flipV="1">
                <a:off x="6297023" y="2943830"/>
                <a:ext cx="437111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5750690" y="3962796"/>
                <a:ext cx="540000" cy="539571"/>
                <a:chOff x="4419599" y="2282943"/>
                <a:chExt cx="468000" cy="53957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oup 16"/>
              <p:cNvGrpSpPr/>
              <p:nvPr/>
            </p:nvGrpSpPr>
            <p:grpSpPr>
              <a:xfrm>
                <a:off x="8730204" y="3256232"/>
                <a:ext cx="540000" cy="539571"/>
                <a:chOff x="4419599" y="2282943"/>
                <a:chExt cx="468000" cy="539571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0" name="Straight Arrow Connector 19"/>
              <p:cNvCxnSpPr>
                <a:stCxn id="18" idx="6"/>
                <a:endCxn id="6" idx="1"/>
              </p:cNvCxnSpPr>
              <p:nvPr/>
            </p:nvCxnSpPr>
            <p:spPr>
              <a:xfrm>
                <a:off x="9270204" y="3490232"/>
                <a:ext cx="368701" cy="2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/>
                  <p:cNvSpPr/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Oval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/>
              <p:cNvCxnSpPr>
                <a:stCxn id="4" idx="3"/>
                <a:endCxn id="21" idx="2"/>
              </p:cNvCxnSpPr>
              <p:nvPr/>
            </p:nvCxnSpPr>
            <p:spPr>
              <a:xfrm>
                <a:off x="7387239" y="2943830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/>
                  <p:cNvSpPr/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Oval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>
                <a:stCxn id="5" idx="3"/>
                <a:endCxn id="23" idx="2"/>
              </p:cNvCxnSpPr>
              <p:nvPr/>
            </p:nvCxnSpPr>
            <p:spPr>
              <a:xfrm>
                <a:off x="7387239" y="4194267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1" idx="6"/>
                <a:endCxn id="18" idx="2"/>
              </p:cNvCxnSpPr>
              <p:nvPr/>
            </p:nvCxnSpPr>
            <p:spPr>
              <a:xfrm>
                <a:off x="8249546" y="2943830"/>
                <a:ext cx="480658" cy="5464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3" idx="6"/>
                <a:endCxn id="18" idx="2"/>
              </p:cNvCxnSpPr>
              <p:nvPr/>
            </p:nvCxnSpPr>
            <p:spPr>
              <a:xfrm flipV="1">
                <a:off x="8249546" y="3490232"/>
                <a:ext cx="480658" cy="7040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6" idx="3"/>
              </p:cNvCxnSpPr>
              <p:nvPr/>
            </p:nvCxnSpPr>
            <p:spPr>
              <a:xfrm>
                <a:off x="10280922" y="3493227"/>
                <a:ext cx="235877" cy="21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/>
                  <p:cNvSpPr/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Oval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 l="-109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Oval 31"/>
                  <p:cNvSpPr/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Oval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Oval 32"/>
                  <p:cNvSpPr/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Oval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/>
              <p:cNvCxnSpPr>
                <a:stCxn id="32" idx="6"/>
                <a:endCxn id="8" idx="2"/>
              </p:cNvCxnSpPr>
              <p:nvPr/>
            </p:nvCxnSpPr>
            <p:spPr>
              <a:xfrm>
                <a:off x="5359806" y="2946359"/>
                <a:ext cx="39721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33" idx="6"/>
                <a:endCxn id="15" idx="2"/>
              </p:cNvCxnSpPr>
              <p:nvPr/>
            </p:nvCxnSpPr>
            <p:spPr>
              <a:xfrm>
                <a:off x="5356133" y="4196796"/>
                <a:ext cx="3945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Oval 35"/>
                  <p:cNvSpPr/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Oval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>
                <a:stCxn id="31" idx="6"/>
                <a:endCxn id="8" idx="2"/>
              </p:cNvCxnSpPr>
              <p:nvPr/>
            </p:nvCxnSpPr>
            <p:spPr>
              <a:xfrm>
                <a:off x="5356133" y="1731493"/>
                <a:ext cx="400890" cy="12148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15" idx="6"/>
                <a:endCxn id="5" idx="1"/>
              </p:cNvCxnSpPr>
              <p:nvPr/>
            </p:nvCxnSpPr>
            <p:spPr>
              <a:xfrm flipV="1">
                <a:off x="6290690" y="4194267"/>
                <a:ext cx="443445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6" idx="6"/>
                <a:endCxn id="15" idx="2"/>
              </p:cNvCxnSpPr>
              <p:nvPr/>
            </p:nvCxnSpPr>
            <p:spPr>
              <a:xfrm flipV="1">
                <a:off x="5356133" y="4196796"/>
                <a:ext cx="394557" cy="12860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43115" y="22489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736782" y="47541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4" name="Straight Arrow Connector 53"/>
              <p:cNvCxnSpPr>
                <a:stCxn id="51" idx="3"/>
                <a:endCxn id="31" idx="2"/>
              </p:cNvCxnSpPr>
              <p:nvPr/>
            </p:nvCxnSpPr>
            <p:spPr>
              <a:xfrm flipV="1">
                <a:off x="3923115" y="1731493"/>
                <a:ext cx="893018" cy="6074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1" idx="3"/>
                <a:endCxn id="33" idx="2"/>
              </p:cNvCxnSpPr>
              <p:nvPr/>
            </p:nvCxnSpPr>
            <p:spPr>
              <a:xfrm>
                <a:off x="3923115" y="2338926"/>
                <a:ext cx="893018" cy="18578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2" idx="3"/>
                <a:endCxn id="32" idx="2"/>
              </p:cNvCxnSpPr>
              <p:nvPr/>
            </p:nvCxnSpPr>
            <p:spPr>
              <a:xfrm flipV="1">
                <a:off x="3916782" y="2946359"/>
                <a:ext cx="903024" cy="18977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52" idx="3"/>
                <a:endCxn id="36" idx="2"/>
              </p:cNvCxnSpPr>
              <p:nvPr/>
            </p:nvCxnSpPr>
            <p:spPr>
              <a:xfrm>
                <a:off x="3916782" y="4844126"/>
                <a:ext cx="899351" cy="6386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3333" r="-66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3043" r="-65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Arrow Connector 68"/>
              <p:cNvCxnSpPr/>
              <p:nvPr/>
            </p:nvCxnSpPr>
            <p:spPr>
              <a:xfrm rot="5400000">
                <a:off x="5900480" y="2581353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5982076" y="14772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5799754" y="19771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70" name="TextBox 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9149" t="-2174" r="-8511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2" name="Oval 71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5" name="Straight Arrow Connector 74"/>
              <p:cNvCxnSpPr/>
              <p:nvPr/>
            </p:nvCxnSpPr>
            <p:spPr>
              <a:xfrm rot="5400000">
                <a:off x="5908025" y="1841252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5959215" y="5439804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 rot="16200000">
                <a:off x="5899194" y="455664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/>
              <p:cNvGrpSpPr/>
              <p:nvPr/>
            </p:nvGrpSpPr>
            <p:grpSpPr>
              <a:xfrm>
                <a:off x="5784267" y="47013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3" name="TextBox 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18750" t="-2174" r="-6250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Oval 83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5" name="Straight Arrow Connector 84"/>
              <p:cNvCxnSpPr/>
              <p:nvPr/>
            </p:nvCxnSpPr>
            <p:spPr>
              <a:xfrm rot="16200000">
                <a:off x="5891996" y="5325201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/>
              <p:cNvGrpSpPr/>
              <p:nvPr/>
            </p:nvGrpSpPr>
            <p:grpSpPr>
              <a:xfrm>
                <a:off x="8779268" y="397118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7" name="TextBox 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20833" t="-2174" r="-4167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Oval 87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9" name="Straight Arrow Connector 88"/>
              <p:cNvCxnSpPr/>
              <p:nvPr/>
            </p:nvCxnSpPr>
            <p:spPr>
              <a:xfrm rot="16200000">
                <a:off x="8879954" y="3847435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8947173" y="46795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rot="16200000">
                <a:off x="8879954" y="456490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ctangle 77"/>
                  <p:cNvSpPr/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8" name="Rectangle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Rectangle 66"/>
              <p:cNvSpPr/>
              <p:nvPr/>
            </p:nvSpPr>
            <p:spPr>
              <a:xfrm>
                <a:off x="4576220" y="1393371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569886" y="3857405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570816" y="2593205"/>
                <a:ext cx="2835927" cy="23633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909657" y="142339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1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902485" y="541821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2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9762362" y="4595572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39130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20065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97"/>
          <p:cNvGrpSpPr/>
          <p:nvPr/>
        </p:nvGrpSpPr>
        <p:grpSpPr>
          <a:xfrm>
            <a:off x="1813708" y="1513572"/>
            <a:ext cx="9981331" cy="3270415"/>
            <a:chOff x="1813708" y="1513572"/>
            <a:chExt cx="9981331" cy="3270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185" r="-277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3760389" y="1714929"/>
              <a:ext cx="540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2258" t="-115730" r="-130645" b="-1629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8" idx="6"/>
              <a:endCxn id="4" idx="1"/>
            </p:cNvCxnSpPr>
            <p:nvPr/>
          </p:nvCxnSpPr>
          <p:spPr>
            <a:xfrm flipV="1">
              <a:off x="4300389" y="1946400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754056" y="4165516"/>
              <a:ext cx="540000" cy="539571"/>
              <a:chOff x="4419599" y="2282943"/>
              <a:chExt cx="468000" cy="53957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9816054" y="2815776"/>
              <a:ext cx="540000" cy="539571"/>
              <a:chOff x="4419599" y="2282943"/>
              <a:chExt cx="468000" cy="53957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Straight Arrow Connector 19"/>
            <p:cNvCxnSpPr>
              <a:stCxn id="18" idx="6"/>
              <a:endCxn id="6" idx="1"/>
            </p:cNvCxnSpPr>
            <p:nvPr/>
          </p:nvCxnSpPr>
          <p:spPr>
            <a:xfrm>
              <a:off x="10356054" y="3049776"/>
              <a:ext cx="368701" cy="2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4" idx="3"/>
              <a:endCxn id="106" idx="2"/>
            </p:cNvCxnSpPr>
            <p:nvPr/>
          </p:nvCxnSpPr>
          <p:spPr>
            <a:xfrm flipV="1">
              <a:off x="5390605" y="1941969"/>
              <a:ext cx="474707" cy="44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>
              <a:stCxn id="5" idx="3"/>
              <a:endCxn id="111" idx="2"/>
            </p:cNvCxnSpPr>
            <p:nvPr/>
          </p:nvCxnSpPr>
          <p:spPr>
            <a:xfrm flipV="1">
              <a:off x="5390605" y="4392795"/>
              <a:ext cx="479357" cy="41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6"/>
              <a:endCxn id="18" idx="2"/>
            </p:cNvCxnSpPr>
            <p:nvPr/>
          </p:nvCxnSpPr>
          <p:spPr>
            <a:xfrm>
              <a:off x="9335396" y="1912824"/>
              <a:ext cx="480658" cy="1136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6"/>
              <a:endCxn id="18" idx="2"/>
            </p:cNvCxnSpPr>
            <p:nvPr/>
          </p:nvCxnSpPr>
          <p:spPr>
            <a:xfrm flipV="1">
              <a:off x="9335396" y="3049776"/>
              <a:ext cx="480658" cy="1340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3"/>
            </p:cNvCxnSpPr>
            <p:nvPr/>
          </p:nvCxnSpPr>
          <p:spPr>
            <a:xfrm>
              <a:off x="11366772" y="3052771"/>
              <a:ext cx="235877" cy="21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/>
                <p:cNvSpPr/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/>
                <p:cNvSpPr/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>
              <a:stCxn id="32" idx="6"/>
              <a:endCxn id="8" idx="2"/>
            </p:cNvCxnSpPr>
            <p:nvPr/>
          </p:nvCxnSpPr>
          <p:spPr>
            <a:xfrm flipV="1">
              <a:off x="3349975" y="1948929"/>
              <a:ext cx="410414" cy="818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3" idx="6"/>
              <a:endCxn id="15" idx="2"/>
            </p:cNvCxnSpPr>
            <p:nvPr/>
          </p:nvCxnSpPr>
          <p:spPr>
            <a:xfrm>
              <a:off x="3363172" y="3586656"/>
              <a:ext cx="390884" cy="8128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/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>
              <a:stCxn id="31" idx="6"/>
              <a:endCxn id="8" idx="2"/>
            </p:cNvCxnSpPr>
            <p:nvPr/>
          </p:nvCxnSpPr>
          <p:spPr>
            <a:xfrm flipV="1">
              <a:off x="3349975" y="1948929"/>
              <a:ext cx="410414" cy="38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6"/>
              <a:endCxn id="5" idx="1"/>
            </p:cNvCxnSpPr>
            <p:nvPr/>
          </p:nvCxnSpPr>
          <p:spPr>
            <a:xfrm flipV="1">
              <a:off x="4294056" y="4396987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6" idx="6"/>
              <a:endCxn id="15" idx="2"/>
            </p:cNvCxnSpPr>
            <p:nvPr/>
          </p:nvCxnSpPr>
          <p:spPr>
            <a:xfrm>
              <a:off x="3349975" y="4397416"/>
              <a:ext cx="404081" cy="2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2115347" y="1860475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12348" y="4311988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Straight Arrow Connector 53"/>
            <p:cNvCxnSpPr>
              <a:stCxn id="51" idx="3"/>
              <a:endCxn id="31" idx="2"/>
            </p:cNvCxnSpPr>
            <p:nvPr/>
          </p:nvCxnSpPr>
          <p:spPr>
            <a:xfrm>
              <a:off x="2295347" y="1950475"/>
              <a:ext cx="514628" cy="22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1" idx="3"/>
              <a:endCxn id="33" idx="2"/>
            </p:cNvCxnSpPr>
            <p:nvPr/>
          </p:nvCxnSpPr>
          <p:spPr>
            <a:xfrm>
              <a:off x="2295347" y="1950475"/>
              <a:ext cx="527825" cy="16361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2" idx="3"/>
              <a:endCxn id="32" idx="2"/>
            </p:cNvCxnSpPr>
            <p:nvPr/>
          </p:nvCxnSpPr>
          <p:spPr>
            <a:xfrm flipV="1">
              <a:off x="2292348" y="2767426"/>
              <a:ext cx="517627" cy="1634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2" idx="3"/>
              <a:endCxn id="36" idx="2"/>
            </p:cNvCxnSpPr>
            <p:nvPr/>
          </p:nvCxnSpPr>
          <p:spPr>
            <a:xfrm flipV="1">
              <a:off x="2292348" y="4397416"/>
              <a:ext cx="517627" cy="45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3043" r="-6522" b="-1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3043" r="-6522"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/>
            <p:cNvCxnSpPr>
              <a:endCxn id="72" idx="4"/>
            </p:cNvCxnSpPr>
            <p:nvPr/>
          </p:nvCxnSpPr>
          <p:spPr>
            <a:xfrm flipV="1">
              <a:off x="4027517" y="2815567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075250" y="2814968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3795497" y="2347567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19149" t="-2174" r="-8511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Oval 71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Straight Arrow Connector 74"/>
            <p:cNvCxnSpPr>
              <a:stCxn id="72" idx="0"/>
              <a:endCxn id="8" idx="4"/>
            </p:cNvCxnSpPr>
            <p:nvPr/>
          </p:nvCxnSpPr>
          <p:spPr>
            <a:xfrm flipV="1">
              <a:off x="4029497" y="2182929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3801091" y="352845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18750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Oval 83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9865118" y="3530724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20833" t="-2174" r="-4167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Oval 87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 rot="16200000">
              <a:off x="9965804" y="3406979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0033023" y="4239056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rot="16200000">
              <a:off x="9965804" y="4124453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40000" b="-645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7" name="Group 96"/>
            <p:cNvGrpSpPr/>
            <p:nvPr/>
          </p:nvGrpSpPr>
          <p:grpSpPr>
            <a:xfrm>
              <a:off x="6828039" y="1704213"/>
              <a:ext cx="540000" cy="539571"/>
              <a:chOff x="4419599" y="2282943"/>
              <a:chExt cx="468000" cy="539571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Rectangle 9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0" name="Straight Arrow Connector 99"/>
            <p:cNvCxnSpPr>
              <a:stCxn id="98" idx="6"/>
              <a:endCxn id="80" idx="1"/>
            </p:cNvCxnSpPr>
            <p:nvPr/>
          </p:nvCxnSpPr>
          <p:spPr>
            <a:xfrm flipV="1">
              <a:off x="7368039" y="1935684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6821706" y="4158610"/>
              <a:ext cx="540000" cy="539571"/>
              <a:chOff x="4419599" y="2282943"/>
              <a:chExt cx="468000" cy="539571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Rectangle 102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Straight Arrow Connector 103"/>
            <p:cNvCxnSpPr>
              <a:stCxn id="80" idx="3"/>
            </p:cNvCxnSpPr>
            <p:nvPr/>
          </p:nvCxnSpPr>
          <p:spPr>
            <a:xfrm>
              <a:off x="8458255" y="1935684"/>
              <a:ext cx="3223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2" idx="3"/>
              <a:endCxn id="23" idx="2"/>
            </p:cNvCxnSpPr>
            <p:nvPr/>
          </p:nvCxnSpPr>
          <p:spPr>
            <a:xfrm>
              <a:off x="8458255" y="4390081"/>
              <a:ext cx="3371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Oval 105"/>
                <p:cNvSpPr/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Oval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Oval 106"/>
                <p:cNvSpPr/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Oval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25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Oval 110"/>
                <p:cNvSpPr/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Oval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blipFill rotWithShape="0">
                  <a:blip r:embed="rId26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6" idx="6"/>
              <a:endCxn id="98" idx="2"/>
            </p:cNvCxnSpPr>
            <p:nvPr/>
          </p:nvCxnSpPr>
          <p:spPr>
            <a:xfrm flipV="1">
              <a:off x="6405312" y="1938213"/>
              <a:ext cx="422727" cy="37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2" idx="6"/>
              <a:endCxn id="92" idx="1"/>
            </p:cNvCxnSpPr>
            <p:nvPr/>
          </p:nvCxnSpPr>
          <p:spPr>
            <a:xfrm flipV="1">
              <a:off x="7361706" y="4390081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11" idx="6"/>
              <a:endCxn id="102" idx="2"/>
            </p:cNvCxnSpPr>
            <p:nvPr/>
          </p:nvCxnSpPr>
          <p:spPr>
            <a:xfrm flipV="1">
              <a:off x="6409962" y="4392610"/>
              <a:ext cx="411744" cy="1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6880616" y="353194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20833" t="-2174" r="-6250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5" name="Oval 12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/>
                <p:cNvSpPr/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Oval 137"/>
                <p:cNvSpPr/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Oval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Straight Arrow Connector 140"/>
            <p:cNvCxnSpPr>
              <a:stCxn id="5" idx="3"/>
              <a:endCxn id="138" idx="2"/>
            </p:cNvCxnSpPr>
            <p:nvPr/>
          </p:nvCxnSpPr>
          <p:spPr>
            <a:xfrm flipV="1">
              <a:off x="5390605" y="2756420"/>
              <a:ext cx="474707" cy="1640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4" idx="3"/>
              <a:endCxn id="107" idx="2"/>
            </p:cNvCxnSpPr>
            <p:nvPr/>
          </p:nvCxnSpPr>
          <p:spPr>
            <a:xfrm>
              <a:off x="5390605" y="1946400"/>
              <a:ext cx="474707" cy="164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38" idx="6"/>
              <a:endCxn id="98" idx="2"/>
            </p:cNvCxnSpPr>
            <p:nvPr/>
          </p:nvCxnSpPr>
          <p:spPr>
            <a:xfrm flipV="1">
              <a:off x="6405312" y="1938213"/>
              <a:ext cx="422727" cy="818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07" idx="6"/>
              <a:endCxn id="102" idx="2"/>
            </p:cNvCxnSpPr>
            <p:nvPr/>
          </p:nvCxnSpPr>
          <p:spPr>
            <a:xfrm>
              <a:off x="6405312" y="3586656"/>
              <a:ext cx="416394" cy="8059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4040632" y="3998735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4040244" y="3335439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4079136" y="330179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6861939" y="2331981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84" name="TextBox 1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20833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5" name="Oval 18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6" name="Straight Arrow Connector 185"/>
            <p:cNvCxnSpPr/>
            <p:nvPr/>
          </p:nvCxnSpPr>
          <p:spPr>
            <a:xfrm flipV="1">
              <a:off x="7096237" y="2174963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7109241" y="3993086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 flipV="1">
              <a:off x="7099862" y="2803440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7147595" y="277998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>
              <a:off x="7112589" y="3330932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7151481" y="3297284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62495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852698" y="487979"/>
            <a:ext cx="4296726" cy="5088350"/>
            <a:chOff x="2852698" y="487979"/>
            <a:chExt cx="4296726" cy="508835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3220585" y="644070"/>
              <a:ext cx="0" cy="360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220585" y="4237494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/>
            <p:nvPr/>
          </p:nvCxnSpPr>
          <p:spPr>
            <a:xfrm>
              <a:off x="3220585" y="1170919"/>
              <a:ext cx="303915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90110" y="1168604"/>
              <a:ext cx="0" cy="306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184925" y="107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33"/>
            <p:cNvSpPr/>
            <p:nvPr/>
          </p:nvSpPr>
          <p:spPr>
            <a:xfrm>
              <a:off x="3130584" y="413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28922" y="1078604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84925" y="415407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85572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40171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52698" y="983938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30110" y="644070"/>
              <a:ext cx="30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XOR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3128922" y="4852275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128922" y="531705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308922" y="4751436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Classe 0 (nível lógico 0)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08921" y="5237775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10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16E8D-222E-3989-A5FC-05FDD084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805C30C-A857-0A24-BC06-15EA3F677D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9648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Já os métodos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segunda ordem</a:t>
                </a:r>
                <a:r>
                  <a:rPr lang="pt-BR" dirty="0"/>
                  <a:t>, além das informações de primeira ordem, utilizam informações fornecidas pelas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derivadas parciais de segunda ordem</a:t>
                </a:r>
                <a:r>
                  <a:rPr lang="pt-BR" dirty="0"/>
                  <a:t> da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erro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Essa informação está contida na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matriz Hessiana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:</a:t>
                </a:r>
                <a:endParaRPr lang="pt-BR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𝜕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𝒘</m:t>
                                                  </m:r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805C30C-A857-0A24-BC06-15EA3F677D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96484" cy="5032375"/>
              </a:xfrm>
              <a:blipFill>
                <a:blip r:embed="rId3"/>
                <a:stretch>
                  <a:fillRect l="-98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83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3DB5E-6462-A56E-2145-7ACF43F25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8143727-18C5-4552-34C3-074BF938FA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9816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Usando uma aproximação de Taylor de segunda ordem da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, resulta na seguinte </a:t>
                </a:r>
                <a:r>
                  <a:rPr lang="pt-BR" b="1" i="1" dirty="0"/>
                  <a:t>equação de atualização dos pesos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Essa expressão requer que 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seja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invertível</a:t>
                </a:r>
                <a:r>
                  <a:rPr lang="pt-BR" dirty="0"/>
                  <a:t> e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definida positiva</a:t>
                </a:r>
                <a:r>
                  <a:rPr lang="pt-BR" dirty="0"/>
                  <a:t> a cada iteração,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𝑯𝒛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dirty="0"/>
                  <a:t> (vetor nulo).</a:t>
                </a:r>
              </a:p>
              <a:p>
                <a:r>
                  <a:rPr lang="pt-BR" dirty="0"/>
                  <a:t>A atualização dos pesos utilizando informações de primeira e de segunda ordem é mais precisa do que a fornecida por métodos de primeira ordem.</a:t>
                </a:r>
              </a:p>
              <a:p>
                <a:r>
                  <a:rPr lang="pt-BR" dirty="0"/>
                  <a:t>Portanto, métodos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segunda ordem convergem mais rapidamente</a:t>
                </a:r>
                <a:r>
                  <a:rPr lang="pt-BR" dirty="0"/>
                  <a:t> do que métodos de </a:t>
                </a:r>
                <a:r>
                  <a:rPr lang="pt-BR" b="1" i="1" dirty="0"/>
                  <a:t>primeira ordem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8143727-18C5-4552-34C3-074BF938FA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98161" cy="5032375"/>
              </a:xfrm>
              <a:blipFill>
                <a:blip r:embed="rId3"/>
                <a:stretch>
                  <a:fillRect l="-934" t="-1937" r="-17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04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F0913-967E-D3D6-A1DA-CDA652C3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CABAFA-C59D-58C4-EB01-2F19A06C0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7682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Entretanto, o cálculo exato da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pode ser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custoso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computacionalmente </a:t>
                </a:r>
                <a:r>
                  <a:rPr lang="pt-BR" dirty="0"/>
                  <a:t>em vários casos práticos.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se tivermos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/>
                  <a:t> pesos para otimizar, precisamos calcular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×10=100</m:t>
                    </m:r>
                  </m:oMath>
                </a14:m>
                <a:r>
                  <a:rPr lang="pt-BR" dirty="0"/>
                  <a:t> derivadas parciais para formar a matriz Hessiana.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Além disso, ela precisa ser invertida, o que tem complexidade cúbica,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Portanto, essa abordagem direta não é eficiente se o número de pesos for muito grande, o que é o caso quando se usa redes neurais profundas.</a:t>
                </a:r>
              </a:p>
              <a:p>
                <a:r>
                  <a:rPr lang="pt-BR" dirty="0"/>
                  <a:t>Porém, há um conjunto de métodos de segunda ordem que evitam esse cálculo direto, como os métodos </a:t>
                </a:r>
                <a:r>
                  <a:rPr lang="pt-BR" b="1" i="1" dirty="0" err="1"/>
                  <a:t>quasi</a:t>
                </a:r>
                <a:r>
                  <a:rPr lang="pt-BR" b="1" i="1" dirty="0"/>
                  <a:t>-Newton</a:t>
                </a:r>
                <a:r>
                  <a:rPr lang="pt-BR" dirty="0"/>
                  <a:t> ou os métodos de </a:t>
                </a:r>
                <a:r>
                  <a:rPr lang="pt-BR" b="1" i="1" dirty="0"/>
                  <a:t>gradiente escalonado</a:t>
                </a:r>
                <a:r>
                  <a:rPr lang="pt-BR" dirty="0"/>
                  <a:t>, os quais aproximam a matriz Hessiana.</a:t>
                </a:r>
              </a:p>
              <a:p>
                <a:r>
                  <a:rPr lang="pt-BR" dirty="0"/>
                  <a:t>O algoritmo </a:t>
                </a:r>
                <a:r>
                  <a:rPr lang="pt-BR" i="1" dirty="0" err="1"/>
                  <a:t>limited-memory</a:t>
                </a:r>
                <a:r>
                  <a:rPr lang="pt-BR" dirty="0"/>
                  <a:t> BFGS (LBFGS) é um exemplo de método </a:t>
                </a:r>
                <a:r>
                  <a:rPr lang="pt-BR" b="1" i="1" dirty="0" err="1"/>
                  <a:t>quasi</a:t>
                </a:r>
                <a:r>
                  <a:rPr lang="pt-BR" b="1" i="1" dirty="0"/>
                  <a:t>-Newton</a:t>
                </a:r>
                <a:r>
                  <a:rPr lang="pt-BR" dirty="0"/>
                  <a:t> implementado pela biblioteca </a:t>
                </a:r>
                <a:r>
                  <a:rPr lang="pt-BR" i="1" dirty="0" err="1"/>
                  <a:t>SciKit-Learn</a:t>
                </a:r>
                <a:r>
                  <a:rPr lang="pt-BR" dirty="0"/>
                  <a:t> em algumas de suas classes.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CABAFA-C59D-58C4-EB01-2F19A06C0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76820" cy="5032375"/>
              </a:xfrm>
              <a:blipFill>
                <a:blip r:embed="rId2"/>
                <a:stretch>
                  <a:fillRect l="-927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072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846C0-51E0-1E6E-C355-7CFDCCBA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5297BC-C988-C160-D024-5B018A5B1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0596" y="1825624"/>
            <a:ext cx="8484088" cy="5032375"/>
          </a:xfrm>
        </p:spPr>
        <p:txBody>
          <a:bodyPr>
            <a:normAutofit/>
          </a:bodyPr>
          <a:lstStyle/>
          <a:p>
            <a:r>
              <a:rPr lang="pt-BR" dirty="0"/>
              <a:t>Todos os métodos que acabamos de discutir são métodos de </a:t>
            </a:r>
            <a:r>
              <a:rPr lang="pt-BR" b="1" i="1" dirty="0">
                <a:solidFill>
                  <a:srgbClr val="00B050"/>
                </a:solidFill>
              </a:rPr>
              <a:t>busca local</a:t>
            </a:r>
            <a:r>
              <a:rPr lang="pt-BR" dirty="0"/>
              <a:t>, ou seja, eles </a:t>
            </a:r>
            <a:r>
              <a:rPr lang="pt-BR" b="1" i="1" dirty="0">
                <a:solidFill>
                  <a:srgbClr val="00B050"/>
                </a:solidFill>
              </a:rPr>
              <a:t>buscam uma solução n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as proximidades de onde se encontram</a:t>
            </a:r>
            <a:r>
              <a:rPr lang="pt-BR" b="0" i="0" dirty="0">
                <a:effectLst/>
              </a:rPr>
              <a:t>.  </a:t>
            </a:r>
          </a:p>
          <a:p>
            <a:r>
              <a:rPr lang="pt-BR" dirty="0"/>
              <a:t>Consequentemente, a</a:t>
            </a:r>
            <a:r>
              <a:rPr lang="pt-BR" b="0" i="0" dirty="0">
                <a:effectLst/>
              </a:rPr>
              <a:t> </a:t>
            </a:r>
            <a:r>
              <a:rPr lang="pt-BR" b="1" i="1" dirty="0">
                <a:solidFill>
                  <a:srgbClr val="7030A0"/>
                </a:solidFill>
                <a:effectLst/>
              </a:rPr>
              <a:t>convergência para um mínimo global não é assegurada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dirty="0"/>
              <a:t>Portanto, dependendo de onde o algoritmo é </a:t>
            </a:r>
            <a:r>
              <a:rPr lang="pt-BR" b="1" i="1" dirty="0">
                <a:solidFill>
                  <a:srgbClr val="002060"/>
                </a:solidFill>
              </a:rPr>
              <a:t>inicializado</a:t>
            </a:r>
            <a:r>
              <a:rPr lang="pt-BR" dirty="0"/>
              <a:t>, ele pode </a:t>
            </a:r>
            <a:r>
              <a:rPr lang="pt-BR" b="1" i="1" dirty="0">
                <a:solidFill>
                  <a:srgbClr val="002060"/>
                </a:solidFill>
              </a:rPr>
              <a:t>convergir para um mínimo local</a:t>
            </a:r>
            <a:r>
              <a:rPr lang="pt-BR" dirty="0"/>
              <a:t>.</a:t>
            </a:r>
          </a:p>
          <a:p>
            <a:r>
              <a:rPr lang="pt-BR" dirty="0"/>
              <a:t>A figura apresenta dois mínimos: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Mínimo local</a:t>
            </a:r>
            <a:r>
              <a:rPr lang="pt-BR" dirty="0"/>
              <a:t>: é uma </a:t>
            </a:r>
            <a:r>
              <a:rPr lang="pt-BR" b="1" i="1" dirty="0"/>
              <a:t>solução ótima </a:t>
            </a:r>
            <a:r>
              <a:rPr lang="pt-BR" b="1" i="1" dirty="0">
                <a:solidFill>
                  <a:srgbClr val="7030A0"/>
                </a:solidFill>
              </a:rPr>
              <a:t>apenas</a:t>
            </a:r>
            <a:r>
              <a:rPr lang="pt-BR" b="1" i="1" dirty="0"/>
              <a:t> em relação aos seus vizinhos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Mínimo global</a:t>
            </a:r>
            <a:r>
              <a:rPr lang="pt-BR" dirty="0"/>
              <a:t>: é uma </a:t>
            </a:r>
            <a:r>
              <a:rPr lang="pt-BR" b="1" i="1" dirty="0"/>
              <a:t>solução ótima em</a:t>
            </a:r>
            <a:r>
              <a:rPr lang="pt-BR" b="1" i="1" dirty="0">
                <a:solidFill>
                  <a:srgbClr val="7030A0"/>
                </a:solidFill>
              </a:rPr>
              <a:t> relação a todo o domínio da função de erro</a:t>
            </a:r>
            <a:r>
              <a:rPr lang="pt-BR" dirty="0"/>
              <a:t>.</a:t>
            </a:r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27C9E80A-2337-64E7-FF6A-22E340A8A6CC}"/>
              </a:ext>
            </a:extLst>
          </p:cNvPr>
          <p:cNvGrpSpPr/>
          <p:nvPr/>
        </p:nvGrpSpPr>
        <p:grpSpPr>
          <a:xfrm>
            <a:off x="323845" y="2719080"/>
            <a:ext cx="2930222" cy="2711640"/>
            <a:chOff x="9102437" y="2064497"/>
            <a:chExt cx="3061853" cy="27952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1B2B1901-3474-09A8-9D05-19ADFE7425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42" t="5396" r="8367" b="4906"/>
            <a:stretch/>
          </p:blipFill>
          <p:spPr>
            <a:xfrm>
              <a:off x="9102437" y="2064497"/>
              <a:ext cx="3061853" cy="2795274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067F316-1C82-8253-B1FF-B0A245EFABB1}"/>
                </a:ext>
              </a:extLst>
            </p:cNvPr>
            <p:cNvSpPr/>
            <p:nvPr/>
          </p:nvSpPr>
          <p:spPr>
            <a:xfrm>
              <a:off x="10046624" y="327798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8FC4BD1-0013-27EA-F13F-619BD7F97625}"/>
                </a:ext>
              </a:extLst>
            </p:cNvPr>
            <p:cNvSpPr/>
            <p:nvPr/>
          </p:nvSpPr>
          <p:spPr>
            <a:xfrm>
              <a:off x="11540144" y="432192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09E1B7-9742-F691-1849-1DF4D7569C66}"/>
                </a:ext>
              </a:extLst>
            </p:cNvPr>
            <p:cNvSpPr txBox="1"/>
            <p:nvPr/>
          </p:nvSpPr>
          <p:spPr>
            <a:xfrm>
              <a:off x="9705434" y="3339548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local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4967E2-4212-29D9-11A4-6F1EB1947E4A}"/>
                </a:ext>
              </a:extLst>
            </p:cNvPr>
            <p:cNvSpPr txBox="1"/>
            <p:nvPr/>
          </p:nvSpPr>
          <p:spPr>
            <a:xfrm>
              <a:off x="11234954" y="3673354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global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478FE68-145B-064E-47C1-8B8CC902AD9F}"/>
                  </a:ext>
                </a:extLst>
              </p:cNvPr>
              <p:cNvSpPr txBox="1"/>
              <p:nvPr/>
            </p:nvSpPr>
            <p:spPr>
              <a:xfrm rot="16200000">
                <a:off x="-115750" y="3921011"/>
                <a:ext cx="6759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478FE68-145B-064E-47C1-8B8CC902A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15750" y="3921011"/>
                <a:ext cx="675969" cy="307777"/>
              </a:xfrm>
              <a:prstGeom prst="rect">
                <a:avLst/>
              </a:prstGeom>
              <a:blipFill>
                <a:blip r:embed="rId4"/>
                <a:stretch>
                  <a:fillRect r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58BEE84-736A-6F63-CAC7-CE9927ACE6C8}"/>
                  </a:ext>
                </a:extLst>
              </p:cNvPr>
              <p:cNvSpPr txBox="1"/>
              <p:nvPr/>
            </p:nvSpPr>
            <p:spPr>
              <a:xfrm>
                <a:off x="1450971" y="5366049"/>
                <a:ext cx="6759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58BEE84-736A-6F63-CAC7-CE9927ACE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971" y="5366049"/>
                <a:ext cx="67596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96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846C0-51E0-1E6E-C355-7CFDCCBA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5297BC-C988-C160-D024-5B018A5B1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0590" y="1825624"/>
            <a:ext cx="8454094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Por serem formadas pela </a:t>
            </a:r>
            <a:r>
              <a:rPr lang="pt-BR" b="1" i="1" dirty="0">
                <a:solidFill>
                  <a:srgbClr val="00B050"/>
                </a:solidFill>
              </a:rPr>
              <a:t>combinação de vários nós com funções de ativação não-lineares</a:t>
            </a:r>
            <a:r>
              <a:rPr lang="pt-BR" dirty="0"/>
              <a:t>, as superfícies de erro de redes neurais </a:t>
            </a:r>
            <a:r>
              <a:rPr lang="pt-BR" b="1" i="1" dirty="0">
                <a:solidFill>
                  <a:srgbClr val="FF0000"/>
                </a:solidFill>
              </a:rPr>
              <a:t>não são convexas</a:t>
            </a:r>
            <a:r>
              <a:rPr lang="pt-BR" dirty="0"/>
              <a:t>,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ou seja, são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7030A0"/>
                </a:solidFill>
              </a:rPr>
              <a:t>altamente irregulares</a:t>
            </a:r>
            <a:r>
              <a:rPr lang="pt-BR" dirty="0"/>
              <a:t>, </a:t>
            </a:r>
            <a:r>
              <a:rPr lang="pt-BR" b="1" i="1" dirty="0"/>
              <a:t>podendo conter vários mínimos locais</a:t>
            </a:r>
            <a:r>
              <a:rPr lang="pt-BR" dirty="0"/>
              <a:t>.</a:t>
            </a:r>
          </a:p>
          <a:p>
            <a:r>
              <a:rPr lang="pt-BR" sz="2800" dirty="0"/>
              <a:t>Entretanto, felizmente, em muitos problemas envolvendo redes neurais, </a:t>
            </a:r>
            <a:r>
              <a:rPr lang="pt-BR" sz="2800" b="1" i="1" dirty="0">
                <a:solidFill>
                  <a:srgbClr val="7030A0"/>
                </a:solidFill>
              </a:rPr>
              <a:t>quase todos os mínimos locais têm valor de erro próximo ao do mínimo global</a:t>
            </a:r>
            <a:r>
              <a:rPr lang="pt-BR" sz="2800" dirty="0"/>
              <a:t> e, portanto, encontrar um mínimo local já é bom o suficiente para um dado problema.</a:t>
            </a:r>
          </a:p>
          <a:p>
            <a:r>
              <a:rPr lang="pt-BR" dirty="0"/>
              <a:t>Além dos mínimos locais e global, as superfícies de erro de redes neurais podem apresentar outras </a:t>
            </a:r>
            <a:r>
              <a:rPr lang="pt-BR" b="1" i="1" dirty="0">
                <a:solidFill>
                  <a:srgbClr val="00B050"/>
                </a:solidFill>
              </a:rPr>
              <a:t>irregularidades que dificultam seu aprendizado</a:t>
            </a:r>
            <a:r>
              <a:rPr lang="pt-BR" dirty="0"/>
              <a:t>.</a:t>
            </a:r>
            <a:endParaRPr lang="pt-BR" sz="2800" dirty="0"/>
          </a:p>
          <a:p>
            <a:endParaRPr lang="pt-BR" dirty="0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B9FF175E-F923-645E-CDBC-2CB0D22B6676}"/>
              </a:ext>
            </a:extLst>
          </p:cNvPr>
          <p:cNvGrpSpPr/>
          <p:nvPr/>
        </p:nvGrpSpPr>
        <p:grpSpPr>
          <a:xfrm>
            <a:off x="68346" y="2719080"/>
            <a:ext cx="3185721" cy="2954746"/>
            <a:chOff x="68346" y="2719080"/>
            <a:chExt cx="3185721" cy="295474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400A8F5-31B3-991E-12E3-AE1B68BD5A40}"/>
                </a:ext>
              </a:extLst>
            </p:cNvPr>
            <p:cNvGrpSpPr/>
            <p:nvPr/>
          </p:nvGrpSpPr>
          <p:grpSpPr>
            <a:xfrm>
              <a:off x="323845" y="2719080"/>
              <a:ext cx="2930222" cy="2711640"/>
              <a:chOff x="9102437" y="2064497"/>
              <a:chExt cx="3061853" cy="2795274"/>
            </a:xfrm>
          </p:grpSpPr>
          <p:pic>
            <p:nvPicPr>
              <p:cNvPr id="11" name="Picture 3">
                <a:extLst>
                  <a:ext uri="{FF2B5EF4-FFF2-40B4-BE49-F238E27FC236}">
                    <a16:creationId xmlns:a16="http://schemas.microsoft.com/office/drawing/2014/main" id="{DDB1D782-9BEC-BE15-B244-2E87777011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242" t="5396" r="8367" b="4906"/>
              <a:stretch/>
            </p:blipFill>
            <p:spPr>
              <a:xfrm>
                <a:off x="9102437" y="2064497"/>
                <a:ext cx="3061853" cy="2795274"/>
              </a:xfrm>
              <a:prstGeom prst="rect">
                <a:avLst/>
              </a:prstGeom>
            </p:spPr>
          </p:pic>
          <p:sp>
            <p:nvSpPr>
              <p:cNvPr id="12" name="Oval 5">
                <a:extLst>
                  <a:ext uri="{FF2B5EF4-FFF2-40B4-BE49-F238E27FC236}">
                    <a16:creationId xmlns:a16="http://schemas.microsoft.com/office/drawing/2014/main" id="{179FCE0A-8002-40E8-6243-4DD3499C0B15}"/>
                  </a:ext>
                </a:extLst>
              </p:cNvPr>
              <p:cNvSpPr/>
              <p:nvPr/>
            </p:nvSpPr>
            <p:spPr>
              <a:xfrm>
                <a:off x="10046624" y="327798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Oval 6">
                <a:extLst>
                  <a:ext uri="{FF2B5EF4-FFF2-40B4-BE49-F238E27FC236}">
                    <a16:creationId xmlns:a16="http://schemas.microsoft.com/office/drawing/2014/main" id="{1080EDEF-EC25-5346-F4D9-C61538DB8655}"/>
                  </a:ext>
                </a:extLst>
              </p:cNvPr>
              <p:cNvSpPr/>
              <p:nvPr/>
            </p:nvSpPr>
            <p:spPr>
              <a:xfrm>
                <a:off x="11540144" y="432192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TextBox 7">
                <a:extLst>
                  <a:ext uri="{FF2B5EF4-FFF2-40B4-BE49-F238E27FC236}">
                    <a16:creationId xmlns:a16="http://schemas.microsoft.com/office/drawing/2014/main" id="{B31DB9B8-8A03-DF37-0D0D-CA924CAFDE4C}"/>
                  </a:ext>
                </a:extLst>
              </p:cNvPr>
              <p:cNvSpPr txBox="1"/>
              <p:nvPr/>
            </p:nvSpPr>
            <p:spPr>
              <a:xfrm>
                <a:off x="9705434" y="3339548"/>
                <a:ext cx="7543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mínimo local</a:t>
                </a:r>
              </a:p>
            </p:txBody>
          </p:sp>
          <p:sp>
            <p:nvSpPr>
              <p:cNvPr id="15" name="TextBox 8">
                <a:extLst>
                  <a:ext uri="{FF2B5EF4-FFF2-40B4-BE49-F238E27FC236}">
                    <a16:creationId xmlns:a16="http://schemas.microsoft.com/office/drawing/2014/main" id="{8AFBB479-1EF2-C6DE-93EF-13AC05E31A02}"/>
                  </a:ext>
                </a:extLst>
              </p:cNvPr>
              <p:cNvSpPr txBox="1"/>
              <p:nvPr/>
            </p:nvSpPr>
            <p:spPr>
              <a:xfrm>
                <a:off x="11234954" y="3673354"/>
                <a:ext cx="7543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mínimo global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88E62E52-8038-1419-BD93-B632A47CBE0C}"/>
                    </a:ext>
                  </a:extLst>
                </p:cNvPr>
                <p:cNvSpPr txBox="1"/>
                <p:nvPr/>
              </p:nvSpPr>
              <p:spPr>
                <a:xfrm rot="16200000">
                  <a:off x="-115750" y="3921011"/>
                  <a:ext cx="67596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sz="1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88E62E52-8038-1419-BD93-B632A47CBE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115750" y="3921011"/>
                  <a:ext cx="675969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D6928F0E-0E13-9C42-0AC7-91C4B3AC480D}"/>
                    </a:ext>
                  </a:extLst>
                </p:cNvPr>
                <p:cNvSpPr txBox="1"/>
                <p:nvPr/>
              </p:nvSpPr>
              <p:spPr>
                <a:xfrm>
                  <a:off x="1450971" y="5366049"/>
                  <a:ext cx="67596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D6928F0E-0E13-9C42-0AC7-91C4B3AC4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71" y="5366049"/>
                  <a:ext cx="675969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5659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19859</TotalTime>
  <Words>5051</Words>
  <Application>Microsoft Office PowerPoint</Application>
  <PresentationFormat>Widescreen</PresentationFormat>
  <Paragraphs>462</Paragraphs>
  <Slides>43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Redes Neurais Artificiais (Parte III)</vt:lpstr>
      <vt:lpstr>Recapitulando</vt:lpstr>
      <vt:lpstr>Aprendizado em redes neurais</vt:lpstr>
      <vt:lpstr>Aprendizado em redes neurais</vt:lpstr>
      <vt:lpstr>Aprendizado em redes neurais</vt:lpstr>
      <vt:lpstr>Aprendizado em redes neurais</vt:lpstr>
      <vt:lpstr>Aprendizado em redes neurais</vt:lpstr>
      <vt:lpstr>Superfícies de erro irregulares</vt:lpstr>
      <vt:lpstr>Superfícies de erro irregulares</vt:lpstr>
      <vt:lpstr>Superfícies de erro irregulares</vt:lpstr>
      <vt:lpstr>Superfícies de erro irregulares</vt:lpstr>
      <vt:lpstr>Superfícies de erro irregulares</vt:lpstr>
      <vt:lpstr>Tarefa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Algumas noções básicas da retropropagação </vt:lpstr>
      <vt:lpstr>Algumas noções básicas da retropropagação </vt:lpstr>
      <vt:lpstr>Algumas noções básicas da retropropagação </vt:lpstr>
      <vt:lpstr>Retropropagando o erro</vt:lpstr>
      <vt:lpstr>Retropropagando o erro</vt:lpstr>
      <vt:lpstr>Retropropagando o erro</vt:lpstr>
      <vt:lpstr>Exemplo da aplicação da retropropagação</vt:lpstr>
      <vt:lpstr>Exemplo da aplicação da retropropagação</vt:lpstr>
      <vt:lpstr>Exemplo da aplicação da retropropagação</vt:lpstr>
      <vt:lpstr>Apresentação do PowerPoint</vt:lpstr>
      <vt:lpstr>Exemplo da aplicação da retropropagação</vt:lpstr>
      <vt:lpstr>Exemplo da aplicação da retropropagação</vt:lpstr>
      <vt:lpstr>Exemplo da aplicação da retropropagação</vt:lpstr>
      <vt:lpstr>Exemplo da aplicação da retropropagação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1514</cp:revision>
  <dcterms:created xsi:type="dcterms:W3CDTF">2020-04-06T23:46:10Z</dcterms:created>
  <dcterms:modified xsi:type="dcterms:W3CDTF">2023-11-24T21:47:55Z</dcterms:modified>
</cp:coreProperties>
</file>