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1" r:id="rId22"/>
    <p:sldId id="492" r:id="rId23"/>
    <p:sldId id="494" r:id="rId24"/>
    <p:sldId id="324" r:id="rId25"/>
    <p:sldId id="306" r:id="rId26"/>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Portanto, 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 soma destas </a:t>
                </a:r>
                <a14:m>
                  <m:oMath xmlns:m="http://schemas.openxmlformats.org/officeDocument/2006/math">
                    <m:r>
                      <a:rPr lang="pt-BR" i="1">
                        <a:latin typeface="Cambria Math" panose="02040503050406030204" pitchFamily="18" charset="0"/>
                      </a:rPr>
                      <m:t>𝑄</m:t>
                    </m:r>
                  </m:oMath>
                </a14:m>
                <a:r>
                  <a:rPr lang="pt-BR" dirty="0"/>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atribua uma alta probabilidade para a classe alvo e, consequentemente, uma baixa probabilidade para as demais classes.</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115676" cy="5032375"/>
              </a:xfrm>
            </p:spPr>
            <p:txBody>
              <a:bodyPr>
                <a:normAutofit/>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para todas as  </a:t>
                </a:r>
                <a:r>
                  <a:rPr lang="pt-BR" b="1" i="1" dirty="0"/>
                  <a:t>funções hipótese</a:t>
                </a:r>
                <a:r>
                  <a:rPr lang="pt-BR" dirty="0"/>
                  <a:t> das </a:t>
                </a:r>
                <a14:m>
                  <m:oMath xmlns:m="http://schemas.openxmlformats.org/officeDocument/2006/math">
                    <m:r>
                      <a:rPr lang="pt-BR" i="1">
                        <a:latin typeface="Cambria Math" panose="02040503050406030204" pitchFamily="18" charset="0"/>
                      </a:rPr>
                      <m:t>𝑄</m:t>
                    </m:r>
                  </m:oMath>
                </a14:m>
                <a:r>
                  <a:rPr lang="pt-BR" dirty="0"/>
                  <a:t> classes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115676" cy="5032375"/>
              </a:xfrm>
              <a:blipFill>
                <a:blip r:embed="rId3"/>
                <a:stretch>
                  <a:fillRect l="-1152" t="-1937" r="-4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351652" y="293228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351652" y="293228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a:stCxn id="4" idx="2"/>
          </p:cNvCxnSpPr>
          <p:nvPr/>
        </p:nvCxnSpPr>
        <p:spPr>
          <a:xfrm flipH="1">
            <a:off x="10351652" y="3589256"/>
            <a:ext cx="920174" cy="25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A </a:t>
                </a:r>
                <a:r>
                  <a:rPr lang="pt-BR" b="1" i="1" dirty="0"/>
                  <a:t>função de erro médio não é linear </a:t>
                </a:r>
                <a:r>
                  <a:rPr lang="pt-BR" dirty="0"/>
                  <a:t>e, portanto, </a:t>
                </a:r>
                <a:r>
                  <a:rPr lang="pt-BR" b="1" i="1" dirty="0"/>
                  <a:t>não existe uma forma fechada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986022" y="1825624"/>
                <a:ext cx="6044054" cy="5032375"/>
              </a:xfrm>
            </p:spPr>
            <p:txBody>
              <a:bodyPr/>
              <a:lstStyle/>
              <a:p>
                <a:r>
                  <a:rPr lang="pt-BR" dirty="0"/>
                  <a:t>Porém, ela é </a:t>
                </a:r>
                <a:r>
                  <a:rPr lang="pt-BR" b="1" i="1" dirty="0"/>
                  <a:t>convexa</a:t>
                </a:r>
                <a:r>
                  <a:rPr lang="pt-BR" dirty="0"/>
                  <a:t> e, portanto, é garantido que o algoritmo do </a:t>
                </a:r>
                <a:r>
                  <a:rPr lang="pt-BR" b="1" i="1" dirty="0"/>
                  <a:t>gradiente descendente </a:t>
                </a:r>
                <a:r>
                  <a:rPr lang="pt-BR" dirty="0"/>
                  <a:t>encontre o mínimo global.</a:t>
                </a:r>
              </a:p>
              <a:p>
                <a:r>
                  <a:rPr lang="pt-BR" dirty="0"/>
                  <a:t>Sendo assim, usamos o algoritmo do </a:t>
                </a:r>
                <a:r>
                  <a:rPr lang="pt-BR" b="1" i="1" dirty="0"/>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986022" y="1825624"/>
                <a:ext cx="6044054" cy="5032375"/>
              </a:xfrm>
              <a:blipFill>
                <a:blip r:embed="rId3"/>
                <a:stretch>
                  <a:fillRect l="-1816" t="-1937" r="-2523"/>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8EE83A02-F52D-0393-FDC7-ADF6BC00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76" y="2300141"/>
            <a:ext cx="4751536" cy="35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a:bodyPr>
              <a:lstStyle/>
              <a:p>
                <a:r>
                  <a:rPr lang="pt-BR" dirty="0"/>
                  <a:t>A atualização iterativa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uma </a:t>
                </a:r>
                <a:r>
                  <a:rPr lang="pt-BR" b="1" i="1" dirty="0"/>
                  <a:t>função discriminante linear </a:t>
                </a:r>
                <a:r>
                  <a:rPr lang="pt-BR" dirty="0"/>
                  <a:t>(i.e., </a:t>
                </a:r>
                <a:r>
                  <a:rPr lang="pt-BR" b="1" i="1" dirty="0"/>
                  <a:t>hiperplano</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 cada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tem uma expressão idêntica àquela obtida para a </a:t>
                </a:r>
                <a:r>
                  <a:rPr lang="pt-BR" b="1" i="1" dirty="0"/>
                  <a:t>regressão logística</a:t>
                </a:r>
                <a:endParaRPr lang="pt-BR"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r>
                      <a:rPr lang="pt-BR" sz="2800" i="1">
                        <a:latin typeface="Cambria Math" panose="02040503050406030204" pitchFamily="18" charset="0"/>
                      </a:rPr>
                      <m:t> </m:t>
                    </m:r>
                  </m:oMath>
                </a14:m>
                <a:r>
                  <a:rPr lang="pt-BR" sz="2800" b="0" i="0" dirty="0">
                    <a:solidFill>
                      <a:srgbClr val="000000"/>
                    </a:solidFill>
                    <a:effectLst/>
                    <a:latin typeface="Calibri" panose="020F0502020204030204" pitchFamily="34" charset="0"/>
                  </a:rPr>
                  <a:t>são vetores coluna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sz="2400" dirty="0"/>
                  <a:t>.</a:t>
                </a:r>
                <a:endParaRPr lang="pt-BR" dirty="0"/>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1937"/>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1300952" y="496652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880624" y="518196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O </a:t>
                </a:r>
                <a:r>
                  <a:rPr lang="pt-BR" b="1" i="1" dirty="0"/>
                  <a:t>vetor gradiente </a:t>
                </a:r>
                <a:r>
                  <a:rPr lang="pt-BR" dirty="0"/>
                  <a:t>da</a:t>
                </a:r>
                <a:r>
                  <a:rPr lang="pt-BR" b="1" i="1" dirty="0"/>
                  <a:t> função de erro </a:t>
                </a:r>
                <a:r>
                  <a:rPr lang="pt-BR" dirty="0"/>
                  <a:t>depende da </a:t>
                </a:r>
                <a:r>
                  <a:rPr lang="pt-BR" b="1" i="1" dirty="0"/>
                  <a:t>função discriminante </a:t>
                </a:r>
                <a:r>
                  <a:rPr lang="pt-BR" dirty="0"/>
                  <a:t>adotada.</a:t>
                </a:r>
              </a:p>
              <a:p>
                <a:r>
                  <a:rPr lang="pt-BR" dirty="0"/>
                  <a:t>Entretanto, como vimos antes, esta dependência afeta apenas a </a:t>
                </a:r>
                <a:r>
                  <a:rPr lang="pt-BR" b="1" i="1" dirty="0"/>
                  <a:t>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para outros formatos de </a:t>
                </a:r>
                <a:r>
                  <a:rPr lang="pt-BR" sz="2800" b="1" i="1" dirty="0">
                    <a:solidFill>
                      <a:srgbClr val="000000"/>
                    </a:solidFill>
                    <a:effectLst/>
                    <a:latin typeface="Calibri-BoldItalic"/>
                  </a:rPr>
                  <a:t>função discriminante</a:t>
                </a:r>
                <a:r>
                  <a:rPr lang="pt-BR" sz="2800" b="0" i="0" dirty="0">
                    <a:solidFill>
                      <a:srgbClr val="000000"/>
                    </a:solidFill>
                    <a:effectLst/>
                    <a:latin typeface="Calibri" panose="020F0502020204030204" pitchFamily="34" charset="0"/>
                  </a:rPr>
                  <a:t>, basta alterar o formato da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1480"/>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de classificação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i="1">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contendo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537"/>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fase de predição,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Uma outra forma de reescrevermos o problema de maximização acima é lembrarmos que a classe com maior probabilidade é simplesmente a classe com maior valor de função discriminante,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normalização é </a:t>
                </a:r>
                <a:r>
                  <a:rPr lang="pt-BR" b="0" i="0" dirty="0">
                    <a:solidFill>
                      <a:schemeClr val="tx1"/>
                    </a:solidFill>
                    <a:effectLst/>
                  </a:rPr>
                  <a:t>fundamental para garantir que as saídas do modelo sejam interpretáveis como probabilidades e para 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b="-3148"/>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11867</TotalTime>
  <Words>4449</Words>
  <Application>Microsoft Office PowerPoint</Application>
  <PresentationFormat>Widescreen</PresentationFormat>
  <Paragraphs>277</Paragraphs>
  <Slides>25</Slides>
  <Notes>20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1773</cp:revision>
  <dcterms:created xsi:type="dcterms:W3CDTF">2020-01-20T13:50:05Z</dcterms:created>
  <dcterms:modified xsi:type="dcterms:W3CDTF">2023-09-16T11:38:55Z</dcterms:modified>
</cp:coreProperties>
</file>