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00" r:id="rId2"/>
    <p:sldId id="292" r:id="rId3"/>
    <p:sldId id="317" r:id="rId4"/>
    <p:sldId id="318" r:id="rId5"/>
    <p:sldId id="319" r:id="rId6"/>
    <p:sldId id="363" r:id="rId7"/>
    <p:sldId id="390" r:id="rId8"/>
    <p:sldId id="391" r:id="rId9"/>
    <p:sldId id="392" r:id="rId10"/>
    <p:sldId id="367" r:id="rId11"/>
    <p:sldId id="393" r:id="rId12"/>
    <p:sldId id="394" r:id="rId13"/>
    <p:sldId id="324" r:id="rId14"/>
    <p:sldId id="395" r:id="rId15"/>
    <p:sldId id="372" r:id="rId16"/>
    <p:sldId id="396" r:id="rId17"/>
    <p:sldId id="327" r:id="rId18"/>
    <p:sldId id="387" r:id="rId19"/>
    <p:sldId id="329" r:id="rId20"/>
    <p:sldId id="377" r:id="rId21"/>
    <p:sldId id="378" r:id="rId22"/>
    <p:sldId id="331" r:id="rId23"/>
    <p:sldId id="386" r:id="rId24"/>
    <p:sldId id="381" r:id="rId25"/>
    <p:sldId id="333" r:id="rId26"/>
    <p:sldId id="334" r:id="rId27"/>
    <p:sldId id="388" r:id="rId28"/>
    <p:sldId id="335" r:id="rId29"/>
    <p:sldId id="301" r:id="rId30"/>
    <p:sldId id="269" r:id="rId31"/>
    <p:sldId id="303" r:id="rId32"/>
    <p:sldId id="271" r:id="rId33"/>
    <p:sldId id="365" r:id="rId34"/>
    <p:sldId id="382" r:id="rId35"/>
    <p:sldId id="383" r:id="rId36"/>
    <p:sldId id="384" r:id="rId3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03B23-3076-49E1-A7F6-EF54F478ED00}" v="22" dt="2021-05-31T18:22:44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9" autoAdjust="0"/>
    <p:restoredTop sz="88262" autoAdjust="0"/>
  </p:normalViewPr>
  <p:slideViewPr>
    <p:cSldViewPr snapToGrid="0">
      <p:cViewPr varScale="1">
        <p:scale>
          <a:sx n="97" d="100"/>
          <a:sy n="97" d="100"/>
        </p:scale>
        <p:origin x="11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AA003B23-3076-49E1-A7F6-EF54F478ED00}"/>
    <pc:docChg chg="modSld">
      <pc:chgData name="Felipe Augusto Pereira de Figueiredo" userId="e1771b70d906f94b" providerId="Windows Live" clId="Web-{AA003B23-3076-49E1-A7F6-EF54F478ED00}" dt="2021-05-31T18:22:41.788" v="7" actId="20577"/>
      <pc:docMkLst>
        <pc:docMk/>
      </pc:docMkLst>
      <pc:sldChg chg="modSp">
        <pc:chgData name="Felipe Augusto Pereira de Figueiredo" userId="e1771b70d906f94b" providerId="Windows Live" clId="Web-{AA003B23-3076-49E1-A7F6-EF54F478ED00}" dt="2021-05-31T18:22:41.788" v="7" actId="20577"/>
        <pc:sldMkLst>
          <pc:docMk/>
          <pc:sldMk cId="29378494" sldId="289"/>
        </pc:sldMkLst>
        <pc:spChg chg="mod">
          <ac:chgData name="Felipe Augusto Pereira de Figueiredo" userId="e1771b70d906f94b" providerId="Windows Live" clId="Web-{AA003B23-3076-49E1-A7F6-EF54F478ED00}" dt="2021-05-31T18:22:41.788" v="7" actId="20577"/>
          <ac:spMkLst>
            <pc:docMk/>
            <pc:sldMk cId="29378494" sldId="28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21/10/2023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Hessian_matrix#cite_note-5" TargetMode="External"/><Relationship Id="rId3" Type="http://schemas.openxmlformats.org/officeDocument/2006/relationships/hyperlink" Target="https://en.wikipedia.org/wiki/Loss_function" TargetMode="External"/><Relationship Id="rId7" Type="http://schemas.openxmlformats.org/officeDocument/2006/relationships/hyperlink" Target="https://en.wikipedia.org/wiki/Broyden%E2%80%93Fletcher%E2%80%93Goldfarb%E2%80%93Shanno_algorithm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Statistical_model" TargetMode="External"/><Relationship Id="rId5" Type="http://schemas.openxmlformats.org/officeDocument/2006/relationships/hyperlink" Target="https://en.wikipedia.org/wiki/Conditional_random_field" TargetMode="External"/><Relationship Id="rId4" Type="http://schemas.openxmlformats.org/officeDocument/2006/relationships/hyperlink" Target="https://en.wikipedia.org/wiki/Artificial_neural_network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Henry_J._Kelley" TargetMode="External"/><Relationship Id="rId3" Type="http://schemas.openxmlformats.org/officeDocument/2006/relationships/hyperlink" Target="https://en.wikipedia.org/wiki/Backpropagation#CITEREFRumelhartHintonWilliams1986a" TargetMode="External"/><Relationship Id="rId7" Type="http://schemas.openxmlformats.org/officeDocument/2006/relationships/hyperlink" Target="https://en.wikipedia.org/wiki/Control_theory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Backpropagation#cite_note-learning-representations-20" TargetMode="External"/><Relationship Id="rId5" Type="http://schemas.openxmlformats.org/officeDocument/2006/relationships/hyperlink" Target="https://en.wikipedia.org/wiki/Backpropagation#cite_note-DL-history-6" TargetMode="External"/><Relationship Id="rId4" Type="http://schemas.openxmlformats.org/officeDocument/2006/relationships/hyperlink" Target="https://en.wikipedia.org/wiki/Backpropagation#CITEREFRumelhartHintonWilliams1986b" TargetMode="External"/><Relationship Id="rId9" Type="http://schemas.openxmlformats.org/officeDocument/2006/relationships/hyperlink" Target="https://en.wikipedia.org/wiki/Arthur_E._Bryson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292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Referência</a:t>
                </a:r>
              </a:p>
              <a:p>
                <a:r>
                  <a:rPr lang="pt-BR"/>
                  <a:t>[1] http://profs.ic.uff.br/~bianca/ia/aulas/IA-Aula21.pdf</a:t>
                </a:r>
              </a:p>
              <a:p>
                <a:endParaRPr lang="pt-BR" dirty="0"/>
              </a:p>
              <a:p>
                <a:r>
                  <a:rPr lang="pt-BR" dirty="0"/>
                  <a:t>A ativação,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é uma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A ativação, </a:t>
                </a:r>
                <a:r>
                  <a:rPr lang="pt-BR" i="0">
                    <a:latin typeface="Cambria Math" panose="02040503050406030204" pitchFamily="18" charset="0"/>
                  </a:rPr>
                  <a:t>𝑢_𝑖^𝑚</a:t>
                </a:r>
                <a:r>
                  <a:rPr lang="pt-BR" dirty="0" smtClean="0"/>
                  <a:t>, </a:t>
                </a:r>
                <a:r>
                  <a:rPr lang="pt-BR" dirty="0"/>
                  <a:t>é uma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18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é o valor desejado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-ésima saída (rótulo) correspondente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 de entrada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é a saída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nó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 da rede correspondente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 de entrada</a:t>
                </a:r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i="0">
                    <a:latin typeface="Cambria Math" panose="02040503050406030204" pitchFamily="18" charset="0"/>
                  </a:rPr>
                  <a:t>𝑑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i="0">
                    <a:latin typeface="Cambria Math" panose="02040503050406030204" pitchFamily="18" charset="0"/>
                  </a:rPr>
                  <a:t>𝑗 (𝑛)</a:t>
                </a:r>
                <a:r>
                  <a:rPr lang="pt-BR" dirty="0"/>
                  <a:t> é o valor desejado da </a:t>
                </a:r>
                <a:r>
                  <a:rPr lang="pt-BR" i="0">
                    <a:latin typeface="Cambria Math" panose="02040503050406030204" pitchFamily="18" charset="0"/>
                  </a:rPr>
                  <a:t>𝑗</a:t>
                </a:r>
                <a:r>
                  <a:rPr lang="pt-BR" dirty="0" smtClean="0"/>
                  <a:t>-</a:t>
                </a:r>
                <a:r>
                  <a:rPr lang="pt-BR" dirty="0"/>
                  <a:t>ésima saída (rótulo) correspondente ao </a:t>
                </a:r>
                <a:r>
                  <a:rPr lang="pt-BR" i="0">
                    <a:latin typeface="Cambria Math" panose="02040503050406030204" pitchFamily="18" charset="0"/>
                  </a:rPr>
                  <a:t>𝑛</a:t>
                </a:r>
                <a:r>
                  <a:rPr lang="pt-BR" dirty="0"/>
                  <a:t>-ésimo exemplo de </a:t>
                </a:r>
                <a:r>
                  <a:rPr lang="pt-BR" dirty="0" smtClean="0"/>
                  <a:t>entrada e </a:t>
                </a:r>
                <a:r>
                  <a:rPr lang="pt-BR" i="0">
                    <a:latin typeface="Cambria Math" panose="02040503050406030204" pitchFamily="18" charset="0"/>
                  </a:rPr>
                  <a:t>𝑦_𝑗^𝑀 (𝑛)</a:t>
                </a:r>
                <a:r>
                  <a:rPr lang="pt-BR" dirty="0" smtClean="0"/>
                  <a:t> é a saída do </a:t>
                </a:r>
                <a:r>
                  <a:rPr lang="pt-BR" i="0">
                    <a:latin typeface="Cambria Math" panose="02040503050406030204" pitchFamily="18" charset="0"/>
                  </a:rPr>
                  <a:t>𝑗</a:t>
                </a:r>
                <a:r>
                  <a:rPr lang="pt-BR" dirty="0"/>
                  <a:t>-</a:t>
                </a:r>
                <a:r>
                  <a:rPr lang="pt-BR" dirty="0" err="1" smtClean="0"/>
                  <a:t>ésimo</a:t>
                </a:r>
                <a:r>
                  <a:rPr lang="pt-BR" dirty="0" smtClean="0"/>
                  <a:t> nó da </a:t>
                </a:r>
                <a:r>
                  <a:rPr lang="pt-BR" i="0">
                    <a:latin typeface="Cambria Math" panose="02040503050406030204" pitchFamily="18" charset="0"/>
                  </a:rPr>
                  <a:t>𝑀</a:t>
                </a:r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</a:t>
                </a:r>
                <a:r>
                  <a:rPr lang="pt-BR" dirty="0" smtClean="0"/>
                  <a:t>camada da rede </a:t>
                </a:r>
                <a:r>
                  <a:rPr lang="pt-BR" dirty="0"/>
                  <a:t>correspondente ao </a:t>
                </a:r>
                <a:r>
                  <a:rPr lang="pt-BR" i="0">
                    <a:latin typeface="Cambria Math" panose="02040503050406030204" pitchFamily="18" charset="0"/>
                  </a:rPr>
                  <a:t>𝑛</a:t>
                </a:r>
                <a:r>
                  <a:rPr lang="pt-BR" dirty="0"/>
                  <a:t>-ésimo exemplo de </a:t>
                </a:r>
                <a:r>
                  <a:rPr lang="pt-BR" dirty="0" smtClean="0"/>
                  <a:t>entrada</a:t>
                </a:r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782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A derivada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</m:oMath>
                </a14:m>
                <a:r>
                  <a:rPr lang="pt-BR" dirty="0"/>
                  <a:t> em relação 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dirty="0"/>
                  <a:t> é exatamente ela mesma, ou seja,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A derivada de </a:t>
                </a:r>
                <a:r>
                  <a:rPr lang="pt-BR" i="0">
                    <a:latin typeface="Cambria Math" panose="02040503050406030204" pitchFamily="18" charset="0"/>
                  </a:rPr>
                  <a:t>𝑒</a:t>
                </a:r>
                <a:r>
                  <a:rPr lang="pt-BR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𝑔(𝑥) </a:t>
                </a:r>
                <a:r>
                  <a:rPr lang="pt-BR" dirty="0" smtClean="0"/>
                  <a:t> em relação a </a:t>
                </a:r>
                <a:r>
                  <a:rPr lang="pt-BR" i="0" smtClean="0">
                    <a:latin typeface="Cambria Math" panose="02040503050406030204" pitchFamily="18" charset="0"/>
                  </a:rPr>
                  <a:t>𝑔</a:t>
                </a:r>
                <a:r>
                  <a:rPr lang="pt-BR" i="0">
                    <a:latin typeface="Cambria Math" panose="02040503050406030204" pitchFamily="18" charset="0"/>
                  </a:rPr>
                  <a:t>(𝑥)</a:t>
                </a:r>
                <a:r>
                  <a:rPr lang="pt-BR" dirty="0" smtClean="0"/>
                  <a:t> é exatamente ela mesma, ou seja, </a:t>
                </a:r>
                <a:r>
                  <a:rPr lang="pt-BR" i="0">
                    <a:latin typeface="Cambria Math" panose="02040503050406030204" pitchFamily="18" charset="0"/>
                  </a:rPr>
                  <a:t>𝑒</a:t>
                </a:r>
                <a:r>
                  <a:rPr lang="pt-BR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𝑔(𝑥) </a:t>
                </a:r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132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srgbClr val="FF0000"/>
                </a:solidFill>
              </a:rPr>
              <a:t>Essa “caminhada de trás para a frente”, da saída da rede (onde se calcula o erro) para sua entrada, tendo por base a </a:t>
            </a:r>
            <a:r>
              <a:rPr lang="pt-BR" b="1" i="1" dirty="0">
                <a:solidFill>
                  <a:srgbClr val="FF0000"/>
                </a:solidFill>
              </a:rPr>
              <a:t>regra da cadeia</a:t>
            </a:r>
            <a:r>
              <a:rPr lang="pt-BR" dirty="0">
                <a:solidFill>
                  <a:srgbClr val="FF0000"/>
                </a:solidFill>
              </a:rPr>
              <a:t>, é conhecido como </a:t>
            </a:r>
            <a:r>
              <a:rPr lang="pt-BR" b="1" i="1" dirty="0">
                <a:solidFill>
                  <a:srgbClr val="FF0000"/>
                </a:solidFill>
              </a:rPr>
              <a:t>backpropagation</a:t>
            </a:r>
            <a:r>
              <a:rPr lang="pt-BR" dirty="0">
                <a:solidFill>
                  <a:srgbClr val="FF0000"/>
                </a:solidFill>
              </a:rPr>
              <a:t>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845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Perceb</a:t>
                </a:r>
                <a:r>
                  <a:rPr lang="pt-BR" baseline="0" dirty="0"/>
                  <a:t>a que, nas equações acima, </a:t>
                </a:r>
                <a:r>
                  <a:rPr lang="pt-BR" dirty="0"/>
                  <a:t>a divisão pelo número de amostras foi omitida pois isso não afeta a otimização.</a:t>
                </a:r>
              </a:p>
              <a:p>
                <a:endParaRPr lang="pt-BR" dirty="0"/>
              </a:p>
              <a:p>
                <a:endParaRPr lang="pt-BR" baseline="0" dirty="0"/>
              </a:p>
              <a:p>
                <a:endParaRPr lang="pt-BR" baseline="0" dirty="0"/>
              </a:p>
              <a:p>
                <a:endParaRPr lang="pt-BR" baseline="0" dirty="0"/>
              </a:p>
              <a:p>
                <a:r>
                  <a:rPr lang="pt-BR" dirty="0"/>
                  <a:t>A equação acima mostra que é necessário se calcular o gradiente apenas para o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exemplo, pois o gradiente médio será uma média de </a:t>
                </a:r>
                <a:r>
                  <a:rPr lang="pt-BR" b="1" i="1" dirty="0"/>
                  <a:t>gradientes particulares</a:t>
                </a:r>
                <a:r>
                  <a:rPr lang="pt-BR" dirty="0"/>
                  <a:t> (ou </a:t>
                </a:r>
                <a:r>
                  <a:rPr lang="pt-BR" b="1" i="1" dirty="0"/>
                  <a:t>locais</a:t>
                </a:r>
                <a:r>
                  <a:rPr lang="pt-BR" dirty="0"/>
                  <a:t>) associados a cada exemplo de entrada.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Perceb</a:t>
                </a:r>
                <a:r>
                  <a:rPr lang="pt-BR" baseline="0" dirty="0"/>
                  <a:t>a que, nas equações acima, </a:t>
                </a:r>
                <a:r>
                  <a:rPr lang="pt-BR" dirty="0"/>
                  <a:t>a divisão pelo número de amostras foi omitida pois isso não afeta a otimização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endParaRPr lang="pt-BR" baseline="0" dirty="0" smtClean="0"/>
              </a:p>
              <a:p>
                <a:endParaRPr lang="pt-BR" baseline="0" dirty="0" smtClean="0"/>
              </a:p>
              <a:p>
                <a:endParaRPr lang="pt-BR" baseline="0" dirty="0" smtClean="0"/>
              </a:p>
              <a:p>
                <a:r>
                  <a:rPr lang="pt-BR" dirty="0" smtClean="0"/>
                  <a:t>A equação acima mostra que é necessário se calcular o gradiente apenas para o </a:t>
                </a:r>
                <a:r>
                  <a:rPr lang="pt-BR" i="0">
                    <a:latin typeface="Cambria Math" panose="02040503050406030204" pitchFamily="18" charset="0"/>
                  </a:rPr>
                  <a:t>𝑛</a:t>
                </a:r>
                <a:r>
                  <a:rPr lang="pt-BR" dirty="0"/>
                  <a:t>-ésimo exemplo, pois o gradiente médio será uma média de </a:t>
                </a:r>
                <a:r>
                  <a:rPr lang="pt-BR" b="1" i="1" dirty="0"/>
                  <a:t>gradientes particulares</a:t>
                </a:r>
                <a:r>
                  <a:rPr lang="pt-BR" dirty="0"/>
                  <a:t> (ou </a:t>
                </a:r>
                <a:r>
                  <a:rPr lang="pt-BR" b="1" i="1" dirty="0"/>
                  <a:t>locais</a:t>
                </a:r>
                <a:r>
                  <a:rPr lang="pt-BR" dirty="0"/>
                  <a:t>) associados a cada exemplo de entrada.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949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Essa grandeza será chamada de </a:t>
                </a:r>
                <a:r>
                  <a:rPr lang="pt-BR" b="1" i="1" dirty="0"/>
                  <a:t>sensibilidade</a:t>
                </a:r>
                <a:r>
                  <a:rPr lang="pt-BR" dirty="0"/>
                  <a:t> e é denotada pela letra grega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pt-BR" dirty="0"/>
                  <a:t> (delta).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Essa grandeza será chamada de </a:t>
                </a:r>
                <a:r>
                  <a:rPr lang="pt-BR" b="1" i="1" dirty="0"/>
                  <a:t>sensibilidade</a:t>
                </a:r>
                <a:r>
                  <a:rPr lang="pt-BR" dirty="0"/>
                  <a:t> e é denotada pela letra grega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𝛿</a:t>
                </a:r>
                <a:r>
                  <a:rPr lang="pt-BR" dirty="0"/>
                  <a:t> (delta</a:t>
                </a:r>
                <a:r>
                  <a:rPr lang="pt-BR" dirty="0" smtClean="0"/>
                  <a:t>).</a:t>
                </a:r>
              </a:p>
              <a:p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09644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5533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Ao final, calcula-se o vetor de sensibilidade da última camada,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, e, de maneira recursiva, obtêm-se os vetores de todas as camadas e portanto, esse é o processo conhecido como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Ao final, calcula-se o vetor de sensibilidade da última camada, </a:t>
                </a:r>
                <a:r>
                  <a:rPr lang="pt-BR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𝜹^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𝑀</a:t>
                </a:r>
                <a:r>
                  <a:rPr lang="pt-BR" dirty="0" smtClean="0"/>
                  <a:t>, </a:t>
                </a:r>
                <a:r>
                  <a:rPr lang="pt-BR" dirty="0"/>
                  <a:t>e, de maneira recursiva, </a:t>
                </a:r>
                <a:r>
                  <a:rPr lang="pt-BR" dirty="0" smtClean="0"/>
                  <a:t>obtêm-se </a:t>
                </a:r>
                <a:r>
                  <a:rPr lang="pt-BR" dirty="0"/>
                  <a:t>os vetores de todas as camadas e portanto, esse é o processo conhecido como </a:t>
                </a:r>
                <a:r>
                  <a:rPr lang="pt-BR" b="1" i="1" dirty="0" smtClean="0"/>
                  <a:t>retropropagação do erro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1821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Derivada da função de ativação em relação às ativações 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 nós da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</a:t>
                </a:r>
              </a:p>
              <a:p>
                <a:endParaRPr lang="pt-BR" dirty="0"/>
              </a:p>
              <a:p>
                <a:r>
                  <a:rPr lang="pt-BR" dirty="0"/>
                  <a:t>Matriz com os pesos que conectam a camada m-1 à camada m</a:t>
                </a:r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Derivada da função de ativação em relação às ativações dos </a:t>
                </a:r>
                <a:r>
                  <a:rPr lang="pt-BR" i="0">
                    <a:latin typeface="Cambria Math" panose="02040503050406030204" pitchFamily="18" charset="0"/>
                  </a:rPr>
                  <a:t>𝑁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i="0">
                    <a:latin typeface="Cambria Math" panose="02040503050406030204" pitchFamily="18" charset="0"/>
                  </a:rPr>
                  <a:t>𝑀</a:t>
                </a:r>
                <a:r>
                  <a:rPr lang="pt-BR" dirty="0" smtClean="0"/>
                  <a:t> nós da </a:t>
                </a:r>
                <a:r>
                  <a:rPr lang="pt-BR" i="0" smtClean="0">
                    <a:latin typeface="Cambria Math" panose="02040503050406030204" pitchFamily="18" charset="0"/>
                  </a:rPr>
                  <a:t>𝑀</a:t>
                </a:r>
                <a:r>
                  <a:rPr lang="pt-BR" dirty="0" smtClean="0"/>
                  <a:t>-</a:t>
                </a:r>
                <a:r>
                  <a:rPr lang="pt-BR" dirty="0" err="1" smtClean="0"/>
                  <a:t>ésima</a:t>
                </a:r>
                <a:r>
                  <a:rPr lang="pt-BR" dirty="0" smtClean="0"/>
                  <a:t> camada</a:t>
                </a:r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7881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#6:</a:t>
            </a:r>
            <a:r>
              <a:rPr lang="pt-BR" sz="1200" dirty="0"/>
              <a:t> https://mybinder.org/v2/gh/zz4fap/t320_aprendizado_de_maquina/main?filepath=labs%2FLaboratorio6.ipynb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4583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</a:t>
            </a:r>
            <a:r>
              <a:rPr lang="pt-BR" baseline="0" dirty="0"/>
              <a:t> função de custo também é conhecida como função de perda (loss) ou função objetivo.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8401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Note que 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 aqui não significa “ao quadrado”, mas sim a indicação de que se trata de uma saída da camada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Note que o </a:t>
                </a:r>
                <a:r>
                  <a:rPr lang="pt-BR" i="0" smtClean="0">
                    <a:latin typeface="Cambria Math" panose="02040503050406030204" pitchFamily="18" charset="0"/>
                  </a:rPr>
                  <a:t>(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.)^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2</a:t>
                </a:r>
                <a:r>
                  <a:rPr lang="pt-BR" dirty="0" smtClean="0"/>
                  <a:t> aqui não significa “ao quadrado”, mas sim a indicação de que se trata de uma saída da camada 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𝑀=2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02457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#8:</a:t>
            </a:r>
            <a:r>
              <a:rPr lang="pt-BR" sz="1200" dirty="0"/>
              <a:t> https://mybinder.org/v2/gh/zz4fap/t320_aprendizado_de_maquina/main?filepath=labs%2FLaboratorio8.ipynb</a:t>
            </a:r>
          </a:p>
          <a:p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dirty="0"/>
              <a:t>Laboratório #8:</a:t>
            </a:r>
            <a:r>
              <a:rPr lang="pt-BR" sz="1200" dirty="0"/>
              <a:t> </a:t>
            </a:r>
            <a:r>
              <a:rPr lang="pt-BR" dirty="0"/>
              <a:t>https://colab.research.google.com/github/zz4fap/t320_aprendizado_de_maquina/blob/main/labs/</a:t>
            </a:r>
            <a:r>
              <a:rPr lang="pt-BR" sz="1200" dirty="0"/>
              <a:t>Laboratorio8.ipynb</a:t>
            </a:r>
          </a:p>
          <a:p>
            <a:endParaRPr lang="pt-BR" sz="1200" dirty="0"/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840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Se necessário, existem métodos numéricos para “forçar” que</a:t>
            </a:r>
            <a:r>
              <a:rPr lang="pt-BR" baseline="0" dirty="0"/>
              <a:t> a matriz hessiana seja </a:t>
            </a:r>
            <a:r>
              <a:rPr lang="pt-BR" baseline="0" dirty="0" err="1"/>
              <a:t>inversível</a:t>
            </a:r>
            <a:r>
              <a:rPr lang="pt-B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Computing and storing the full Hessian matrix takes O(K^2)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memory, which is infeasible for high-dimensional functions such as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Loss function"/>
              </a:rPr>
              <a:t>loss functions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Artificial neural network"/>
              </a:rPr>
              <a:t>neural nets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Conditional random field"/>
              </a:rPr>
              <a:t>conditional random fields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other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Statistical model"/>
              </a:rPr>
              <a:t>statistical models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 large numbers of parameters.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quasi-newton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family of algorithms use approximations to the Hessian; one of the most popular quasi-Newton algorithms is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Broyden–Fletcher–Goldfarb–Shanno algorithm"/>
              </a:rPr>
              <a:t>BFGS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[5]</a:t>
            </a: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Referências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[1] https://cedar.buffalo.edu/~srihari/CSE574/Chap5/Chap5.4-Hessian.pdf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255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Referências:</a:t>
            </a:r>
          </a:p>
          <a:p>
            <a:r>
              <a:rPr lang="pt-BR" dirty="0"/>
              <a:t>[1] http://www.offconvex.org/2016/03/22/saddlepoints/</a:t>
            </a:r>
          </a:p>
          <a:p>
            <a:r>
              <a:rPr lang="pt-BR" dirty="0"/>
              <a:t>[2] https://stats.stackexchange.com/questions/278104/how-can-it-be-trapped-in-a-saddle-point</a:t>
            </a:r>
          </a:p>
          <a:p>
            <a:r>
              <a:rPr lang="pt-BR" dirty="0"/>
              <a:t>[3] https://machinelearningmastery.com/why-training-a-neural-network-is-hard/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33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err="1">
                    <a:cs typeface="Calibri"/>
                  </a:rPr>
                  <a:t>Referências</a:t>
                </a:r>
                <a:r>
                  <a:rPr lang="en-US" dirty="0">
                    <a:cs typeface="Calibri"/>
                  </a:rPr>
                  <a:t>:</a:t>
                </a: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[1] https://blog.paperspace.com/intro-to-optimization-in-deep-learning-gradient-descent/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que são pontos que, em algumas direções são </a:t>
                </a:r>
                <a:r>
                  <a:rPr lang="pt-BR" b="1" i="1" dirty="0"/>
                  <a:t>atratores</a:t>
                </a:r>
                <a:r>
                  <a:rPr lang="pt-BR" dirty="0"/>
                  <a:t>, mas em outras não. 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pt-BR" dirty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dizer 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err="1" smtClean="0">
                    <a:cs typeface="Calibri"/>
                  </a:rPr>
                  <a:t>Referências</a:t>
                </a:r>
                <a:r>
                  <a:rPr lang="en-US" dirty="0" smtClean="0">
                    <a:cs typeface="Calibri"/>
                  </a:rPr>
                  <a:t>:</a:t>
                </a:r>
              </a:p>
              <a:p>
                <a:r>
                  <a:rPr lang="en-US" dirty="0" smtClean="0">
                    <a:cs typeface="Calibri"/>
                  </a:rPr>
                  <a:t>[1] https://blog.paperspace.com/intro-to-optimization-in-deep-learning-gradient-descent/</a:t>
                </a:r>
              </a:p>
              <a:p>
                <a:endParaRPr lang="en-US" dirty="0" smtClean="0">
                  <a:cs typeface="Calibri"/>
                </a:endParaRPr>
              </a:p>
              <a:p>
                <a:endParaRPr lang="en-US" dirty="0" smtClean="0">
                  <a:cs typeface="Calibri"/>
                </a:endParaRPr>
              </a:p>
              <a:p>
                <a:r>
                  <a:rPr lang="en-US" dirty="0" smtClean="0">
                    <a:cs typeface="Calibri"/>
                  </a:rPr>
                  <a:t>Ponto </a:t>
                </a:r>
                <a:r>
                  <a:rPr lang="en-US" dirty="0">
                    <a:cs typeface="Calibri"/>
                  </a:rPr>
                  <a:t>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 smtClean="0">
                    <a:cs typeface="Calibri"/>
                  </a:rPr>
                  <a:t>.</a:t>
                </a:r>
              </a:p>
              <a:p>
                <a:endParaRPr lang="en-US" dirty="0" smtClean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que são pontos que, em algumas direções são </a:t>
                </a:r>
                <a:r>
                  <a:rPr lang="pt-BR" b="1" i="1" dirty="0" smtClean="0"/>
                  <a:t>atratores</a:t>
                </a:r>
                <a:r>
                  <a:rPr lang="pt-BR" dirty="0" smtClean="0"/>
                  <a:t>, mas em outras não. </a:t>
                </a:r>
              </a:p>
              <a:p>
                <a:endParaRPr lang="en-US" dirty="0" smtClean="0">
                  <a:cs typeface="Calibri"/>
                </a:endParaRPr>
              </a:p>
              <a:p>
                <a:endParaRPr lang="en-US" dirty="0" smtClean="0">
                  <a:cs typeface="Calibri"/>
                </a:endParaRPr>
              </a:p>
              <a:p>
                <a:r>
                  <a:rPr lang="pt-BR" dirty="0" smtClean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𝛼</a:t>
                </a:r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</a:t>
                </a:r>
                <a:r>
                  <a:rPr lang="pt-BR" dirty="0" smtClean="0"/>
                  <a:t>dizer </a:t>
                </a:r>
                <a:r>
                  <a:rPr lang="pt-BR" dirty="0"/>
                  <a:t>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215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que são pontos que, em algumas direções são </a:t>
                </a:r>
                <a:r>
                  <a:rPr lang="pt-BR" b="1" i="1" dirty="0"/>
                  <a:t>atratores</a:t>
                </a:r>
                <a:r>
                  <a:rPr lang="pt-BR" dirty="0"/>
                  <a:t>, mas em outras não. 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pt-BR" dirty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dizer 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 smtClean="0">
                    <a:cs typeface="Calibri"/>
                  </a:rPr>
                  <a:t>.</a:t>
                </a:r>
              </a:p>
              <a:p>
                <a:endParaRPr lang="en-US" dirty="0" smtClean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que são pontos que, em algumas direções são </a:t>
                </a:r>
                <a:r>
                  <a:rPr lang="pt-BR" b="1" i="1" dirty="0" smtClean="0"/>
                  <a:t>atratores</a:t>
                </a:r>
                <a:r>
                  <a:rPr lang="pt-BR" dirty="0" smtClean="0"/>
                  <a:t>, mas em outras não. </a:t>
                </a:r>
              </a:p>
              <a:p>
                <a:endParaRPr lang="en-US" dirty="0" smtClean="0">
                  <a:cs typeface="Calibri"/>
                </a:endParaRPr>
              </a:p>
              <a:p>
                <a:endParaRPr lang="en-US" dirty="0" smtClean="0">
                  <a:cs typeface="Calibri"/>
                </a:endParaRPr>
              </a:p>
              <a:p>
                <a:r>
                  <a:rPr lang="pt-BR" dirty="0" smtClean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𝛼</a:t>
                </a:r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</a:t>
                </a:r>
                <a:r>
                  <a:rPr lang="pt-BR" dirty="0" smtClean="0"/>
                  <a:t>dizer </a:t>
                </a:r>
                <a:r>
                  <a:rPr lang="pt-BR" dirty="0"/>
                  <a:t>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660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#6:</a:t>
            </a:r>
            <a:r>
              <a:rPr lang="pt-BR" sz="1200" dirty="0"/>
              <a:t> https://mybinder.org/v2/gh/zz4fap/t320_aprendizado_de_maquina/main?filepath=labs%2FLaboratorio6.ipynb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224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processo de ajuste</a:t>
            </a:r>
            <a:r>
              <a:rPr lang="pt-BR" baseline="0" dirty="0"/>
              <a:t> dos pesos da rede neural pode ser resumido da seguinte forma</a:t>
            </a:r>
            <a:r>
              <a:rPr lang="pt-BR" dirty="0"/>
              <a:t>: para cada exemplo de treinamento, o algoritmo de retropropagação primeiro faz uma predição (passagem direta, ou </a:t>
            </a:r>
            <a:r>
              <a:rPr lang="pt-BR" b="1" i="1" dirty="0"/>
              <a:t>forward</a:t>
            </a:r>
            <a:r>
              <a:rPr lang="pt-BR" dirty="0"/>
              <a:t>), calcula o erro de saída e em seguida, passa por cada camada no sentido inverso para medir a contribuição cada conexão no erro de saída (passagem reversa) e, finalmente, o algoritmo ajusta ligeiramente os pesos da conexão para reduzir o erro (etapa do gradiente descendente).</a:t>
            </a:r>
          </a:p>
          <a:p>
            <a:endParaRPr lang="pt-BR" dirty="0"/>
          </a:p>
          <a:p>
            <a:r>
              <a:rPr lang="pt-BR" dirty="0"/>
              <a:t>Referências:</a:t>
            </a:r>
          </a:p>
          <a:p>
            <a:r>
              <a:rPr lang="pt-BR" dirty="0"/>
              <a:t>[1] https://www.jeremyjordan.me/neural-networks-training/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5192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processo de ajuste</a:t>
            </a:r>
            <a:r>
              <a:rPr lang="pt-BR" baseline="0" dirty="0"/>
              <a:t> dos pesos da rede neural pode ser resumido da seguinte forma</a:t>
            </a:r>
            <a:r>
              <a:rPr lang="pt-BR" dirty="0"/>
              <a:t>: para cada exemplo de treinamento, o algoritmo de retropropagação primeiro faz uma previsão (passagem direta, ou </a:t>
            </a:r>
            <a:r>
              <a:rPr lang="pt-BR" b="1" i="1" dirty="0"/>
              <a:t>forward</a:t>
            </a:r>
            <a:r>
              <a:rPr lang="pt-BR" dirty="0"/>
              <a:t>), calcula o erro e em seguida, passa por cada camada no sentido inverso para medir a contribuição do erro de cada conexão (passagem reversa) e, finalmente, o algoritmo ajusta ligeiramente os pesos da conexão para reduzir o erro (etapa do gradiente descendente).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term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backpropagation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its general use in neural networks was announced in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Rumelhart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, Hinton &amp; Williams (1986a)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then elaborated and popularized in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Rumelhart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, Hinton &amp; Williams (1986b)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the technique was independently rediscovered many times, and had many predecessors dating to the 1960s.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[6]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[12]</a:t>
            </a:r>
            <a:endParaRPr lang="en-US" sz="1200" b="0" i="0" u="none" strike="noStrike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basics of backpropagation were derived in the context of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Control theory"/>
              </a:rPr>
              <a:t>control theory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Henry J. Kelley"/>
              </a:rPr>
              <a:t>Henry J. Kelley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1960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by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Arthur E. Bryson"/>
              </a:rPr>
              <a:t>Arthur E. Bryson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1961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196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21/10/2023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21/10/2023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21/10/2023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21/10/2023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21/10/2023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21/10/2023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21/10/2023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21/10/2023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21/10/2023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21/10/2023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21/10/2023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21/10/2023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1.png"/><Relationship Id="rId4" Type="http://schemas.openxmlformats.org/officeDocument/2006/relationships/image" Target="../media/image19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8.ipynb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7" Type="http://schemas.openxmlformats.org/officeDocument/2006/relationships/image" Target="../media/image31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0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../media/image290.png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13" Type="http://schemas.openxmlformats.org/officeDocument/2006/relationships/image" Target="../media/image37.png"/><Relationship Id="rId18" Type="http://schemas.openxmlformats.org/officeDocument/2006/relationships/image" Target="../media/image39.png"/><Relationship Id="rId26" Type="http://schemas.openxmlformats.org/officeDocument/2006/relationships/image" Target="../media/image47.png"/><Relationship Id="rId3" Type="http://schemas.openxmlformats.org/officeDocument/2006/relationships/image" Target="../media/image270.png"/><Relationship Id="rId21" Type="http://schemas.openxmlformats.org/officeDocument/2006/relationships/image" Target="../media/image42.png"/><Relationship Id="rId7" Type="http://schemas.openxmlformats.org/officeDocument/2006/relationships/image" Target="../media/image310.png"/><Relationship Id="rId12" Type="http://schemas.openxmlformats.org/officeDocument/2006/relationships/image" Target="../media/image36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2" Type="http://schemas.openxmlformats.org/officeDocument/2006/relationships/image" Target="../media/image260.png"/><Relationship Id="rId16" Type="http://schemas.openxmlformats.org/officeDocument/2006/relationships/image" Target="NULL"/><Relationship Id="rId20" Type="http://schemas.openxmlformats.org/officeDocument/2006/relationships/image" Target="../media/image41.png"/><Relationship Id="rId29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11" Type="http://schemas.openxmlformats.org/officeDocument/2006/relationships/image" Target="../media/image35.png"/><Relationship Id="rId24" Type="http://schemas.openxmlformats.org/officeDocument/2006/relationships/image" Target="../media/image45.png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../media/image44.png"/><Relationship Id="rId28" Type="http://schemas.openxmlformats.org/officeDocument/2006/relationships/image" Target="../media/image49.png"/><Relationship Id="rId10" Type="http://schemas.openxmlformats.org/officeDocument/2006/relationships/image" Target="../media/image34.png"/><Relationship Id="rId19" Type="http://schemas.openxmlformats.org/officeDocument/2006/relationships/image" Target="../media/image40.png"/><Relationship Id="rId31" Type="http://schemas.openxmlformats.org/officeDocument/2006/relationships/image" Target="../media/image52.png"/><Relationship Id="rId4" Type="http://schemas.openxmlformats.org/officeDocument/2006/relationships/image" Target="../media/image280.png"/><Relationship Id="rId9" Type="http://schemas.openxmlformats.org/officeDocument/2006/relationships/image" Target="../media/image330.png"/><Relationship Id="rId22" Type="http://schemas.openxmlformats.org/officeDocument/2006/relationships/image" Target="../media/image43.png"/><Relationship Id="rId27" Type="http://schemas.openxmlformats.org/officeDocument/2006/relationships/image" Target="../media/image48.png"/><Relationship Id="rId30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19807"/>
            <a:ext cx="9309315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Redes Neurais Artificiais (Parte III)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4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547879"/>
          </a:xfrm>
        </p:spPr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– Redes Neurais Artificiais (Parte V)</a:t>
            </a:r>
            <a:r>
              <a:rPr lang="pt-BR" dirty="0"/>
              <a:t>” que se encontra no MS </a:t>
            </a:r>
            <a:r>
              <a:rPr lang="pt-BR" dirty="0" err="1"/>
              <a:t>Teams</a:t>
            </a:r>
            <a:r>
              <a:rPr lang="pt-BR" dirty="0"/>
              <a:t>.</a:t>
            </a:r>
          </a:p>
          <a:p>
            <a:r>
              <a:rPr lang="pt-BR" b="1" dirty="0"/>
              <a:t>Avaliação Presencial</a:t>
            </a:r>
          </a:p>
          <a:p>
            <a:pPr lvl="1"/>
            <a:r>
              <a:rPr lang="pt-BR" dirty="0"/>
              <a:t>Data: 27/05/2023 às 08:00 na sala I-18.</a:t>
            </a:r>
          </a:p>
          <a:p>
            <a:pPr lvl="1"/>
            <a:r>
              <a:rPr lang="pt-BR" dirty="0"/>
              <a:t>Faremos apenas o exercício #1 do projeto #2.</a:t>
            </a:r>
          </a:p>
          <a:p>
            <a:r>
              <a:rPr lang="pt-BR" b="1" dirty="0"/>
              <a:t>Projeto #2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Projeto já está no </a:t>
            </a:r>
            <a:r>
              <a:rPr lang="pt-BR" dirty="0" err="1"/>
              <a:t>github</a:t>
            </a:r>
            <a:r>
              <a:rPr lang="pt-BR" dirty="0"/>
              <a:t>, logo abaixo do lab. # 9, e pode ser feito em grupos de no máximo 3 alunos.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Entrega: </a:t>
            </a:r>
            <a:r>
              <a:rPr lang="pt-BR" b="1" dirty="0">
                <a:solidFill>
                  <a:srgbClr val="00B050"/>
                </a:solidFill>
              </a:rPr>
              <a:t>25/06/2023 até às 23:59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Leiam os enunciados atentamente.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747" y="4907902"/>
            <a:ext cx="1777522" cy="1807148"/>
          </a:xfrm>
          <a:prstGeom prst="rect">
            <a:avLst/>
          </a:prstGeom>
        </p:spPr>
      </p:pic>
      <p:cxnSp>
        <p:nvCxnSpPr>
          <p:cNvPr id="6" name="Conector de seta reta 5"/>
          <p:cNvCxnSpPr/>
          <p:nvPr/>
        </p:nvCxnSpPr>
        <p:spPr>
          <a:xfrm>
            <a:off x="6873347" y="4907902"/>
            <a:ext cx="914400" cy="12503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651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29750" cy="5032376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Conforme nós discutimos anteriormente, os métodos fundamentais de </a:t>
            </a:r>
            <a:r>
              <a:rPr lang="pt-BR" b="1" i="1" dirty="0"/>
              <a:t>aprendizado</a:t>
            </a:r>
            <a:r>
              <a:rPr lang="pt-BR" dirty="0"/>
              <a:t> para </a:t>
            </a:r>
            <a:r>
              <a:rPr lang="pt-BR" b="1" i="1" dirty="0"/>
              <a:t>redes neurais </a:t>
            </a:r>
            <a:r>
              <a:rPr lang="pt-BR" dirty="0"/>
              <a:t>são baseados no cálculo das </a:t>
            </a:r>
            <a:r>
              <a:rPr lang="pt-BR" b="1" i="1" dirty="0"/>
              <a:t>derivadas parciais </a:t>
            </a:r>
            <a:r>
              <a:rPr lang="pt-BR" dirty="0"/>
              <a:t>da </a:t>
            </a:r>
            <a:r>
              <a:rPr lang="pt-BR" b="1" i="1" dirty="0"/>
              <a:t>função de erro </a:t>
            </a:r>
            <a:r>
              <a:rPr lang="pt-BR" dirty="0"/>
              <a:t>(ou de </a:t>
            </a:r>
            <a:r>
              <a:rPr lang="pt-BR" b="1" i="1" dirty="0"/>
              <a:t>custo/perda</a:t>
            </a:r>
            <a:r>
              <a:rPr lang="pt-BR" dirty="0"/>
              <a:t>)</a:t>
            </a:r>
            <a:r>
              <a:rPr lang="pt-BR" b="1" i="1" dirty="0"/>
              <a:t> </a:t>
            </a:r>
            <a:r>
              <a:rPr lang="pt-BR" dirty="0"/>
              <a:t>com relação aos </a:t>
            </a:r>
            <a:r>
              <a:rPr lang="pt-BR" b="1" i="1" dirty="0"/>
              <a:t>pesos sinápticos</a:t>
            </a:r>
            <a:r>
              <a:rPr lang="pt-BR" dirty="0"/>
              <a:t>. </a:t>
            </a:r>
          </a:p>
          <a:p>
            <a:r>
              <a:rPr lang="pt-BR" dirty="0"/>
              <a:t>Esses métodos têm como objetivo encontrar o </a:t>
            </a:r>
            <a:r>
              <a:rPr lang="pt-BR" b="1" i="1" dirty="0"/>
              <a:t>conjunto de pesos sinápticos </a:t>
            </a:r>
            <a:r>
              <a:rPr lang="pt-BR" dirty="0"/>
              <a:t>que minimize a </a:t>
            </a:r>
            <a:r>
              <a:rPr lang="pt-BR" b="1" i="1" dirty="0"/>
              <a:t>métrica (função) de erro </a:t>
            </a:r>
            <a:r>
              <a:rPr lang="pt-BR" dirty="0"/>
              <a:t>escolhida.</a:t>
            </a:r>
          </a:p>
          <a:p>
            <a:r>
              <a:rPr lang="pt-BR" dirty="0"/>
              <a:t>Para isso, é necessário encontrar uma maneira de se calcular o </a:t>
            </a:r>
            <a:r>
              <a:rPr lang="pt-BR" b="1" i="1" dirty="0"/>
              <a:t>vetor gradiente </a:t>
            </a:r>
            <a:r>
              <a:rPr lang="pt-BR" dirty="0"/>
              <a:t>da </a:t>
            </a:r>
            <a:r>
              <a:rPr lang="pt-BR" b="1" i="1" dirty="0"/>
              <a:t>função de custo </a:t>
            </a:r>
            <a:r>
              <a:rPr lang="pt-BR" dirty="0"/>
              <a:t>com respeito aos </a:t>
            </a:r>
            <a:r>
              <a:rPr lang="pt-BR" b="1" i="1" dirty="0"/>
              <a:t>pesos sinápticos das várias camadas de uma rede neural</a:t>
            </a:r>
            <a:r>
              <a:rPr lang="pt-BR" dirty="0"/>
              <a:t>.</a:t>
            </a:r>
          </a:p>
          <a:p>
            <a:r>
              <a:rPr lang="pt-BR" dirty="0"/>
              <a:t>Essa tarefa pode parecer óbvia, mas não é o caso.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Como podemos calcular a influência dos pesos das camadas ocultas no erro da camada de saída?</a:t>
            </a:r>
          </a:p>
          <a:p>
            <a:r>
              <a:rPr lang="pt-BR" dirty="0"/>
              <a:t>Foram necessários 17 anos desde a criação do </a:t>
            </a:r>
            <a:r>
              <a:rPr lang="pt-BR" b="1" i="1" dirty="0"/>
              <a:t>Perceptron</a:t>
            </a:r>
            <a:r>
              <a:rPr lang="pt-BR" dirty="0"/>
              <a:t> até que se “</a:t>
            </a:r>
            <a:r>
              <a:rPr lang="pt-BR" b="1" i="1" dirty="0"/>
              <a:t>descobrisse</a:t>
            </a:r>
            <a:r>
              <a:rPr lang="pt-BR" dirty="0"/>
              <a:t>” uma forma de treinar RNAs.</a:t>
            </a:r>
          </a:p>
        </p:txBody>
      </p:sp>
    </p:spTree>
    <p:extLst>
      <p:ext uri="{BB962C8B-B14F-4D97-AF65-F5344CB8AC3E}">
        <p14:creationId xmlns:p14="http://schemas.microsoft.com/office/powerpoint/2010/main" val="4057681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68270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Para que entendamos melhor o porquê de não ser uma tarefa trivial, nós iremos considerar a notação abaixo, a qual será muito útil a seguir.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peso sináptico,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corresponde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-ésimo peso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 </a:t>
                </a:r>
                <a:r>
                  <a:rPr lang="pt-BR" b="1" i="1" dirty="0"/>
                  <a:t>rede neural</a:t>
                </a:r>
                <a:r>
                  <a:rPr lang="pt-BR" dirty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 é a matriz com todos os pesos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peso de bias,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corresponde ao peso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 </a:t>
                </a:r>
                <a:r>
                  <a:rPr lang="pt-BR" b="1" i="1" dirty="0"/>
                  <a:t>rede neural </a:t>
                </a:r>
                <a:r>
                  <a:rPr lang="pt-BR" dirty="0"/>
                  <a:t>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 é o vetor com todos os pesos de bias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</a:t>
                </a:r>
                <a:r>
                  <a:rPr lang="pt-BR" b="1" i="1" dirty="0"/>
                  <a:t>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corresponde à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</a:t>
                </a:r>
                <a:r>
                  <a:rPr lang="pt-BR" b="1" i="1" dirty="0"/>
                  <a:t> rede neural</a:t>
                </a:r>
                <a:r>
                  <a:rPr lang="pt-BR" dirty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vetor de ativações</a:t>
                </a:r>
                <a:r>
                  <a:rPr lang="pt-BR" dirty="0"/>
                  <a:t> com as </a:t>
                </a:r>
                <a:r>
                  <a:rPr lang="pt-BR" b="1" i="1" dirty="0"/>
                  <a:t>combinações lineares</a:t>
                </a:r>
                <a:r>
                  <a:rPr lang="pt-BR" dirty="0"/>
                  <a:t> das entradas de todos os nós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é a função de ativação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 </a:t>
                </a:r>
                <a:r>
                  <a:rPr lang="pt-BR" b="1" i="1" dirty="0"/>
                  <a:t>rede neural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Com essa notação, obter o </a:t>
                </a:r>
                <a:r>
                  <a:rPr lang="pt-BR" b="1" i="1" dirty="0"/>
                  <a:t>vetor gradiente</a:t>
                </a:r>
                <a:r>
                  <a:rPr lang="pt-BR" dirty="0"/>
                  <a:t> significa calcular, de maneira genérica,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pt-BR" dirty="0"/>
                  <a:t>, ou seja, calcular essa derivada para todos os pesos de todos os </a:t>
                </a:r>
                <a:r>
                  <a:rPr lang="pt-BR" b="1" i="1" dirty="0"/>
                  <a:t>nós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68270" cy="5032375"/>
              </a:xfrm>
              <a:blipFill rotWithShape="0">
                <a:blip r:embed="rId3"/>
                <a:stretch>
                  <a:fillRect l="-983" t="-1937" r="-3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370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1" y="2506538"/>
            <a:ext cx="6728915" cy="24468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838199" y="5003111"/>
                <a:ext cx="11208658" cy="18548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dirty="0"/>
                  <a:t>O mapeamento realizado pela rede MLP acima é dado por: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1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pt-BR" sz="21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sz="21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1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pt-BR" sz="21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ctrlPr>
                            <a:rPr lang="pt-BR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2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1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pt-BR" sz="21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limLow>
                            <m:limLowPr>
                              <m:ctrlPr>
                                <a:rPr lang="pt-BR" sz="21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pt-BR" sz="2100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sSup>
                                    <m:sSupPr>
                                      <m:ctrlPr>
                                        <a:rPr lang="pt-BR" sz="2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100" b="1" i="1"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p>
                                      <m:r>
                                        <a:rPr lang="pt-BR" sz="21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sz="2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sz="2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100" b="1" i="1">
                                              <a:latin typeface="Cambria Math" panose="02040503050406030204" pitchFamily="18" charset="0"/>
                                            </a:rPr>
                                            <m:t>𝑾</m:t>
                                          </m:r>
                                        </m:e>
                                        <m:sup>
                                          <m:r>
                                            <a:rPr lang="pt-BR" sz="21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limLow>
                                        <m:limLowPr>
                                          <m:ctrlPr>
                                            <a:rPr lang="pt-BR" sz="2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groupChr>
                                            <m:groupChrPr>
                                              <m:chr m:val="⏟"/>
                                              <m:ctrlPr>
                                                <a:rPr lang="pt-BR" sz="2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groupChr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pt-BR" sz="21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sz="21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𝒇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pt-BR" sz="21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p>
                                              </m:sSup>
                                              <m:d>
                                                <m:dPr>
                                                  <m:ctrlPr>
                                                    <a:rPr lang="pt-BR" sz="21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pt-BR" sz="2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sz="2100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𝑾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pt-BR" sz="2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p>
                                                  </m:sSup>
                                                  <m:r>
                                                    <a:rPr lang="pt-BR" sz="21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  <m:r>
                                                    <m:rPr>
                                                      <m:nor/>
                                                    </m:rPr>
                                                    <a:rPr lang="pt-BR" sz="2100" b="1" dirty="0"/>
                                                    <m:t> </m:t>
                                                  </m:r>
                                                  <m:r>
                                                    <a:rPr lang="pt-BR" sz="21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pt-BR" sz="2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sz="2100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𝒃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pt-BR" sz="2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</m:groupChr>
                                        </m:e>
                                        <m:lim>
                                          <m:sSup>
                                            <m:sSupPr>
                                              <m:ctrlPr>
                                                <a:rPr lang="pt-BR" sz="2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sz="2100" b="1" i="1">
                                                  <a:latin typeface="Cambria Math" panose="02040503050406030204" pitchFamily="18" charset="0"/>
                                                </a:rPr>
                                                <m:t>𝒚</m:t>
                                              </m:r>
                                            </m:e>
                                            <m:sup>
                                              <m:r>
                                                <a:rPr lang="pt-BR" sz="21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p>
                                        </m:lim>
                                      </m:limLow>
                                      <m:r>
                                        <a:rPr lang="pt-BR" sz="21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pt-BR" sz="2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100" b="1" i="1"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e>
                                        <m:sup>
                                          <m:r>
                                            <a:rPr lang="pt-BR" sz="21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groupChr>
                            </m:e>
                            <m:lim>
                              <m:sSup>
                                <m:sSupPr>
                                  <m:ctrlPr>
                                    <a:rPr lang="pt-BR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1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pt-BR" sz="21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lim>
                          </m:limLow>
                          <m:r>
                            <a:rPr lang="pt-BR" sz="21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1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pt-BR" sz="21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sz="2100" dirty="0"/>
              </a:p>
              <a:p>
                <a:r>
                  <a:rPr lang="pt-BR" dirty="0"/>
                  <a:t>Para facilitar nosso trabalho, iremos supor, sem nenhuma perda de generalidade, que a </a:t>
                </a:r>
                <a:r>
                  <a:rPr lang="pt-BR" b="1" i="1" dirty="0"/>
                  <a:t>função de custo</a:t>
                </a:r>
                <a:r>
                  <a:rPr lang="pt-BR" dirty="0"/>
                  <a:t> escolhida é o </a:t>
                </a:r>
                <a:r>
                  <a:rPr lang="pt-BR" b="1" i="1" dirty="0"/>
                  <a:t>erro quadrático médio</a:t>
                </a:r>
                <a:r>
                  <a:rPr lang="pt-BR" dirty="0"/>
                  <a:t> (MSE).</a:t>
                </a:r>
              </a:p>
              <a:p>
                <a:pPr marL="0" indent="0" algn="ctr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003111"/>
                <a:ext cx="11208658" cy="1854889"/>
              </a:xfrm>
              <a:prstGeom prst="rect">
                <a:avLst/>
              </a:prstGeom>
              <a:blipFill rotWithShape="0">
                <a:blip r:embed="rId4"/>
                <a:stretch>
                  <a:fillRect l="-707" t="-7566" r="-1142" b="-46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9780103" y="2961266"/>
            <a:ext cx="20673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OBS.</a:t>
            </a:r>
            <a:r>
              <a:rPr lang="pt-BR" sz="1400" dirty="0"/>
              <a:t>: Para facilitar nossa análise, não vamos considerar as entradas como uma camada, apenas as camadas ocultas e de saída.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10455" cy="820593"/>
          </a:xfrm>
        </p:spPr>
        <p:txBody>
          <a:bodyPr>
            <a:noAutofit/>
          </a:bodyPr>
          <a:lstStyle/>
          <a:p>
            <a:r>
              <a:rPr lang="pt-BR" sz="2400" dirty="0"/>
              <a:t>A figura abaixo apresenta um exemplo de como uma rede MLP pode ser descrita segundo essa notação.</a:t>
            </a:r>
          </a:p>
        </p:txBody>
      </p:sp>
    </p:spTree>
    <p:extLst>
      <p:ext uri="{BB962C8B-B14F-4D97-AF65-F5344CB8AC3E}">
        <p14:creationId xmlns:p14="http://schemas.microsoft.com/office/powerpoint/2010/main" val="58076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27904" cy="503237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Nós vamos assumir que a </a:t>
                </a:r>
                <a:r>
                  <a:rPr lang="pt-BR" b="1" i="1" dirty="0"/>
                  <a:t>última camada da rede MLP </a:t>
                </a:r>
                <a:r>
                  <a:rPr lang="pt-BR" dirty="0"/>
                  <a:t>(definida como 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-ésima camada) tenha uma quantidade genérica,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, de </a:t>
                </a:r>
                <a:r>
                  <a:rPr lang="pt-BR" b="1" i="1" dirty="0"/>
                  <a:t>nós</a:t>
                </a:r>
                <a:r>
                  <a:rPr lang="pt-BR" dirty="0"/>
                  <a:t>. Assim, o MSE é dado por</a:t>
                </a:r>
              </a:p>
              <a:p>
                <a:pPr marL="0" indent="0">
                  <a:buNone/>
                </a:pPr>
                <a:endParaRPr lang="pt-BR" sz="9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sSubSup>
                                <m:sSub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pt-BR" sz="2400" dirty="0"/>
              </a:p>
              <a:p>
                <a:pPr marL="0" indent="0" algn="ctr">
                  <a:buNone/>
                </a:pPr>
                <a:endParaRPr lang="pt-BR" sz="9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40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dados</m:t>
                        </m:r>
                      </m:sub>
                    </m:sSub>
                  </m:oMath>
                </a14:m>
                <a:r>
                  <a:rPr lang="pt-BR" dirty="0"/>
                  <a:t> é o número de exemplos,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são o valor desejado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-ésima saída (i.e., rótulo) e a saída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nó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camada, respectivamente, ambos correspondentes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 de entrada.</a:t>
                </a:r>
              </a:p>
              <a:p>
                <a:r>
                  <a:rPr lang="pt-BR" dirty="0"/>
                  <a:t>Para treinar a rede (i.e., atualizar os pesos), devemos derivar a </a:t>
                </a:r>
                <a:r>
                  <a:rPr lang="pt-BR" b="1" i="1" dirty="0"/>
                  <a:t>função custo </a:t>
                </a:r>
                <a:r>
                  <a:rPr lang="pt-BR" dirty="0"/>
                  <a:t>com respeito aos </a:t>
                </a:r>
                <a:r>
                  <a:rPr lang="pt-BR" b="1" i="1" dirty="0"/>
                  <a:t>pesos sinápticos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Porém, percebam que os </a:t>
                </a:r>
                <a:r>
                  <a:rPr lang="pt-BR" b="1" i="1" dirty="0"/>
                  <a:t>pesos das camadas ocultas não aparecem explícitamente</a:t>
                </a:r>
                <a:r>
                  <a:rPr lang="pt-BR" dirty="0"/>
                  <a:t> na expressão do erro,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dirty="0"/>
                  <a:t>, apenas os da camada de saída, como veremos a seguir.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27904" cy="5032375"/>
              </a:xfrm>
              <a:blipFill rotWithShape="0">
                <a:blip r:embed="rId3"/>
                <a:stretch>
                  <a:fillRect l="-869" t="-2785" r="-6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5855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49000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Para fazer com que a dependência dos pesos apareça de maneira clara na expressão do erro, nós precisamos recorrer a aplicações sucessivas da </a:t>
                </a:r>
                <a:r>
                  <a:rPr lang="pt-BR" b="1" i="1" dirty="0"/>
                  <a:t>regra da cadeia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Usando a notação de </a:t>
                </a:r>
                <a:r>
                  <a:rPr lang="pt-BR" b="1" i="1" dirty="0"/>
                  <a:t>Leibniz</a:t>
                </a:r>
                <a:r>
                  <a:rPr lang="pt-BR" dirty="0"/>
                  <a:t>, essa regra nos mostra que: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den>
                    </m:f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Por exemplo, vamos considerar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pt-BR" dirty="0"/>
                  <a:t>e que queremos obter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Nós podemos fazer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 e usar a </a:t>
                </a:r>
                <a:r>
                  <a:rPr lang="pt-BR" b="1" i="1" dirty="0"/>
                  <a:t>regra da cadeia</a:t>
                </a:r>
                <a:r>
                  <a:rPr lang="pt-BR" dirty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49000" cy="5032375"/>
              </a:xfrm>
              <a:blipFill rotWithShape="0">
                <a:blip r:embed="rId3"/>
                <a:stretch>
                  <a:fillRect l="-993" t="-2663" r="-14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7026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07057" cy="5032375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/>
                  <a:t>Agora voltamos à equação do MSE e vemos que </a:t>
                </a:r>
                <a:r>
                  <a:rPr lang="pt-BR" b="1" i="1" dirty="0"/>
                  <a:t>as saídas da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pt-BR" b="1" i="1" dirty="0"/>
                  <a:t>-ésima camada (i.e., saída) da rede aparecem de maneira direta na equação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Isso significa que é </a:t>
                </a:r>
                <a:r>
                  <a:rPr lang="pt-BR" b="1" i="1" dirty="0"/>
                  <a:t>simples se obter as derivadas com respeito aos pesos desta camada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Porém, quando precisamos avaliar as </a:t>
                </a:r>
                <a:r>
                  <a:rPr lang="pt-BR" b="1" i="1" dirty="0"/>
                  <a:t>derivadas com respeito aos pesos das camadas anteriores (i.e., ocultas)</a:t>
                </a:r>
                <a:r>
                  <a:rPr lang="pt-BR" dirty="0"/>
                  <a:t>, a situação fica mais complexa, pois não existe uma dependência direta.</a:t>
                </a:r>
              </a:p>
              <a:p>
                <a:r>
                  <a:rPr lang="pt-BR" dirty="0"/>
                  <a:t>Portanto surge a pergunta, como podemos atribuir a cada </a:t>
                </a:r>
                <a:r>
                  <a:rPr lang="pt-BR" b="1" i="1" dirty="0"/>
                  <a:t>nó</a:t>
                </a:r>
                <a:r>
                  <a:rPr lang="pt-BR" dirty="0"/>
                  <a:t> de uma camada oculta da rede, e, consequentemente a seus pesos, sua devida influência na composição dos valores de saída e, consequentemente, do erro?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Propaga-se o erro calculado na saída da rede neural para suas camadas anteriores até a primeira camada oculta usando-se um algoritmo, baseado na regra da cadeia, conhecido como </a:t>
                </a:r>
                <a:r>
                  <a:rPr lang="pt-BR" b="1" i="1" dirty="0"/>
                  <a:t>backpropagation </a:t>
                </a:r>
                <a:r>
                  <a:rPr lang="pt-BR" dirty="0"/>
                  <a:t>ou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07057" cy="5032375"/>
              </a:xfrm>
              <a:blipFill rotWithShape="0">
                <a:blip r:embed="rId3"/>
                <a:stretch>
                  <a:fillRect l="-823" t="-1816" r="-987" b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218321" y="788133"/>
                <a:ext cx="4726935" cy="902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321" y="788133"/>
                <a:ext cx="4726935" cy="90255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V="1">
            <a:off x="9799983" y="1381540"/>
            <a:ext cx="1202634" cy="5168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719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0188" cy="1325563"/>
          </a:xfrm>
        </p:spPr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94144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 seguir, veremos de maneira mais </a:t>
                </a:r>
                <a:r>
                  <a:rPr lang="pt-BR" b="1" i="1" dirty="0"/>
                  <a:t>sistemática</a:t>
                </a:r>
                <a:r>
                  <a:rPr lang="pt-BR" dirty="0"/>
                  <a:t> como a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 é realizada.</a:t>
                </a:r>
              </a:p>
              <a:p>
                <a:r>
                  <a:rPr lang="pt-BR" dirty="0"/>
                  <a:t>Inicialmente, nós devemos observar um fato fundamental. O cálculo da derivada do MSE com respeito a um peso qualquer é dada por: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nary>
                          <m:naryPr>
                            <m:chr m:val="∑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dados</m:t>
                                </m:r>
                              </m:sub>
                            </m:sSub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sup>
                              <m:e>
                                <m:sSubSup>
                                  <m:sSub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nary>
                          </m:e>
                        </m:nary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dados</m:t>
                            </m:r>
                          </m:sub>
                        </m:sSub>
                      </m:sup>
                      <m:e>
                        <m:nary>
                          <m:naryPr>
                            <m:chr m:val="∑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sup>
                          <m:e>
                            <m:f>
                              <m:f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Sup>
                                  <m:sSub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bSup>
                              </m:den>
                            </m:f>
                          </m:e>
                        </m:nary>
                      </m:e>
                    </m:nary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OBS.1</a:t>
                </a:r>
                <a:r>
                  <a:rPr lang="pt-BR" dirty="0"/>
                  <a:t>: Operação da derivada parcial é </a:t>
                </a:r>
                <a:r>
                  <a:rPr lang="pt-BR" b="1" i="1" dirty="0"/>
                  <a:t>distributiva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OBS.2</a:t>
                </a:r>
                <a:r>
                  <a:rPr lang="pt-BR" dirty="0"/>
                  <a:t>: A divisão pelo número de amostras é omitida, pois não afeta a otimização.</a:t>
                </a:r>
              </a:p>
              <a:p>
                <a:r>
                  <a:rPr lang="pt-BR" dirty="0"/>
                  <a:t>A equação acima mostra que é necessário se calcular a derivada parcial apenas do quadrado do erro associado ao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exemplo de entrada da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saída, pois o gradiente será a </a:t>
                </a:r>
                <a:r>
                  <a:rPr lang="pt-BR" b="1" i="1" dirty="0"/>
                  <a:t>média destes gradientes particulares</a:t>
                </a:r>
                <a:r>
                  <a:rPr lang="pt-BR" dirty="0"/>
                  <a:t> (ou </a:t>
                </a:r>
                <a:r>
                  <a:rPr lang="pt-BR" b="1" i="1" dirty="0"/>
                  <a:t>locais</a:t>
                </a:r>
                <a:r>
                  <a:rPr lang="pt-BR" dirty="0"/>
                  <a:t>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94144" cy="5032376"/>
              </a:xfrm>
              <a:blipFill rotWithShape="0">
                <a:blip r:embed="rId3"/>
                <a:stretch>
                  <a:fillRect l="-925" t="-2663" r="-11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10477415" y="3603148"/>
                <a:ext cx="124097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b="1" dirty="0"/>
                  <a:t>OBS.</a:t>
                </a:r>
                <a:r>
                  <a:rPr lang="pt-BR" sz="1400" dirty="0"/>
                  <a:t>: mudei o índice do erro de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sz="1400" dirty="0"/>
                  <a:t> para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sz="1400" dirty="0"/>
                  <a:t>.</a:t>
                </a: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7415" y="3603148"/>
                <a:ext cx="1240973" cy="738664"/>
              </a:xfrm>
              <a:prstGeom prst="rect">
                <a:avLst/>
              </a:prstGeom>
              <a:blipFill rotWithShape="0">
                <a:blip r:embed="rId4"/>
                <a:stretch>
                  <a:fillRect l="-493" t="-1653" r="-3941" b="-82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9698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5918"/>
            <a:ext cx="10515600" cy="1325563"/>
          </a:xfrm>
        </p:spPr>
        <p:txBody>
          <a:bodyPr/>
          <a:lstStyle/>
          <a:p>
            <a:r>
              <a:rPr lang="pt-BR" dirty="0"/>
              <a:t>Retropropagação: Algumas noções básicas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90688"/>
                <a:ext cx="11188149" cy="516731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Considerando a derivada geral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pt-BR" dirty="0"/>
                  <a:t> (i.e., um elemento genérico do vetor gradiente) e usando a </a:t>
                </a:r>
                <a:r>
                  <a:rPr lang="pt-BR" b="1" i="1" dirty="0"/>
                  <a:t>regra da cadeia</a:t>
                </a:r>
                <a:r>
                  <a:rPr lang="pt-BR" dirty="0"/>
                  <a:t>, podemos reescrevê-la como: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3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3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3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30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300" dirty="0"/>
              </a:p>
              <a:p>
                <a:r>
                  <a:rPr lang="pt-BR" dirty="0"/>
                  <a:t>A primeira derivada após a igualdade é a derivada da </a:t>
                </a:r>
                <a:r>
                  <a:rPr lang="pt-BR" b="1" i="1" dirty="0"/>
                  <a:t>função de custo</a:t>
                </a:r>
                <a:r>
                  <a:rPr lang="pt-BR" dirty="0"/>
                  <a:t> com respeito à </a:t>
                </a:r>
                <a:r>
                  <a:rPr lang="pt-BR" b="1" i="1" dirty="0"/>
                  <a:t>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r>
                  <a:rPr lang="pt-BR" dirty="0"/>
                  <a:t>Essa grandeza será chamada de </a:t>
                </a:r>
                <a:r>
                  <a:rPr lang="pt-BR" b="1" i="1" dirty="0"/>
                  <a:t>sensibilidade</a:t>
                </a:r>
                <a:r>
                  <a:rPr lang="pt-BR" dirty="0"/>
                  <a:t> e é denotada pela letra grega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pt-BR" dirty="0"/>
                  <a:t>. Desta forma: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pt-BR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pt-BR" sz="2400" dirty="0"/>
                  <a:t> </a:t>
                </a:r>
              </a:p>
              <a:p>
                <a:r>
                  <a:rPr lang="pt-BR" dirty="0"/>
                  <a:t>O termo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 é único para cada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 </a:t>
                </a:r>
              </a:p>
              <a:p>
                <a:r>
                  <a:rPr lang="pt-BR" dirty="0"/>
                  <a:t>O outro termo, por sua vez, varia ao longo das entradas do </a:t>
                </a:r>
                <a:r>
                  <a:rPr lang="pt-BR" b="1" i="1" dirty="0"/>
                  <a:t>nó</a:t>
                </a:r>
                <a:r>
                  <a:rPr lang="pt-BR" dirty="0"/>
                  <a:t> em questão. Como adotamos nós do </a:t>
                </a:r>
                <a:r>
                  <a:rPr lang="pt-BR" b="1" i="1" dirty="0"/>
                  <a:t>tipo perceptron</a:t>
                </a:r>
                <a:r>
                  <a:rPr lang="pt-BR" dirty="0"/>
                  <a:t>, a ativação,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é uma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pt-BR" sz="23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pt-BR" sz="23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 ∈ </m:t>
                          </m:r>
                          <m:r>
                            <m:rPr>
                              <m:sty m:val="p"/>
                              <m:brk m:alnAt="9"/>
                            </m:rPr>
                            <a:rPr lang="pt-BR" sz="23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pt-BR" sz="23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ntradas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e>
                      </m:nary>
                      <m:sSubSup>
                        <m:sSubSup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sz="23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pt-BR" sz="23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3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90688"/>
                <a:ext cx="11188149" cy="5167311"/>
              </a:xfrm>
              <a:blipFill rotWithShape="0">
                <a:blip r:embed="rId3"/>
                <a:stretch>
                  <a:fillRect l="-708" t="-1769" b="-280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172132" y="4367649"/>
                <a:ext cx="18972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b="1" dirty="0"/>
                  <a:t>Sensibilidade</a:t>
                </a:r>
                <a:r>
                  <a:rPr lang="pt-BR" sz="1200" dirty="0"/>
                  <a:t> do </a:t>
                </a: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sz="1200" dirty="0"/>
                  <a:t>-</a:t>
                </a:r>
                <a:r>
                  <a:rPr lang="pt-BR" sz="1200" dirty="0" err="1"/>
                  <a:t>ésimo</a:t>
                </a:r>
                <a:r>
                  <a:rPr lang="pt-BR" sz="1200" dirty="0"/>
                  <a:t> nó da </a:t>
                </a: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sz="1200" dirty="0"/>
                  <a:t>-</a:t>
                </a:r>
                <a:r>
                  <a:rPr lang="pt-BR" sz="1200" dirty="0" err="1"/>
                  <a:t>ésima</a:t>
                </a:r>
                <a:r>
                  <a:rPr lang="pt-BR" sz="1200" dirty="0"/>
                  <a:t> camada.</a:t>
                </a: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132" y="4367649"/>
                <a:ext cx="1897224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2646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13979"/>
            <a:ext cx="10515600" cy="765391"/>
          </a:xfrm>
        </p:spPr>
        <p:txBody>
          <a:bodyPr/>
          <a:lstStyle/>
          <a:p>
            <a:r>
              <a:rPr lang="pt-BR" dirty="0"/>
              <a:t>Retropropagação: Algumas noções básicas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48972"/>
                <a:ext cx="11191876" cy="540902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/>
                  <a:t>Assim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sz="26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600" dirty="0"/>
              </a:p>
              <a:p>
                <a:r>
                  <a:rPr lang="pt-BR" dirty="0"/>
                  <a:t>Caso a derivada seja em relação ao termo de </a:t>
                </a:r>
                <a:r>
                  <a:rPr lang="pt-BR" b="1" i="1" dirty="0"/>
                  <a:t>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teremos o seguinte resultado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sz="26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600" dirty="0"/>
              </a:p>
              <a:p>
                <a:r>
                  <a:rPr lang="pt-BR" dirty="0"/>
                  <a:t>Desta forma, vemos que </a:t>
                </a:r>
                <a:r>
                  <a:rPr lang="pt-BR" b="1" i="1" dirty="0"/>
                  <a:t>todas as derivadas da função de custo com respeito aos pesos (sinápticos/bias) são produtos de uma sensibilidade,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b="1" i="1" dirty="0"/>
                  <a:t>, por uma entrada do i-</a:t>
                </a:r>
                <a:r>
                  <a:rPr lang="pt-BR" b="1" i="1" dirty="0" err="1"/>
                  <a:t>ésimo</a:t>
                </a:r>
                <a:r>
                  <a:rPr lang="pt-BR" b="1" i="1" dirty="0"/>
                  <a:t> nó da rede (ou, no caso dos termos de bias, pela unidade)</a:t>
                </a:r>
                <a:r>
                  <a:rPr lang="pt-BR" dirty="0"/>
                  <a:t>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6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6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m:rPr>
                          <m:nor/>
                        </m:rPr>
                        <a:rPr lang="pt-BR" sz="2600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sSubSup>
                        <m:sSubSup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sz="2600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600" dirty="0"/>
              </a:p>
              <a:p>
                <a:pPr marL="0" indent="0">
                  <a:buNone/>
                </a:pPr>
                <a:r>
                  <a:rPr lang="pt-BR" dirty="0"/>
                  <a:t>ou, para o peso de bias,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6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6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sz="2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pt-BR" sz="26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600" dirty="0"/>
              </a:p>
              <a:p>
                <a:r>
                  <a:rPr lang="pt-BR" dirty="0"/>
                  <a:t>São os valores de </a:t>
                </a:r>
                <a:r>
                  <a:rPr lang="pt-BR" b="1" i="1" dirty="0"/>
                  <a:t>sensibilidade</a:t>
                </a:r>
                <a:r>
                  <a:rPr lang="pt-BR" i="1" dirty="0"/>
                  <a:t>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que trazem mais dificuldades em seu cálculo, pois a derivada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pt-BR" dirty="0"/>
                  <a:t> é trivial (ela é apenas o valor de uma entrada daquele nó).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48972"/>
                <a:ext cx="11191876" cy="5409028"/>
              </a:xfrm>
              <a:blipFill rotWithShape="0">
                <a:blip r:embed="rId3"/>
                <a:stretch>
                  <a:fillRect l="-654" t="-236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808687" y="1091428"/>
            <a:ext cx="798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Saída da camada anterior.</a:t>
            </a: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7053943" y="1414594"/>
            <a:ext cx="754744" cy="3851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607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5032376"/>
          </a:xfrm>
        </p:spPr>
        <p:txBody>
          <a:bodyPr>
            <a:normAutofit/>
          </a:bodyPr>
          <a:lstStyle/>
          <a:p>
            <a:r>
              <a:rPr lang="pt-BR" dirty="0"/>
              <a:t>Na última aula, fomos apresentados às redes neurais.</a:t>
            </a:r>
          </a:p>
          <a:p>
            <a:r>
              <a:rPr lang="pt-BR" dirty="0"/>
              <a:t>Vimos que elas são formadas por camadas de perceptrons que se conectam através dos pesos sinápticos.</a:t>
            </a:r>
          </a:p>
          <a:p>
            <a:r>
              <a:rPr lang="pt-BR" dirty="0"/>
              <a:t>Aprendemos que as funções de ativação logística e tangente hiperbólica causam o problema do desaparecimento do gradiente, o qual pode ser solucionado usando-se a função retificadora.</a:t>
            </a:r>
          </a:p>
          <a:p>
            <a:r>
              <a:rPr lang="pt-BR" dirty="0"/>
              <a:t>Vimos algumas topologias diferentes de redes neurais.</a:t>
            </a:r>
          </a:p>
          <a:p>
            <a:r>
              <a:rPr lang="pt-BR" dirty="0"/>
              <a:t>E aprendemos que as redes neurais são aproximadoras universais de funções.</a:t>
            </a:r>
          </a:p>
          <a:p>
            <a:r>
              <a:rPr lang="pt-BR" dirty="0"/>
              <a:t>Nesta aula, veremos como as redes neurais aprendem, ou seja, são treinadas.</a:t>
            </a:r>
          </a:p>
        </p:txBody>
      </p:sp>
    </p:spTree>
    <p:extLst>
      <p:ext uri="{BB962C8B-B14F-4D97-AF65-F5344CB8AC3E}">
        <p14:creationId xmlns:p14="http://schemas.microsoft.com/office/powerpoint/2010/main" val="394620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Retropropagando 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98290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Portanto, a estratégia de otimização adotada para atualização dos pesos (sinápticos e de bias) da rede neural é a seguinte: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pt-BR" dirty="0"/>
                  <a:t>Começa-se pela saída, onde o erro é calculado.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pt-BR" dirty="0"/>
                  <a:t>Etapa chamada de </a:t>
                </a:r>
                <a:r>
                  <a:rPr lang="pt-BR" b="1" i="1" dirty="0"/>
                  <a:t>direta</a:t>
                </a:r>
                <a:r>
                  <a:rPr lang="pt-BR" dirty="0"/>
                  <a:t>, pois aplica-se as entradas à rede e calcula-se o erro de saída.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pt-BR" dirty="0"/>
                  <a:t>Encontra-se uma </a:t>
                </a:r>
                <a:r>
                  <a:rPr lang="pt-BR" b="1" i="1" dirty="0"/>
                  <a:t>regra recursiva </a:t>
                </a:r>
                <a:r>
                  <a:rPr lang="pt-BR" dirty="0"/>
                  <a:t>que gere os valores de </a:t>
                </a:r>
                <a:r>
                  <a:rPr lang="pt-BR" b="1" i="1" dirty="0"/>
                  <a:t>sensibilidade </a:t>
                </a:r>
                <a:r>
                  <a:rPr lang="pt-BR" dirty="0"/>
                  <a:t>para os </a:t>
                </a:r>
                <a:r>
                  <a:rPr lang="pt-BR" b="1" i="1" dirty="0"/>
                  <a:t>nós</a:t>
                </a:r>
                <a:r>
                  <a:rPr lang="pt-BR" dirty="0"/>
                  <a:t> das camadas anteriores até a primeira camada oculta.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pt-BR" dirty="0"/>
                  <a:t>Etapa chamada de </a:t>
                </a:r>
                <a:r>
                  <a:rPr lang="pt-BR" b="1" i="1" dirty="0"/>
                  <a:t>reversa</a:t>
                </a:r>
                <a:r>
                  <a:rPr lang="pt-BR" dirty="0"/>
                  <a:t>, pois calcula-se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contribuição de cada nó</a:t>
                </a:r>
                <a:r>
                  <a:rPr lang="pt-BR" dirty="0"/>
                  <a:t> das camadas ocultas no erro de saída.</a:t>
                </a:r>
              </a:p>
              <a:p>
                <a:r>
                  <a:rPr lang="pt-BR" dirty="0"/>
                  <a:t>Esse processo é chamado de </a:t>
                </a:r>
                <a:r>
                  <a:rPr lang="pt-BR" b="1" i="1" dirty="0"/>
                  <a:t>retropropagação do erro </a:t>
                </a:r>
                <a:r>
                  <a:rPr lang="pt-BR" dirty="0"/>
                  <a:t>ou</a:t>
                </a:r>
                <a:r>
                  <a:rPr lang="pt-BR" b="1" i="1" dirty="0"/>
                  <a:t> backpropagation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Para facilitar a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, nós vamos inicialmente agrupar todas as </a:t>
                </a:r>
                <a:r>
                  <a:rPr lang="pt-BR" b="1" i="1" dirty="0"/>
                  <a:t>sensibilidades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, em um vetor,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Em seguida, vamos encontrar uma regra que fará a transição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Ou seja, a partir do vetor de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sensibilidades</a:t>
                </a:r>
                <a:r>
                  <a:rPr lang="pt-BR" dirty="0">
                    <a:solidFill>
                      <a:schemeClr val="tx1"/>
                    </a:solidFill>
                  </a:rPr>
                  <a:t> da camada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, iremos encontrar o vetor de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sensibilidades</a:t>
                </a:r>
                <a:r>
                  <a:rPr lang="pt-BR" dirty="0">
                    <a:solidFill>
                      <a:schemeClr val="tx1"/>
                    </a:solidFill>
                  </a:rPr>
                  <a:t> da camada anterior,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98290" cy="5032375"/>
              </a:xfrm>
              <a:blipFill>
                <a:blip r:embed="rId2"/>
                <a:stretch>
                  <a:fillRect l="-871" t="-2421" r="-54" b="-4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9586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Retropropagando 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07057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Em resumo, o processo de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 é iniciado calculando-se o </a:t>
                </a:r>
                <a:r>
                  <a:rPr lang="pt-BR" b="1" i="1" dirty="0"/>
                  <a:t>vetor de sensibilidades </a:t>
                </a:r>
                <a:r>
                  <a:rPr lang="pt-BR" dirty="0"/>
                  <a:t>da última camada,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, e, de maneira </a:t>
                </a:r>
                <a:r>
                  <a:rPr lang="pt-BR" b="1" i="1" dirty="0"/>
                  <a:t>recursiva</a:t>
                </a:r>
                <a:r>
                  <a:rPr lang="pt-BR" dirty="0"/>
                  <a:t>, obtém-se os </a:t>
                </a:r>
                <a:r>
                  <a:rPr lang="pt-BR" b="1" i="1" dirty="0"/>
                  <a:t>vetores de sensibilidades </a:t>
                </a:r>
                <a:r>
                  <a:rPr lang="pt-BR" dirty="0"/>
                  <a:t>de todas as camadas anteriores.</a:t>
                </a:r>
              </a:p>
              <a:p>
                <a:r>
                  <a:rPr lang="pt-BR" dirty="0"/>
                  <a:t>Para calcular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 (vetor de sensibilidades da camada de saída) consideramos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 saídas e, assim, temos que 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-ésimo elemento do vetor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é dado por: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 =  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07057" cy="5032375"/>
              </a:xfrm>
              <a:blipFill rotWithShape="0">
                <a:blip r:embed="rId3"/>
                <a:stretch>
                  <a:fillRect l="-933" t="-2421" r="-1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011877" y="4784267"/>
                <a:ext cx="2933379" cy="9068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dirty="0"/>
                  <a:t>Função logística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877" y="4784267"/>
                <a:ext cx="2933379" cy="906851"/>
              </a:xfrm>
              <a:prstGeom prst="rect">
                <a:avLst/>
              </a:prstGeom>
              <a:blipFill rotWithShape="0">
                <a:blip r:embed="rId4"/>
                <a:stretch>
                  <a:fillRect l="-1660" t="-40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011877" y="5817936"/>
                <a:ext cx="2854884" cy="9068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dirty="0"/>
                  <a:t>Função tangente hiperbólica</a:t>
                </a:r>
                <a:endParaRPr lang="pt-B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877" y="5817936"/>
                <a:ext cx="2854884" cy="906851"/>
              </a:xfrm>
              <a:prstGeom prst="rect">
                <a:avLst/>
              </a:prstGeom>
              <a:blipFill rotWithShape="0">
                <a:blip r:embed="rId5"/>
                <a:stretch>
                  <a:fillRect l="-1706" t="-3356" r="-14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/>
          <p:cNvSpPr txBox="1"/>
          <p:nvPr/>
        </p:nvSpPr>
        <p:spPr>
          <a:xfrm>
            <a:off x="5121965" y="3588026"/>
            <a:ext cx="765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Regra da cadeia</a:t>
            </a:r>
          </a:p>
        </p:txBody>
      </p:sp>
      <p:cxnSp>
        <p:nvCxnSpPr>
          <p:cNvPr id="9" name="Conector de seta reta 8"/>
          <p:cNvCxnSpPr/>
          <p:nvPr/>
        </p:nvCxnSpPr>
        <p:spPr>
          <a:xfrm flipV="1">
            <a:off x="7940058" y="5019261"/>
            <a:ext cx="1154246" cy="10137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7943321" y="6033054"/>
            <a:ext cx="1150983" cy="23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824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Retropropagando 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98629" cy="50323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Matricialmente nós podemos expressar o vetor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como: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=−2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a matriz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e>
                    </m:d>
                  </m:oMath>
                </a14:m>
                <a:r>
                  <a:rPr lang="pt-BR" dirty="0"/>
                  <a:t> é uma </a:t>
                </a:r>
                <a:r>
                  <a:rPr lang="pt-BR" b="1" i="1" dirty="0"/>
                  <a:t>matriz diagonal</a:t>
                </a:r>
                <a:r>
                  <a:rPr lang="pt-BR" dirty="0"/>
                  <a:t> com as derivadas das funções de ativação em relação às ativações 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 nós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camada,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                ⋯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𝑢</m:t>
                                                    </m:r>
                                                  </m:e>
                                                  <m:sub>
                                                    <m:sSub>
                                                      <m:sSubPr>
                                                        <m:ctrlPr>
                                                          <a:rPr lang="pt-BR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pt-BR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𝑁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pt-BR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𝑀</m:t>
                                                        </m:r>
                                                      </m:sub>
                                                    </m:sSub>
                                                  </m:sub>
                                                  <m:sup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𝑀</m:t>
                                                    </m:r>
                                                  </m:sup>
                                                </m:sSubSup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são vetores coluna de dimensão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 com os valores esperados e de saída da rede neural, respectivamente.</a:t>
                </a:r>
              </a:p>
              <a:p>
                <a:r>
                  <a:rPr lang="pt-BR" dirty="0"/>
                  <a:t>Desta forma, a aplicação sucessiva da </a:t>
                </a:r>
                <a:r>
                  <a:rPr lang="pt-BR" b="1" i="1" dirty="0"/>
                  <a:t>regra da cadeia </a:t>
                </a:r>
                <a:r>
                  <a:rPr lang="pt-BR" dirty="0"/>
                  <a:t>leva a uma recursão que, em termos matriciais, é simples e dada por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98629" cy="5032375"/>
              </a:xfrm>
              <a:blipFill rotWithShape="0">
                <a:blip r:embed="rId3"/>
                <a:stretch>
                  <a:fillRect l="-925" t="-3027" r="-2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23B41FCE-C935-3E1B-FCFA-7A1779D753FD}"/>
                  </a:ext>
                </a:extLst>
              </p:cNvPr>
              <p:cNvSpPr txBox="1"/>
              <p:nvPr/>
            </p:nvSpPr>
            <p:spPr>
              <a:xfrm>
                <a:off x="9075174" y="5860026"/>
                <a:ext cx="27628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Matriz ou vetor com os pesos que conectam a camada </a:t>
                </a: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pt-BR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200" dirty="0"/>
                  <a:t>à camada </a:t>
                </a: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sz="1200" dirty="0"/>
                  <a:t>.</a:t>
                </a: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23B41FCE-C935-3E1B-FCFA-7A1779D75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5174" y="5860026"/>
                <a:ext cx="2762865" cy="461665"/>
              </a:xfrm>
              <a:prstGeom prst="rect">
                <a:avLst/>
              </a:prstGeom>
              <a:blipFill>
                <a:blip r:embed="rId4"/>
                <a:stretch>
                  <a:fillRect l="-221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61515396-40A5-1A5F-4CE9-2B43B26D4A3A}"/>
              </a:ext>
            </a:extLst>
          </p:cNvPr>
          <p:cNvCxnSpPr/>
          <p:nvPr/>
        </p:nvCxnSpPr>
        <p:spPr>
          <a:xfrm flipH="1">
            <a:off x="7826477" y="6017342"/>
            <a:ext cx="1238865" cy="1376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762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aplicação da retropropagação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08027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Encontrar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para todos os pesos do nó 1 (camada oculta) da rede neural abaixo.</a:t>
                </a:r>
              </a:p>
              <a:p>
                <a:pPr marL="0" indent="0">
                  <a:buNone/>
                </a:pPr>
                <a:r>
                  <a:rPr lang="pt-BR" dirty="0"/>
                  <a:t>          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sz="3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32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sub>
                                    <m:sup>
                                      <m: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32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  <m:t>1,2</m:t>
                                            </m:r>
                                          </m:sub>
                                          <m:sup>
                                            <m: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32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pt-BR" sz="3200" dirty="0"/>
              </a:p>
              <a:p>
                <a:r>
                  <a:rPr lang="pt-BR" b="1" dirty="0"/>
                  <a:t>OBS</a:t>
                </a:r>
                <a:r>
                  <a:rPr lang="pt-BR" dirty="0"/>
                  <a:t>.: vamos deixar as derivadas da função de ativação em relação às ativações de forma genérica, ou seja, sem assumir um tipo específico de função de ativação.</a:t>
                </a:r>
              </a:p>
              <a:p>
                <a:pPr lvl="1"/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08027" cy="5032376"/>
              </a:xfrm>
              <a:blipFill>
                <a:blip r:embed="rId3"/>
                <a:stretch>
                  <a:fillRect l="-924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"/>
          <a:stretch/>
        </p:blipFill>
        <p:spPr>
          <a:xfrm>
            <a:off x="7143732" y="2505020"/>
            <a:ext cx="4210068" cy="254479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7669763" y="2250757"/>
            <a:ext cx="1948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Camada oculta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9350351" y="2920822"/>
            <a:ext cx="1938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Camada de saída</a:t>
            </a:r>
          </a:p>
        </p:txBody>
      </p:sp>
      <p:sp>
        <p:nvSpPr>
          <p:cNvPr id="10" name="Elipse 9"/>
          <p:cNvSpPr/>
          <p:nvPr/>
        </p:nvSpPr>
        <p:spPr>
          <a:xfrm>
            <a:off x="7949681" y="2558876"/>
            <a:ext cx="326571" cy="2901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7949680" y="3237930"/>
            <a:ext cx="326571" cy="2901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8480511" y="2819221"/>
            <a:ext cx="326571" cy="2901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2656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4"/>
                <a:ext cx="6437245" cy="5032375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Vamos considerar uma rede MLP com uma camada oculta com dois nós e uma </a:t>
                </a:r>
                <a:r>
                  <a:rPr lang="pt-BR" b="1" i="1" dirty="0"/>
                  <a:t>camada de saída com um único nó</a:t>
                </a:r>
                <a:r>
                  <a:rPr lang="pt-BR" dirty="0"/>
                  <a:t>, portanto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Devemos começar calculando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Percebam que essa </a:t>
                </a:r>
                <a:r>
                  <a:rPr lang="pt-BR" b="1" i="1" dirty="0"/>
                  <a:t>sensibilidade</a:t>
                </a:r>
                <a:r>
                  <a:rPr lang="pt-BR" dirty="0"/>
                  <a:t> é um escalar pois há apenas um </a:t>
                </a:r>
                <a:r>
                  <a:rPr lang="pt-BR" b="1" i="1" dirty="0"/>
                  <a:t>nó</a:t>
                </a:r>
                <a:r>
                  <a:rPr lang="pt-BR" b="1" dirty="0"/>
                  <a:t> </a:t>
                </a:r>
                <a:r>
                  <a:rPr lang="pt-BR" dirty="0"/>
                  <a:t>na camada de saída.</a:t>
                </a:r>
              </a:p>
              <a:p>
                <a:r>
                  <a:rPr lang="pt-BR" dirty="0"/>
                  <a:t>Vamos considerar um </a:t>
                </a:r>
                <a:r>
                  <a:rPr lang="pt-BR" b="1" i="1" dirty="0"/>
                  <a:t>único exemplo de entrada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e a respectiva saída desejada,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Supomos que os pesos de todos os nós têm uma certa configuração inicial (e.g., </a:t>
                </a:r>
                <a:r>
                  <a:rPr lang="pt-BR" dirty="0" err="1"/>
                  <a:t>dist</a:t>
                </a:r>
                <a:r>
                  <a:rPr lang="pt-BR" dirty="0"/>
                  <a:t>. normal).</a:t>
                </a:r>
              </a:p>
              <a:p>
                <a:r>
                  <a:rPr lang="pt-BR" dirty="0"/>
                  <a:t>Assim, quando a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é apresentada à rede, é possível calcular todos os valores de interesse ao longo dela até sua saída. </a:t>
                </a:r>
              </a:p>
              <a:p>
                <a:r>
                  <a:rPr lang="pt-BR" dirty="0"/>
                  <a:t>Essa é a etapa </a:t>
                </a:r>
                <a:r>
                  <a:rPr lang="pt-BR" b="1" i="1" dirty="0"/>
                  <a:t>direta</a:t>
                </a:r>
                <a:r>
                  <a:rPr lang="pt-BR" dirty="0"/>
                  <a:t> (ou do inglês, </a:t>
                </a:r>
                <a:r>
                  <a:rPr lang="pt-BR" b="1" i="1" dirty="0"/>
                  <a:t>forward</a:t>
                </a:r>
                <a:r>
                  <a:rPr lang="pt-BR" dirty="0"/>
                  <a:t>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4"/>
                <a:ext cx="6437245" cy="5032375"/>
              </a:xfrm>
              <a:blipFill rotWithShape="0">
                <a:blip r:embed="rId2"/>
                <a:stretch>
                  <a:fillRect l="-1231" t="-2300" r="-2178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"/>
          <a:stretch/>
        </p:blipFill>
        <p:spPr>
          <a:xfrm>
            <a:off x="7268639" y="2029995"/>
            <a:ext cx="4853788" cy="2933891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7981121" y="1656488"/>
            <a:ext cx="1948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Camada oculta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0008703" y="2472231"/>
            <a:ext cx="193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Camada de saída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/>
              <p:nvPr/>
            </p:nvSpPr>
            <p:spPr>
              <a:xfrm>
                <a:off x="7804024" y="5398446"/>
                <a:ext cx="3933885" cy="13702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6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6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f>
                                <m:f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pt-BR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7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024" y="5398446"/>
                <a:ext cx="3933885" cy="137024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de seta reta 8"/>
          <p:cNvCxnSpPr/>
          <p:nvPr/>
        </p:nvCxnSpPr>
        <p:spPr>
          <a:xfrm>
            <a:off x="6885992" y="4310743"/>
            <a:ext cx="1259632" cy="12689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90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4092"/>
                <a:ext cx="11150600" cy="5032375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/>
                  <a:t>Portanto, temos então a saída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onde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o erro pode ser calculado como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De posse do erro, podemos calcular a sensibilidade do </a:t>
                </a:r>
                <a:r>
                  <a:rPr lang="pt-BR" b="1" i="1" dirty="0"/>
                  <a:t>nó</a:t>
                </a:r>
                <a:r>
                  <a:rPr lang="pt-BR" dirty="0"/>
                  <a:t> da camada de saída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=−2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Temos, portanto, nossa primeira </a:t>
                </a:r>
                <a:r>
                  <a:rPr lang="pt-BR" b="1" i="1" dirty="0"/>
                  <a:t>sensibilidade</a:t>
                </a:r>
                <a:r>
                  <a:rPr lang="pt-BR" dirty="0"/>
                  <a:t>. Agora, usamos a equação de recursão para </a:t>
                </a:r>
                <a:r>
                  <a:rPr lang="pt-BR" b="1" i="1" dirty="0"/>
                  <a:t>retropropagar</a:t>
                </a:r>
                <a:r>
                  <a:rPr lang="pt-BR" dirty="0"/>
                  <a:t> o erro até a camada anterior. A fórmula nos diz: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sub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</m:sub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e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pPr marL="0" indent="0" algn="ctr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4092"/>
                <a:ext cx="11150600" cy="5032375"/>
              </a:xfrm>
              <a:blipFill rotWithShape="0">
                <a:blip r:embed="rId3"/>
                <a:stretch>
                  <a:fillRect l="-984" t="-16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425355" y="5751492"/>
                <a:ext cx="2563445" cy="9870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400" b="1" dirty="0"/>
                  <a:t>OBS</a:t>
                </a:r>
                <a:r>
                  <a:rPr lang="pt-BR" sz="1400" dirty="0"/>
                  <a:t>.: Notem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  <m:sup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1400" dirty="0"/>
                  <a:t> aqui não significa “ao quadrado”, mas sim a indicação de que se trata de um valor da camada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sz="1400" dirty="0"/>
                  <a:t>.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5355" y="5751492"/>
                <a:ext cx="2563445" cy="987001"/>
              </a:xfrm>
              <a:prstGeom prst="rect">
                <a:avLst/>
              </a:prstGeom>
              <a:blipFill rotWithShape="0">
                <a:blip r:embed="rId4"/>
                <a:stretch>
                  <a:fillRect r="-1425" b="-24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58218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0805"/>
            <a:ext cx="10515600" cy="792163"/>
          </a:xfrm>
        </p:spPr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3013"/>
                <a:ext cx="11136086" cy="5614987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Portanto,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1,2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Agora, para obtermos o vetor gradiente, multiplicamos as </a:t>
                </a:r>
                <a:r>
                  <a:rPr lang="pt-BR" b="1" i="1" dirty="0"/>
                  <a:t>sensibilidades</a:t>
                </a:r>
                <a:r>
                  <a:rPr lang="pt-BR" dirty="0"/>
                  <a:t> pelas entradas correspondentes.</a:t>
                </a:r>
              </a:p>
              <a:p>
                <a:r>
                  <a:rPr lang="pt-BR" dirty="0"/>
                  <a:t>Por exemplo, as derivadas parciais com relação aos pesos do </a:t>
                </a:r>
                <a:r>
                  <a:rPr lang="pt-BR" b="1" i="1" dirty="0"/>
                  <a:t>nó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da camada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são mostradas abaixo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1,1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1,</m:t>
                                              </m:r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′1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′1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3013"/>
                <a:ext cx="11136086" cy="5614987"/>
              </a:xfrm>
              <a:blipFill rotWithShape="0">
                <a:blip r:embed="rId2"/>
                <a:stretch>
                  <a:fillRect l="-767" t="-20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992445" y="5912569"/>
            <a:ext cx="15834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Os pesos de </a:t>
            </a:r>
            <a:r>
              <a:rPr lang="pt-BR" sz="1200" b="1" i="1" dirty="0"/>
              <a:t>bias</a:t>
            </a:r>
            <a:r>
              <a:rPr lang="pt-BR" sz="1200" dirty="0"/>
              <a:t> estão ligados a entradas com valores constantes iguais a 1.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389243" y="5665304"/>
            <a:ext cx="745436" cy="6460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018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7520609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Se fôssemos calcular as derivadas </a:t>
                </a:r>
                <a:r>
                  <a:rPr lang="pt-BR" b="1" i="1" dirty="0"/>
                  <a:t>aplicando a regra da cadeia diretamente</a:t>
                </a:r>
                <a:r>
                  <a:rPr lang="pt-BR" dirty="0"/>
                  <a:t>, elas seriam calculadas como mostrado abaixo.</a:t>
                </a:r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2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sz="2200" i="1">
                          <a:latin typeface="Cambria Math" panose="02040503050406030204" pitchFamily="18" charset="0"/>
                        </a:rPr>
                        <m:t>= </m:t>
                      </m:r>
                      <m:limLow>
                        <m:limLowPr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limLow>
                                      <m:limLowPr>
                                        <m:ctrlP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groupChr>
                                          <m:groupChrPr>
                                            <m:chr m:val="⏟"/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groupChrPr>
                                          <m:e>
                                            <m:f>
                                              <m:fPr>
                                                <m:ctrlP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d>
                                                      <m:dPr>
                                                        <m:ctrlP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𝑑</m:t>
                                                        </m:r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−</m:t>
                                                        </m:r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pt-BR" sz="2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r>
                                                              <a:rPr lang="pt-BR" sz="2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𝑓</m:t>
                                                            </m:r>
                                                          </m:e>
                                                          <m:sup>
                                                            <m:r>
                                                              <a:rPr lang="pt-BR" sz="2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p>
                                                        </m:sSup>
                                                        <m:d>
                                                          <m:dPr>
                                                            <m:ctrlPr>
                                                              <a:rPr lang="pt-BR" sz="2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dPr>
                                                          <m:e>
                                                            <m:sSubSup>
                                                              <m:sSubSupPr>
                                                                <m:ctrlPr>
                                                                  <a:rPr lang="pt-BR" sz="22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bSupPr>
                                                              <m:e>
                                                                <m:r>
                                                                  <a:rPr lang="pt-BR" sz="22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𝑢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lang="pt-BR" sz="22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1</m:t>
                                                                </m:r>
                                                              </m:sub>
                                                              <m:sup>
                                                                <m:r>
                                                                  <a:rPr lang="pt-BR" sz="22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2</m:t>
                                                                </m:r>
                                                              </m:sup>
                                                            </m:sSubSup>
                                                          </m:e>
                                                        </m:d>
                                                      </m:e>
                                                    </m:d>
                                                  </m:e>
                                                  <m:sup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</m:num>
                                              <m:den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𝑓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d>
                                                  <m:d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Sup>
                                                      <m:sSubSupPr>
                                                        <m:ctrlP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SupPr>
                                                      <m:e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𝑢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sub>
                                                      <m:sup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sup>
                                                    </m:sSubSup>
                                                  </m:e>
                                                </m:d>
                                              </m:den>
                                            </m:f>
                                            <m:f>
                                              <m:fPr>
                                                <m:ctrlP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𝑓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d>
                                                  <m:d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Sup>
                                                      <m:sSubSupPr>
                                                        <m:ctrlP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SupPr>
                                                      <m:e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𝑢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sub>
                                                      <m:sup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sup>
                                                    </m:sSubSup>
                                                  </m:e>
                                                </m:d>
                                              </m:num>
                                              <m:den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bSup>
                                                  <m:sSubSup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𝑢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bSup>
                                              </m:den>
                                            </m:f>
                                          </m:e>
                                        </m:groupChr>
                                      </m:e>
                                      <m:lim>
                                        <m:sSup>
                                          <m:s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𝛿</m:t>
                                            </m:r>
                                          </m:e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lim>
                                    </m:limLow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num>
                                      <m:den>
                                        <m: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p>
                                          <m:s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den>
                                    </m:f>
                                    <m:f>
                                      <m:fPr>
                                        <m:ctrlP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p>
                                          <m:s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mr>
                              </m:m>
                            </m:e>
                          </m:groupChr>
                        </m:e>
                        <m:lim>
                          <m:sSubSup>
                            <m:sSubSupPr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lim>
                      </m:limLow>
                      <m:limLow>
                        <m:limLow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>
                                <m:fPr>
                                  <m:ctrlP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sub>
                                    <m:sup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lim>
                      </m:limLow>
                    </m:oMath>
                  </m:oMathPara>
                </a14:m>
                <a:endParaRPr lang="pt-BR" sz="2200" dirty="0"/>
              </a:p>
              <a:p>
                <a:r>
                  <a:rPr lang="pt-BR" dirty="0"/>
                  <a:t>Resolvendo as derivadas parciais, temos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2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sz="2200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′1</m:t>
                          </m:r>
                        </m:sup>
                      </m:sSup>
                      <m:d>
                        <m:d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200" dirty="0"/>
              </a:p>
              <a:p>
                <a:pPr marL="0" indent="0">
                  <a:buNone/>
                </a:pPr>
                <a:endParaRPr lang="pt-BR" sz="2200" dirty="0"/>
              </a:p>
              <a:p>
                <a:pPr marL="0" indent="0">
                  <a:buNone/>
                </a:pPr>
                <a:endParaRPr lang="pt-BR" sz="2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7520609" cy="5032376"/>
              </a:xfrm>
              <a:blipFill rotWithShape="0">
                <a:blip r:embed="rId2"/>
                <a:stretch>
                  <a:fillRect l="-1460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"/>
          <a:stretch/>
        </p:blipFill>
        <p:spPr>
          <a:xfrm>
            <a:off x="8292978" y="2972836"/>
            <a:ext cx="3862428" cy="233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073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50601" cy="5032376"/>
              </a:xfrm>
            </p:spPr>
            <p:txBody>
              <a:bodyPr/>
              <a:lstStyle/>
              <a:p>
                <a:r>
                  <a:rPr lang="pt-BR" dirty="0"/>
                  <a:t>Aplicando-se o mesmo procedimento aos outros pesos, temos: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50601" cy="5032376"/>
              </a:xfrm>
              <a:blipFill rotWithShape="0">
                <a:blip r:embed="rId2"/>
                <a:stretch>
                  <a:fillRect l="-929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47216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58331" cy="5032376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– Redes Neurais Artificiais (Parte VI)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#8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>
                <a:solidFill>
                  <a:srgbClr val="FF0000"/>
                </a:solidFill>
              </a:rPr>
              <a:t>Atividades podem ser feitas em grupo, mas as entregas devem ser individuais.</a:t>
            </a:r>
          </a:p>
          <a:p>
            <a:r>
              <a:rPr lang="pt-BR" b="1" dirty="0"/>
              <a:t>Projeto #2</a:t>
            </a:r>
          </a:p>
          <a:p>
            <a:pPr lvl="1"/>
            <a:r>
              <a:rPr lang="pt-BR" dirty="0"/>
              <a:t>Projeto já está no </a:t>
            </a:r>
            <a:r>
              <a:rPr lang="pt-BR" dirty="0" err="1"/>
              <a:t>github</a:t>
            </a:r>
            <a:r>
              <a:rPr lang="pt-BR" dirty="0"/>
              <a:t> e pode ser feito em grupos de no máximo 3 alunos.</a:t>
            </a:r>
          </a:p>
          <a:p>
            <a:pPr lvl="1"/>
            <a:r>
              <a:rPr lang="pt-BR" dirty="0"/>
              <a:t>Entrega: </a:t>
            </a:r>
            <a:r>
              <a:rPr lang="pt-BR" b="1" dirty="0">
                <a:solidFill>
                  <a:srgbClr val="00B050"/>
                </a:solidFill>
              </a:rPr>
              <a:t>25/06/2023 até às 23:59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Leiam os enunciados atentamente.</a:t>
            </a:r>
          </a:p>
        </p:txBody>
      </p:sp>
    </p:spTree>
    <p:extLst>
      <p:ext uri="{BB962C8B-B14F-4D97-AF65-F5344CB8AC3E}">
        <p14:creationId xmlns:p14="http://schemas.microsoft.com/office/powerpoint/2010/main" val="2849316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36086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Consideramos agora, o </a:t>
                </a:r>
                <a:r>
                  <a:rPr lang="pt-BR" b="1" i="1" dirty="0"/>
                  <a:t>processo de otimização</a:t>
                </a:r>
                <a:r>
                  <a:rPr lang="pt-BR" dirty="0"/>
                  <a:t>, ou seja, de </a:t>
                </a:r>
                <a:r>
                  <a:rPr lang="pt-BR" b="1" i="1" dirty="0"/>
                  <a:t>atualização dos</a:t>
                </a:r>
                <a:r>
                  <a:rPr lang="pt-BR" dirty="0"/>
                  <a:t> </a:t>
                </a:r>
                <a:r>
                  <a:rPr lang="pt-BR" b="1" i="1" dirty="0"/>
                  <a:t>pesos sinápticos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Assim como vimos anteriormente, o processo de otimização corresponde a um </a:t>
                </a:r>
                <a:r>
                  <a:rPr lang="pt-BR" b="1" i="1" dirty="0"/>
                  <a:t>problema de minimização</a:t>
                </a:r>
                <a:r>
                  <a:rPr lang="pt-BR" dirty="0"/>
                  <a:t> de uma </a:t>
                </a:r>
                <a:r>
                  <a:rPr lang="pt-BR" b="1" i="1" dirty="0"/>
                  <a:t>função custo (ou de perda)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dirty="0"/>
                  <a:t>, </a:t>
                </a:r>
                <a:r>
                  <a:rPr lang="pt-BR" b="1" i="1" dirty="0"/>
                  <a:t>com respeito a um vetor de pesos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Portanto, o problema de aprendizado em redes neurais pode ser formulado como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Normalmente, esse processo de otimização é </a:t>
                </a:r>
                <a:r>
                  <a:rPr lang="pt-BR" b="1" i="1" dirty="0"/>
                  <a:t>conduzido de forma iterativa</a:t>
                </a:r>
                <a:r>
                  <a:rPr lang="pt-BR" dirty="0"/>
                  <a:t>, o que dá um </a:t>
                </a:r>
                <a:r>
                  <a:rPr lang="pt-BR" b="1" i="1" dirty="0"/>
                  <a:t>sentido mais natural à noção de aprendizado</a:t>
                </a:r>
                <a:r>
                  <a:rPr lang="pt-BR" dirty="0"/>
                  <a:t> (i.e., um processo gradual).</a:t>
                </a:r>
              </a:p>
              <a:p>
                <a:r>
                  <a:rPr lang="pt-BR" dirty="0"/>
                  <a:t>Existem </a:t>
                </a:r>
                <a:r>
                  <a:rPr lang="pt-BR" b="1" i="1" dirty="0"/>
                  <a:t>vários métodos de otimização </a:t>
                </a:r>
                <a:r>
                  <a:rPr lang="pt-BR" dirty="0"/>
                  <a:t>aplicáveis, mas, sem dúvida, </a:t>
                </a:r>
                <a:r>
                  <a:rPr lang="pt-BR" b="1" i="1" dirty="0"/>
                  <a:t>os mais utilizados são aqueles baseados nas derivadas da função custo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36086" cy="5032375"/>
              </a:xfrm>
              <a:blipFill rotWithShape="0">
                <a:blip r:embed="rId3"/>
                <a:stretch>
                  <a:fillRect l="-876" t="-2421" r="-11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4610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upid Neural Network - 9G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65" y="480707"/>
            <a:ext cx="3401957" cy="218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Don't be afraid of artificial neural networks - it is easy to start! An overview of deep learning with links to didactic material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788" y="480707"/>
            <a:ext cx="3730405" cy="261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Journey to Machine Learning – Towards Data Sci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06" y="3360518"/>
            <a:ext cx="3815474" cy="214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13 Best New Neural Network Books To Read In 2020 - BookAuthority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4" r="9242" b="29845"/>
          <a:stretch/>
        </p:blipFill>
        <p:spPr bwMode="auto">
          <a:xfrm>
            <a:off x="4672303" y="3938633"/>
            <a:ext cx="2050141" cy="274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ttps://storage.googleapis.com/groundai-web-prod/media/users/user_129478/project_202937/images/x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616" y="4070557"/>
            <a:ext cx="2476500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ntroduction to Deep Learning | Hacker No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017" y="565503"/>
            <a:ext cx="2855639" cy="286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70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034465" y="3089448"/>
            <a:ext cx="5180001" cy="3048149"/>
            <a:chOff x="5034465" y="3089448"/>
            <a:chExt cx="5180001" cy="3048149"/>
          </a:xfrm>
        </p:grpSpPr>
        <p:sp>
          <p:nvSpPr>
            <p:cNvPr id="5" name="Freeform 4"/>
            <p:cNvSpPr/>
            <p:nvPr/>
          </p:nvSpPr>
          <p:spPr>
            <a:xfrm>
              <a:off x="5178136" y="3647922"/>
              <a:ext cx="4343400" cy="1972366"/>
            </a:xfrm>
            <a:custGeom>
              <a:avLst/>
              <a:gdLst>
                <a:gd name="connsiteX0" fmla="*/ 0 w 4343400"/>
                <a:gd name="connsiteY0" fmla="*/ 0 h 1972366"/>
                <a:gd name="connsiteX1" fmla="*/ 561109 w 4343400"/>
                <a:gd name="connsiteY1" fmla="*/ 1600200 h 1972366"/>
                <a:gd name="connsiteX2" fmla="*/ 1132609 w 4343400"/>
                <a:gd name="connsiteY2" fmla="*/ 914400 h 1972366"/>
                <a:gd name="connsiteX3" fmla="*/ 1756063 w 4343400"/>
                <a:gd name="connsiteY3" fmla="*/ 1963882 h 1972366"/>
                <a:gd name="connsiteX4" fmla="*/ 2389909 w 4343400"/>
                <a:gd name="connsiteY4" fmla="*/ 1402773 h 1972366"/>
                <a:gd name="connsiteX5" fmla="*/ 3917373 w 4343400"/>
                <a:gd name="connsiteY5" fmla="*/ 1278082 h 1972366"/>
                <a:gd name="connsiteX6" fmla="*/ 4343400 w 4343400"/>
                <a:gd name="connsiteY6" fmla="*/ 955964 h 197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1972366">
                  <a:moveTo>
                    <a:pt x="0" y="0"/>
                  </a:moveTo>
                  <a:cubicBezTo>
                    <a:pt x="186170" y="723900"/>
                    <a:pt x="372341" y="1447800"/>
                    <a:pt x="561109" y="1600200"/>
                  </a:cubicBezTo>
                  <a:cubicBezTo>
                    <a:pt x="749877" y="1752600"/>
                    <a:pt x="933450" y="853786"/>
                    <a:pt x="1132609" y="914400"/>
                  </a:cubicBezTo>
                  <a:cubicBezTo>
                    <a:pt x="1331768" y="975014"/>
                    <a:pt x="1546513" y="1882487"/>
                    <a:pt x="1756063" y="1963882"/>
                  </a:cubicBezTo>
                  <a:cubicBezTo>
                    <a:pt x="1965613" y="2045277"/>
                    <a:pt x="2029691" y="1517073"/>
                    <a:pt x="2389909" y="1402773"/>
                  </a:cubicBezTo>
                  <a:cubicBezTo>
                    <a:pt x="2750127" y="1288473"/>
                    <a:pt x="3591791" y="1352550"/>
                    <a:pt x="3917373" y="1278082"/>
                  </a:cubicBezTo>
                  <a:cubicBezTo>
                    <a:pt x="4242955" y="1203614"/>
                    <a:pt x="4158096" y="1046019"/>
                    <a:pt x="4343400" y="9559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5200996" y="382863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271481" y="411086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361016" y="44153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452456" y="47125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5551516" y="49792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Curved Connector 10"/>
            <p:cNvCxnSpPr>
              <a:stCxn id="6" idx="6"/>
              <a:endCxn id="7" idx="7"/>
            </p:cNvCxnSpPr>
            <p:nvPr/>
          </p:nvCxnSpPr>
          <p:spPr>
            <a:xfrm>
              <a:off x="5286721" y="3879395"/>
              <a:ext cx="57931" cy="24634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7" idx="6"/>
              <a:endCxn id="8" idx="7"/>
            </p:cNvCxnSpPr>
            <p:nvPr/>
          </p:nvCxnSpPr>
          <p:spPr>
            <a:xfrm>
              <a:off x="5357206" y="4161626"/>
              <a:ext cx="76981" cy="26861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8" idx="6"/>
              <a:endCxn id="9" idx="7"/>
            </p:cNvCxnSpPr>
            <p:nvPr/>
          </p:nvCxnSpPr>
          <p:spPr>
            <a:xfrm>
              <a:off x="5446741" y="4466135"/>
              <a:ext cx="78886" cy="261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9" idx="6"/>
              <a:endCxn id="10" idx="7"/>
            </p:cNvCxnSpPr>
            <p:nvPr/>
          </p:nvCxnSpPr>
          <p:spPr>
            <a:xfrm>
              <a:off x="5538181" y="4763315"/>
              <a:ext cx="86506" cy="23080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0" idx="6"/>
              <a:endCxn id="35" idx="0"/>
            </p:cNvCxnSpPr>
            <p:nvPr/>
          </p:nvCxnSpPr>
          <p:spPr>
            <a:xfrm>
              <a:off x="5637241" y="5030015"/>
              <a:ext cx="147638" cy="1854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/>
            <p:cNvSpPr/>
            <p:nvPr/>
          </p:nvSpPr>
          <p:spPr>
            <a:xfrm>
              <a:off x="9261504" y="4777203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9118623" y="484225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9001472" y="4878719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8892889" y="489300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8793832" y="4897771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8693814" y="4910425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8589990" y="491421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3" name="Curved Connector 22"/>
            <p:cNvCxnSpPr>
              <a:stCxn id="16" idx="0"/>
              <a:endCxn id="17" idx="0"/>
            </p:cNvCxnSpPr>
            <p:nvPr/>
          </p:nvCxnSpPr>
          <p:spPr>
            <a:xfrm rot="16200000" flipH="1" flipV="1">
              <a:off x="9200403" y="4738285"/>
              <a:ext cx="65047" cy="142881"/>
            </a:xfrm>
            <a:prstGeom prst="curvedConnector3">
              <a:avLst>
                <a:gd name="adj1" fmla="val -219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7" idx="0"/>
              <a:endCxn id="18" idx="0"/>
            </p:cNvCxnSpPr>
            <p:nvPr/>
          </p:nvCxnSpPr>
          <p:spPr>
            <a:xfrm rot="16200000" flipH="1" flipV="1">
              <a:off x="9084676" y="4801908"/>
              <a:ext cx="36469" cy="117151"/>
            </a:xfrm>
            <a:prstGeom prst="curvedConnector3">
              <a:avLst>
                <a:gd name="adj1" fmla="val -404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8" idx="0"/>
              <a:endCxn id="19" idx="0"/>
            </p:cNvCxnSpPr>
            <p:nvPr/>
          </p:nvCxnSpPr>
          <p:spPr>
            <a:xfrm rot="16200000" flipH="1" flipV="1">
              <a:off x="8982899" y="4831571"/>
              <a:ext cx="14289" cy="108583"/>
            </a:xfrm>
            <a:prstGeom prst="curvedConnector3">
              <a:avLst>
                <a:gd name="adj1" fmla="val -7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9" idx="0"/>
              <a:endCxn id="20" idx="0"/>
            </p:cNvCxnSpPr>
            <p:nvPr/>
          </p:nvCxnSpPr>
          <p:spPr>
            <a:xfrm rot="16200000" flipH="1" flipV="1">
              <a:off x="8883842" y="4845860"/>
              <a:ext cx="4763" cy="99057"/>
            </a:xfrm>
            <a:prstGeom prst="curvedConnector3">
              <a:avLst>
                <a:gd name="adj1" fmla="val -2299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20" idx="0"/>
              <a:endCxn id="21" idx="0"/>
            </p:cNvCxnSpPr>
            <p:nvPr/>
          </p:nvCxnSpPr>
          <p:spPr>
            <a:xfrm rot="16200000" flipH="1" flipV="1">
              <a:off x="8780359" y="4854089"/>
              <a:ext cx="12654" cy="100018"/>
            </a:xfrm>
            <a:prstGeom prst="curvedConnector3">
              <a:avLst>
                <a:gd name="adj1" fmla="val -8280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21" idx="0"/>
              <a:endCxn id="22" idx="0"/>
            </p:cNvCxnSpPr>
            <p:nvPr/>
          </p:nvCxnSpPr>
          <p:spPr>
            <a:xfrm rot="16200000" flipH="1" flipV="1">
              <a:off x="8682872" y="4860405"/>
              <a:ext cx="3785" cy="103824"/>
            </a:xfrm>
            <a:prstGeom prst="curvedConnector3">
              <a:avLst>
                <a:gd name="adj1" fmla="val -27681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048250" y="3181615"/>
              <a:ext cx="0" cy="26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7464465" y="3379430"/>
              <a:ext cx="0" cy="48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nl-BE" b="1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>
              <a:off x="5784878" y="5282575"/>
              <a:ext cx="0" cy="54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85028" y="5620288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Connector 34"/>
            <p:cNvSpPr/>
            <p:nvPr/>
          </p:nvSpPr>
          <p:spPr>
            <a:xfrm>
              <a:off x="5742016" y="52154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67300" y="5829820"/>
              <a:ext cx="143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  <a:endParaRPr lang="nl-BE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31541" y="5812790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  <a:endParaRPr lang="nl-BE" sz="1400" dirty="0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6932641" y="555837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41560" y="4972605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platô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890796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418607" y="1393371"/>
            <a:ext cx="7290582" cy="4399794"/>
            <a:chOff x="3418607" y="1393371"/>
            <a:chExt cx="7290582" cy="4399794"/>
          </a:xfrm>
        </p:grpSpPr>
        <p:grpSp>
          <p:nvGrpSpPr>
            <p:cNvPr id="73" name="Group 72"/>
            <p:cNvGrpSpPr/>
            <p:nvPr/>
          </p:nvGrpSpPr>
          <p:grpSpPr>
            <a:xfrm>
              <a:off x="3418607" y="1393371"/>
              <a:ext cx="7098192" cy="4399794"/>
              <a:chOff x="3418607" y="1393371"/>
              <a:chExt cx="7098192" cy="43997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 3"/>
                  <p:cNvSpPr/>
                  <p:nvPr/>
                </p:nvSpPr>
                <p:spPr>
                  <a:xfrm>
                    <a:off x="6734134" y="2673830"/>
                    <a:ext cx="653105" cy="54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(.)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Rectangle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4134" y="2673830"/>
                    <a:ext cx="653105" cy="54000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9174" r="-1835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6734135" y="3924267"/>
                    <a:ext cx="653104" cy="54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(.)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4135" y="3924267"/>
                    <a:ext cx="653104" cy="54000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9174" r="-1835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/>
                  <p:cNvSpPr/>
                  <p:nvPr/>
                </p:nvSpPr>
                <p:spPr>
                  <a:xfrm>
                    <a:off x="9638905" y="3223227"/>
                    <a:ext cx="642017" cy="54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(.)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Rectangle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8905" y="3223227"/>
                    <a:ext cx="642017" cy="54000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0185" r="-277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" name="Group 6"/>
              <p:cNvGrpSpPr/>
              <p:nvPr/>
            </p:nvGrpSpPr>
            <p:grpSpPr>
              <a:xfrm>
                <a:off x="5757023" y="2712359"/>
                <a:ext cx="540000" cy="539571"/>
                <a:chOff x="4419599" y="2282943"/>
                <a:chExt cx="468000" cy="539571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4419599" y="2282943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/>
                    <p:cNvSpPr/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</m:oMath>
                        </m:oMathPara>
                      </a14:m>
                      <a:endParaRPr lang="pt-BR" sz="1200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54717" t="-117045" r="-154717" b="-165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1" name="Straight Arrow Connector 10"/>
              <p:cNvCxnSpPr>
                <a:stCxn id="8" idx="6"/>
                <a:endCxn id="4" idx="1"/>
              </p:cNvCxnSpPr>
              <p:nvPr/>
            </p:nvCxnSpPr>
            <p:spPr>
              <a:xfrm flipV="1">
                <a:off x="6297023" y="2943830"/>
                <a:ext cx="437111" cy="25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5750690" y="3962796"/>
                <a:ext cx="540000" cy="539571"/>
                <a:chOff x="4419599" y="2282943"/>
                <a:chExt cx="468000" cy="539571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4419599" y="2282943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/>
                    <p:cNvSpPr/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</m:oMath>
                        </m:oMathPara>
                      </a14:m>
                      <a:endParaRPr lang="pt-BR" sz="1200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54717" t="-117045" r="-154717" b="-165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" name="Group 16"/>
              <p:cNvGrpSpPr/>
              <p:nvPr/>
            </p:nvGrpSpPr>
            <p:grpSpPr>
              <a:xfrm>
                <a:off x="8730204" y="3256232"/>
                <a:ext cx="540000" cy="539571"/>
                <a:chOff x="4419599" y="2282943"/>
                <a:chExt cx="468000" cy="539571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4419599" y="2282943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Rectangle 18"/>
                    <p:cNvSpPr/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</m:oMath>
                        </m:oMathPara>
                      </a14:m>
                      <a:endParaRPr lang="pt-BR" sz="1200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54717" t="-117045" r="-154717" b="-165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0" name="Straight Arrow Connector 19"/>
              <p:cNvCxnSpPr>
                <a:stCxn id="18" idx="6"/>
                <a:endCxn id="6" idx="1"/>
              </p:cNvCxnSpPr>
              <p:nvPr/>
            </p:nvCxnSpPr>
            <p:spPr>
              <a:xfrm>
                <a:off x="9270204" y="3490232"/>
                <a:ext cx="368701" cy="29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Oval 20"/>
                  <p:cNvSpPr/>
                  <p:nvPr/>
                </p:nvSpPr>
                <p:spPr>
                  <a:xfrm>
                    <a:off x="7709546" y="2673830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Oval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9546" y="2673830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 l="-222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Straight Arrow Connector 21"/>
              <p:cNvCxnSpPr>
                <a:stCxn id="4" idx="3"/>
                <a:endCxn id="21" idx="2"/>
              </p:cNvCxnSpPr>
              <p:nvPr/>
            </p:nvCxnSpPr>
            <p:spPr>
              <a:xfrm>
                <a:off x="7387239" y="2943830"/>
                <a:ext cx="32230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Oval 22"/>
                  <p:cNvSpPr/>
                  <p:nvPr/>
                </p:nvSpPr>
                <p:spPr>
                  <a:xfrm>
                    <a:off x="7709546" y="3924267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Oval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9546" y="3924267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 l="-222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Arrow Connector 23"/>
              <p:cNvCxnSpPr>
                <a:stCxn id="5" idx="3"/>
                <a:endCxn id="23" idx="2"/>
              </p:cNvCxnSpPr>
              <p:nvPr/>
            </p:nvCxnSpPr>
            <p:spPr>
              <a:xfrm>
                <a:off x="7387239" y="4194267"/>
                <a:ext cx="32230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21" idx="6"/>
                <a:endCxn id="18" idx="2"/>
              </p:cNvCxnSpPr>
              <p:nvPr/>
            </p:nvCxnSpPr>
            <p:spPr>
              <a:xfrm>
                <a:off x="8249546" y="2943830"/>
                <a:ext cx="480658" cy="5464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23" idx="6"/>
                <a:endCxn id="18" idx="2"/>
              </p:cNvCxnSpPr>
              <p:nvPr/>
            </p:nvCxnSpPr>
            <p:spPr>
              <a:xfrm flipV="1">
                <a:off x="8249546" y="3490232"/>
                <a:ext cx="480658" cy="7040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6" idx="3"/>
              </p:cNvCxnSpPr>
              <p:nvPr/>
            </p:nvCxnSpPr>
            <p:spPr>
              <a:xfrm>
                <a:off x="10280922" y="3493227"/>
                <a:ext cx="235877" cy="21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Oval 30"/>
                  <p:cNvSpPr/>
                  <p:nvPr/>
                </p:nvSpPr>
                <p:spPr>
                  <a:xfrm>
                    <a:off x="4816133" y="1461493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Oval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6133" y="1461493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 l="-1099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Oval 31"/>
                  <p:cNvSpPr/>
                  <p:nvPr/>
                </p:nvSpPr>
                <p:spPr>
                  <a:xfrm>
                    <a:off x="4819806" y="2676359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Oval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9806" y="2676359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 l="-222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Oval 32"/>
                  <p:cNvSpPr/>
                  <p:nvPr/>
                </p:nvSpPr>
                <p:spPr>
                  <a:xfrm>
                    <a:off x="4816133" y="3926796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Oval 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6133" y="3926796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11"/>
                    <a:stretch>
                      <a:fillRect l="-219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Straight Arrow Connector 33"/>
              <p:cNvCxnSpPr>
                <a:stCxn id="32" idx="6"/>
                <a:endCxn id="8" idx="2"/>
              </p:cNvCxnSpPr>
              <p:nvPr/>
            </p:nvCxnSpPr>
            <p:spPr>
              <a:xfrm>
                <a:off x="5359806" y="2946359"/>
                <a:ext cx="39721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33" idx="6"/>
                <a:endCxn id="15" idx="2"/>
              </p:cNvCxnSpPr>
              <p:nvPr/>
            </p:nvCxnSpPr>
            <p:spPr>
              <a:xfrm>
                <a:off x="5356133" y="4196796"/>
                <a:ext cx="39455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Oval 35"/>
                  <p:cNvSpPr/>
                  <p:nvPr/>
                </p:nvSpPr>
                <p:spPr>
                  <a:xfrm>
                    <a:off x="4816133" y="5212804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Oval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6133" y="5212804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12"/>
                    <a:stretch>
                      <a:fillRect l="-219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Straight Arrow Connector 37"/>
              <p:cNvCxnSpPr>
                <a:stCxn id="31" idx="6"/>
                <a:endCxn id="8" idx="2"/>
              </p:cNvCxnSpPr>
              <p:nvPr/>
            </p:nvCxnSpPr>
            <p:spPr>
              <a:xfrm>
                <a:off x="5356133" y="1731493"/>
                <a:ext cx="400890" cy="12148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15" idx="6"/>
                <a:endCxn id="5" idx="1"/>
              </p:cNvCxnSpPr>
              <p:nvPr/>
            </p:nvCxnSpPr>
            <p:spPr>
              <a:xfrm flipV="1">
                <a:off x="6290690" y="4194267"/>
                <a:ext cx="443445" cy="25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36" idx="6"/>
                <a:endCxn id="15" idx="2"/>
              </p:cNvCxnSpPr>
              <p:nvPr/>
            </p:nvCxnSpPr>
            <p:spPr>
              <a:xfrm flipV="1">
                <a:off x="5356133" y="4196796"/>
                <a:ext cx="394557" cy="12860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50"/>
              <p:cNvSpPr/>
              <p:nvPr/>
            </p:nvSpPr>
            <p:spPr>
              <a:xfrm>
                <a:off x="3743115" y="2248926"/>
                <a:ext cx="180000" cy="18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736782" y="4754126"/>
                <a:ext cx="180000" cy="18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4" name="Straight Arrow Connector 53"/>
              <p:cNvCxnSpPr>
                <a:stCxn id="51" idx="3"/>
                <a:endCxn id="31" idx="2"/>
              </p:cNvCxnSpPr>
              <p:nvPr/>
            </p:nvCxnSpPr>
            <p:spPr>
              <a:xfrm flipV="1">
                <a:off x="3923115" y="1731493"/>
                <a:ext cx="893018" cy="6074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51" idx="3"/>
                <a:endCxn id="33" idx="2"/>
              </p:cNvCxnSpPr>
              <p:nvPr/>
            </p:nvCxnSpPr>
            <p:spPr>
              <a:xfrm>
                <a:off x="3923115" y="2338926"/>
                <a:ext cx="893018" cy="18578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52" idx="3"/>
                <a:endCxn id="32" idx="2"/>
              </p:cNvCxnSpPr>
              <p:nvPr/>
            </p:nvCxnSpPr>
            <p:spPr>
              <a:xfrm flipV="1">
                <a:off x="3916782" y="2946359"/>
                <a:ext cx="903024" cy="18977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52" idx="3"/>
                <a:endCxn id="36" idx="2"/>
              </p:cNvCxnSpPr>
              <p:nvPr/>
            </p:nvCxnSpPr>
            <p:spPr>
              <a:xfrm>
                <a:off x="3916782" y="4844126"/>
                <a:ext cx="899351" cy="6386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3418607" y="2152953"/>
                    <a:ext cx="27610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8607" y="2152953"/>
                    <a:ext cx="276101" cy="27699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13333" r="-6667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3418607" y="4701300"/>
                    <a:ext cx="2814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8607" y="4701300"/>
                    <a:ext cx="281423" cy="276999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13043" r="-652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9" name="Straight Arrow Connector 68"/>
              <p:cNvCxnSpPr/>
              <p:nvPr/>
            </p:nvCxnSpPr>
            <p:spPr>
              <a:xfrm rot="5400000">
                <a:off x="5900480" y="2581353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5982076" y="1477212"/>
                <a:ext cx="117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grpSp>
            <p:nvGrpSpPr>
              <p:cNvPr id="74" name="Group 73"/>
              <p:cNvGrpSpPr/>
              <p:nvPr/>
            </p:nvGrpSpPr>
            <p:grpSpPr>
              <a:xfrm>
                <a:off x="5799754" y="1977100"/>
                <a:ext cx="468000" cy="468000"/>
                <a:chOff x="5750690" y="1752807"/>
                <a:chExt cx="468000" cy="468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TextBox 69"/>
                    <p:cNvSpPr txBox="1"/>
                    <p:nvPr/>
                  </p:nvSpPr>
                  <p:spPr>
                    <a:xfrm>
                      <a:off x="5785045" y="1808576"/>
                      <a:ext cx="287643" cy="27962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70" name="TextBox 6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85045" y="1808576"/>
                      <a:ext cx="287643" cy="279628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l="-19149" t="-2174" r="-8511" b="-195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2" name="Oval 71"/>
                <p:cNvSpPr/>
                <p:nvPr/>
              </p:nvSpPr>
              <p:spPr>
                <a:xfrm>
                  <a:off x="5750690" y="1752807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5" name="Straight Arrow Connector 74"/>
              <p:cNvCxnSpPr/>
              <p:nvPr/>
            </p:nvCxnSpPr>
            <p:spPr>
              <a:xfrm rot="5400000">
                <a:off x="5908025" y="1841252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5959215" y="5439804"/>
                <a:ext cx="117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cxnSp>
            <p:nvCxnSpPr>
              <p:cNvPr id="81" name="Straight Arrow Connector 80"/>
              <p:cNvCxnSpPr/>
              <p:nvPr/>
            </p:nvCxnSpPr>
            <p:spPr>
              <a:xfrm rot="16200000">
                <a:off x="5899194" y="4556649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" name="Group 81"/>
              <p:cNvGrpSpPr/>
              <p:nvPr/>
            </p:nvGrpSpPr>
            <p:grpSpPr>
              <a:xfrm>
                <a:off x="5784267" y="4701300"/>
                <a:ext cx="468000" cy="468000"/>
                <a:chOff x="5750690" y="1752807"/>
                <a:chExt cx="468000" cy="468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" name="TextBox 82"/>
                    <p:cNvSpPr txBox="1"/>
                    <p:nvPr/>
                  </p:nvSpPr>
                  <p:spPr>
                    <a:xfrm>
                      <a:off x="5790186" y="1818321"/>
                      <a:ext cx="287643" cy="2801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83" name="TextBox 8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0186" y="1818321"/>
                      <a:ext cx="287643" cy="280141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 l="-18750" t="-2174" r="-6250" b="-173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4" name="Oval 83"/>
                <p:cNvSpPr/>
                <p:nvPr/>
              </p:nvSpPr>
              <p:spPr>
                <a:xfrm>
                  <a:off x="5750690" y="1752807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85" name="Straight Arrow Connector 84"/>
              <p:cNvCxnSpPr/>
              <p:nvPr/>
            </p:nvCxnSpPr>
            <p:spPr>
              <a:xfrm rot="16200000">
                <a:off x="5891996" y="5325201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6" name="Group 85"/>
              <p:cNvGrpSpPr/>
              <p:nvPr/>
            </p:nvGrpSpPr>
            <p:grpSpPr>
              <a:xfrm>
                <a:off x="8779268" y="3971180"/>
                <a:ext cx="468000" cy="468000"/>
                <a:chOff x="5750690" y="1752807"/>
                <a:chExt cx="468000" cy="468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TextBox 86"/>
                    <p:cNvSpPr txBox="1"/>
                    <p:nvPr/>
                  </p:nvSpPr>
                  <p:spPr>
                    <a:xfrm>
                      <a:off x="5790186" y="1818321"/>
                      <a:ext cx="292580" cy="28020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87" name="TextBox 8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0186" y="1818321"/>
                      <a:ext cx="292580" cy="280205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 l="-20833" t="-2174" r="-4167" b="-195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8" name="Oval 87"/>
                <p:cNvSpPr/>
                <p:nvPr/>
              </p:nvSpPr>
              <p:spPr>
                <a:xfrm>
                  <a:off x="5750690" y="1752807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89" name="Straight Arrow Connector 88"/>
              <p:cNvCxnSpPr/>
              <p:nvPr/>
            </p:nvCxnSpPr>
            <p:spPr>
              <a:xfrm rot="16200000">
                <a:off x="8879954" y="3847435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/>
              <p:cNvSpPr txBox="1"/>
              <p:nvPr/>
            </p:nvSpPr>
            <p:spPr>
              <a:xfrm>
                <a:off x="8947173" y="4679512"/>
                <a:ext cx="117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cxnSp>
            <p:nvCxnSpPr>
              <p:cNvPr id="91" name="Straight Arrow Connector 90"/>
              <p:cNvCxnSpPr/>
              <p:nvPr/>
            </p:nvCxnSpPr>
            <p:spPr>
              <a:xfrm rot="16200000">
                <a:off x="8879954" y="4564909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9205033" y="3118271"/>
                    <a:ext cx="483787" cy="3725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46" name="Rectangle 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05033" y="3118271"/>
                    <a:ext cx="483787" cy="372538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Rectangle 77"/>
                  <p:cNvSpPr/>
                  <p:nvPr/>
                </p:nvSpPr>
                <p:spPr>
                  <a:xfrm>
                    <a:off x="6267754" y="2544578"/>
                    <a:ext cx="478849" cy="37196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8" name="Rectangle 7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7754" y="2544578"/>
                    <a:ext cx="478849" cy="371961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Rectangle 78"/>
                  <p:cNvSpPr/>
                  <p:nvPr/>
                </p:nvSpPr>
                <p:spPr>
                  <a:xfrm>
                    <a:off x="6267754" y="4208793"/>
                    <a:ext cx="478849" cy="3724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9" name="Rectangle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7754" y="4208793"/>
                    <a:ext cx="478849" cy="372474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7" name="Rectangle 66"/>
              <p:cNvSpPr/>
              <p:nvPr/>
            </p:nvSpPr>
            <p:spPr>
              <a:xfrm>
                <a:off x="4576220" y="1393371"/>
                <a:ext cx="2927666" cy="19357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4569886" y="3857405"/>
                <a:ext cx="2927666" cy="19357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570816" y="2593205"/>
                <a:ext cx="2835927" cy="23633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909657" y="1423394"/>
                <a:ext cx="6459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/>
                  <a:t>Nó 1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6902485" y="5418214"/>
                <a:ext cx="6459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/>
                  <a:t>Nó 2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9762362" y="4595572"/>
                <a:ext cx="6459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/>
                  <a:t>Nó 3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10432979" y="3271023"/>
                  <a:ext cx="276210" cy="3725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2979" y="3271023"/>
                  <a:ext cx="276210" cy="372538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r="-39130"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720065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roup 197"/>
          <p:cNvGrpSpPr/>
          <p:nvPr/>
        </p:nvGrpSpPr>
        <p:grpSpPr>
          <a:xfrm>
            <a:off x="1813708" y="1513572"/>
            <a:ext cx="9981331" cy="3270415"/>
            <a:chOff x="1813708" y="1513572"/>
            <a:chExt cx="9981331" cy="32704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4737500" y="1676400"/>
                  <a:ext cx="653105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7500" y="1676400"/>
                  <a:ext cx="653105" cy="54000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174" r="-183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4737501" y="4126987"/>
                  <a:ext cx="653104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7501" y="4126987"/>
                  <a:ext cx="653104" cy="54000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174" r="-183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10724755" y="2782771"/>
                  <a:ext cx="642017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4755" y="2782771"/>
                  <a:ext cx="642017" cy="54000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0185" r="-277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/>
            <p:cNvSpPr/>
            <p:nvPr/>
          </p:nvSpPr>
          <p:spPr>
            <a:xfrm>
              <a:off x="3760389" y="1714929"/>
              <a:ext cx="540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3809453" y="1714929"/>
                  <a:ext cx="377925" cy="53957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sz="1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9453" y="1714929"/>
                  <a:ext cx="377925" cy="53957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2258" t="-115730" r="-130645" b="-1629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>
              <a:stCxn id="8" idx="6"/>
              <a:endCxn id="4" idx="1"/>
            </p:cNvCxnSpPr>
            <p:nvPr/>
          </p:nvCxnSpPr>
          <p:spPr>
            <a:xfrm flipV="1">
              <a:off x="4300389" y="1946400"/>
              <a:ext cx="437111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3754056" y="4165516"/>
              <a:ext cx="540000" cy="539571"/>
              <a:chOff x="4419599" y="2282943"/>
              <a:chExt cx="468000" cy="539571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9816054" y="2815776"/>
              <a:ext cx="540000" cy="539571"/>
              <a:chOff x="4419599" y="2282943"/>
              <a:chExt cx="468000" cy="539571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" name="Straight Arrow Connector 19"/>
            <p:cNvCxnSpPr>
              <a:stCxn id="18" idx="6"/>
              <a:endCxn id="6" idx="1"/>
            </p:cNvCxnSpPr>
            <p:nvPr/>
          </p:nvCxnSpPr>
          <p:spPr>
            <a:xfrm>
              <a:off x="10356054" y="3049776"/>
              <a:ext cx="368701" cy="29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/>
                <p:cNvSpPr/>
                <p:nvPr/>
              </p:nvSpPr>
              <p:spPr>
                <a:xfrm>
                  <a:off x="8795396" y="1642824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Oval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5396" y="1642824"/>
                  <a:ext cx="540000" cy="5400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 l="-111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>
              <a:stCxn id="4" idx="3"/>
              <a:endCxn id="106" idx="2"/>
            </p:cNvCxnSpPr>
            <p:nvPr/>
          </p:nvCxnSpPr>
          <p:spPr>
            <a:xfrm flipV="1">
              <a:off x="5390605" y="1941969"/>
              <a:ext cx="474707" cy="44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/>
                <p:cNvSpPr/>
                <p:nvPr/>
              </p:nvSpPr>
              <p:spPr>
                <a:xfrm>
                  <a:off x="8795396" y="4120081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5396" y="4120081"/>
                  <a:ext cx="540000" cy="5400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 l="-111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/>
            <p:cNvCxnSpPr>
              <a:stCxn id="5" idx="3"/>
              <a:endCxn id="111" idx="2"/>
            </p:cNvCxnSpPr>
            <p:nvPr/>
          </p:nvCxnSpPr>
          <p:spPr>
            <a:xfrm flipV="1">
              <a:off x="5390605" y="4392795"/>
              <a:ext cx="479357" cy="41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1" idx="6"/>
              <a:endCxn id="18" idx="2"/>
            </p:cNvCxnSpPr>
            <p:nvPr/>
          </p:nvCxnSpPr>
          <p:spPr>
            <a:xfrm>
              <a:off x="9335396" y="1912824"/>
              <a:ext cx="480658" cy="11369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3" idx="6"/>
              <a:endCxn id="18" idx="2"/>
            </p:cNvCxnSpPr>
            <p:nvPr/>
          </p:nvCxnSpPr>
          <p:spPr>
            <a:xfrm flipV="1">
              <a:off x="9335396" y="3049776"/>
              <a:ext cx="480658" cy="13403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6" idx="3"/>
            </p:cNvCxnSpPr>
            <p:nvPr/>
          </p:nvCxnSpPr>
          <p:spPr>
            <a:xfrm>
              <a:off x="11366772" y="3052771"/>
              <a:ext cx="235877" cy="21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/>
                <p:cNvSpPr/>
                <p:nvPr/>
              </p:nvSpPr>
              <p:spPr>
                <a:xfrm>
                  <a:off x="2809975" y="1682733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975" y="1682733"/>
                  <a:ext cx="540000" cy="54000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/>
                <p:cNvSpPr/>
                <p:nvPr/>
              </p:nvSpPr>
              <p:spPr>
                <a:xfrm>
                  <a:off x="2809975" y="249742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Oval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975" y="2497426"/>
                  <a:ext cx="540000" cy="5400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/>
                <p:cNvSpPr/>
                <p:nvPr/>
              </p:nvSpPr>
              <p:spPr>
                <a:xfrm>
                  <a:off x="2823172" y="331665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172" y="3316656"/>
                  <a:ext cx="540000" cy="5400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>
              <a:stCxn id="32" idx="6"/>
              <a:endCxn id="8" idx="2"/>
            </p:cNvCxnSpPr>
            <p:nvPr/>
          </p:nvCxnSpPr>
          <p:spPr>
            <a:xfrm flipV="1">
              <a:off x="3349975" y="1948929"/>
              <a:ext cx="410414" cy="8184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33" idx="6"/>
              <a:endCxn id="15" idx="2"/>
            </p:cNvCxnSpPr>
            <p:nvPr/>
          </p:nvCxnSpPr>
          <p:spPr>
            <a:xfrm>
              <a:off x="3363172" y="3586656"/>
              <a:ext cx="390884" cy="8128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/>
                <p:cNvSpPr/>
                <p:nvPr/>
              </p:nvSpPr>
              <p:spPr>
                <a:xfrm>
                  <a:off x="2809975" y="412741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Oval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975" y="4127416"/>
                  <a:ext cx="540000" cy="5400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/>
            <p:cNvCxnSpPr>
              <a:stCxn id="31" idx="6"/>
              <a:endCxn id="8" idx="2"/>
            </p:cNvCxnSpPr>
            <p:nvPr/>
          </p:nvCxnSpPr>
          <p:spPr>
            <a:xfrm flipV="1">
              <a:off x="3349975" y="1948929"/>
              <a:ext cx="410414" cy="38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5" idx="6"/>
              <a:endCxn id="5" idx="1"/>
            </p:cNvCxnSpPr>
            <p:nvPr/>
          </p:nvCxnSpPr>
          <p:spPr>
            <a:xfrm flipV="1">
              <a:off x="4294056" y="4396987"/>
              <a:ext cx="443445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36" idx="6"/>
              <a:endCxn id="15" idx="2"/>
            </p:cNvCxnSpPr>
            <p:nvPr/>
          </p:nvCxnSpPr>
          <p:spPr>
            <a:xfrm>
              <a:off x="3349975" y="4397416"/>
              <a:ext cx="404081" cy="21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2115347" y="1860475"/>
              <a:ext cx="180000" cy="18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112348" y="4311988"/>
              <a:ext cx="180000" cy="18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4" name="Straight Arrow Connector 53"/>
            <p:cNvCxnSpPr>
              <a:stCxn id="51" idx="3"/>
              <a:endCxn id="31" idx="2"/>
            </p:cNvCxnSpPr>
            <p:nvPr/>
          </p:nvCxnSpPr>
          <p:spPr>
            <a:xfrm>
              <a:off x="2295347" y="1950475"/>
              <a:ext cx="514628" cy="22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1" idx="3"/>
              <a:endCxn id="33" idx="2"/>
            </p:cNvCxnSpPr>
            <p:nvPr/>
          </p:nvCxnSpPr>
          <p:spPr>
            <a:xfrm>
              <a:off x="2295347" y="1950475"/>
              <a:ext cx="527825" cy="16361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2" idx="3"/>
              <a:endCxn id="32" idx="2"/>
            </p:cNvCxnSpPr>
            <p:nvPr/>
          </p:nvCxnSpPr>
          <p:spPr>
            <a:xfrm flipV="1">
              <a:off x="2292348" y="2767426"/>
              <a:ext cx="517627" cy="16345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2" idx="3"/>
              <a:endCxn id="36" idx="2"/>
            </p:cNvCxnSpPr>
            <p:nvPr/>
          </p:nvCxnSpPr>
          <p:spPr>
            <a:xfrm flipV="1">
              <a:off x="2292348" y="4397416"/>
              <a:ext cx="517627" cy="45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1819030" y="1777099"/>
                  <a:ext cx="2761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9030" y="1777099"/>
                  <a:ext cx="276101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3043" r="-6522" b="-1555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1813708" y="4213634"/>
                  <a:ext cx="2814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3708" y="4213634"/>
                  <a:ext cx="281423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3043" r="-6522" b="-1521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Arrow Connector 68"/>
            <p:cNvCxnSpPr>
              <a:endCxn id="72" idx="4"/>
            </p:cNvCxnSpPr>
            <p:nvPr/>
          </p:nvCxnSpPr>
          <p:spPr>
            <a:xfrm flipV="1">
              <a:off x="4027517" y="2815567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4075250" y="2814968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3795497" y="2347567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5785045" y="1808576"/>
                    <a:ext cx="287643" cy="2796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5045" y="1808576"/>
                    <a:ext cx="287643" cy="279628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l="-19149" t="-2174" r="-8511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Oval 71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5" name="Straight Arrow Connector 74"/>
            <p:cNvCxnSpPr>
              <a:stCxn id="72" idx="0"/>
              <a:endCxn id="8" idx="4"/>
            </p:cNvCxnSpPr>
            <p:nvPr/>
          </p:nvCxnSpPr>
          <p:spPr>
            <a:xfrm flipV="1">
              <a:off x="4029497" y="2182929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/>
            <p:cNvGrpSpPr/>
            <p:nvPr/>
          </p:nvGrpSpPr>
          <p:grpSpPr>
            <a:xfrm>
              <a:off x="3801091" y="3528452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5790186" y="1818321"/>
                    <a:ext cx="287643" cy="2801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3" name="TextBox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0186" y="1818321"/>
                    <a:ext cx="287643" cy="280141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18750" t="-2174" r="-6250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4" name="Oval 83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9865118" y="3530724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5790186" y="1818321"/>
                    <a:ext cx="292580" cy="28155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7" name="TextBox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0186" y="1818321"/>
                    <a:ext cx="292580" cy="281552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20833" t="-2174" r="-4167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8" name="Oval 87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9" name="Straight Arrow Connector 88"/>
            <p:cNvCxnSpPr/>
            <p:nvPr/>
          </p:nvCxnSpPr>
          <p:spPr>
            <a:xfrm rot="16200000">
              <a:off x="9965804" y="3406979"/>
              <a:ext cx="252000" cy="5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10033023" y="4239056"/>
              <a:ext cx="11702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 rot="16200000">
              <a:off x="9965804" y="4124453"/>
              <a:ext cx="252000" cy="5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10290883" y="2677815"/>
                  <a:ext cx="483787" cy="3738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0883" y="2677815"/>
                  <a:ext cx="483787" cy="37388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4271120" y="1547148"/>
                  <a:ext cx="478849" cy="3719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1120" y="1547148"/>
                  <a:ext cx="478849" cy="371961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4271120" y="4411513"/>
                  <a:ext cx="478849" cy="3724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1120" y="4411513"/>
                  <a:ext cx="478849" cy="372474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11518829" y="2830567"/>
                  <a:ext cx="276210" cy="3738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18829" y="2830567"/>
                  <a:ext cx="276210" cy="373885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r="-40000" b="-645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/>
                <p:cNvSpPr/>
                <p:nvPr/>
              </p:nvSpPr>
              <p:spPr>
                <a:xfrm>
                  <a:off x="7805150" y="1665684"/>
                  <a:ext cx="653105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Rectangle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150" y="1665684"/>
                  <a:ext cx="653105" cy="54000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9091" r="-181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ectangle 91"/>
                <p:cNvSpPr/>
                <p:nvPr/>
              </p:nvSpPr>
              <p:spPr>
                <a:xfrm>
                  <a:off x="7805151" y="4120081"/>
                  <a:ext cx="653104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Rectangle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151" y="4120081"/>
                  <a:ext cx="653104" cy="54000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9091" r="-181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7" name="Group 96"/>
            <p:cNvGrpSpPr/>
            <p:nvPr/>
          </p:nvGrpSpPr>
          <p:grpSpPr>
            <a:xfrm>
              <a:off x="6828039" y="1704213"/>
              <a:ext cx="540000" cy="539571"/>
              <a:chOff x="4419599" y="2282943"/>
              <a:chExt cx="468000" cy="539571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Rectangle 98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0" name="Straight Arrow Connector 99"/>
            <p:cNvCxnSpPr>
              <a:stCxn id="98" idx="6"/>
              <a:endCxn id="80" idx="1"/>
            </p:cNvCxnSpPr>
            <p:nvPr/>
          </p:nvCxnSpPr>
          <p:spPr>
            <a:xfrm flipV="1">
              <a:off x="7368039" y="1935684"/>
              <a:ext cx="437111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oup 100"/>
            <p:cNvGrpSpPr/>
            <p:nvPr/>
          </p:nvGrpSpPr>
          <p:grpSpPr>
            <a:xfrm>
              <a:off x="6821706" y="4158610"/>
              <a:ext cx="540000" cy="539571"/>
              <a:chOff x="4419599" y="2282943"/>
              <a:chExt cx="468000" cy="539571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Rectangle 102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4" name="Straight Arrow Connector 103"/>
            <p:cNvCxnSpPr>
              <a:stCxn id="80" idx="3"/>
            </p:cNvCxnSpPr>
            <p:nvPr/>
          </p:nvCxnSpPr>
          <p:spPr>
            <a:xfrm>
              <a:off x="8458255" y="1935684"/>
              <a:ext cx="3223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92" idx="3"/>
              <a:endCxn id="23" idx="2"/>
            </p:cNvCxnSpPr>
            <p:nvPr/>
          </p:nvCxnSpPr>
          <p:spPr>
            <a:xfrm>
              <a:off x="8458255" y="4390081"/>
              <a:ext cx="33714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Oval 105"/>
                <p:cNvSpPr/>
                <p:nvPr/>
              </p:nvSpPr>
              <p:spPr>
                <a:xfrm>
                  <a:off x="5865312" y="1671969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Oval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312" y="1671969"/>
                  <a:ext cx="540000" cy="540000"/>
                </a:xfrm>
                <a:prstGeom prst="ellipse">
                  <a:avLst/>
                </a:prstGeom>
                <a:blipFill rotWithShape="0">
                  <a:blip r:embed="rId24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Oval 106"/>
                <p:cNvSpPr/>
                <p:nvPr/>
              </p:nvSpPr>
              <p:spPr>
                <a:xfrm>
                  <a:off x="5865312" y="331665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Oval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312" y="3316656"/>
                  <a:ext cx="540000" cy="540000"/>
                </a:xfrm>
                <a:prstGeom prst="ellipse">
                  <a:avLst/>
                </a:prstGeom>
                <a:blipFill rotWithShape="0">
                  <a:blip r:embed="rId25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Oval 110"/>
                <p:cNvSpPr/>
                <p:nvPr/>
              </p:nvSpPr>
              <p:spPr>
                <a:xfrm>
                  <a:off x="5869962" y="4122795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Oval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9962" y="4122795"/>
                  <a:ext cx="540000" cy="540000"/>
                </a:xfrm>
                <a:prstGeom prst="ellipse">
                  <a:avLst/>
                </a:prstGeom>
                <a:blipFill rotWithShape="0">
                  <a:blip r:embed="rId26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Arrow Connector 111"/>
            <p:cNvCxnSpPr>
              <a:stCxn id="106" idx="6"/>
              <a:endCxn id="98" idx="2"/>
            </p:cNvCxnSpPr>
            <p:nvPr/>
          </p:nvCxnSpPr>
          <p:spPr>
            <a:xfrm flipV="1">
              <a:off x="6405312" y="1938213"/>
              <a:ext cx="422727" cy="37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102" idx="6"/>
              <a:endCxn id="92" idx="1"/>
            </p:cNvCxnSpPr>
            <p:nvPr/>
          </p:nvCxnSpPr>
          <p:spPr>
            <a:xfrm flipV="1">
              <a:off x="7361706" y="4390081"/>
              <a:ext cx="443445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111" idx="6"/>
              <a:endCxn id="102" idx="2"/>
            </p:cNvCxnSpPr>
            <p:nvPr/>
          </p:nvCxnSpPr>
          <p:spPr>
            <a:xfrm flipV="1">
              <a:off x="6409962" y="4392610"/>
              <a:ext cx="411744" cy="1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/>
            <p:cNvGrpSpPr/>
            <p:nvPr/>
          </p:nvGrpSpPr>
          <p:grpSpPr>
            <a:xfrm>
              <a:off x="6880616" y="3531942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5790186" y="1818321"/>
                    <a:ext cx="292580" cy="28071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24" name="TextBox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0186" y="1818321"/>
                    <a:ext cx="292580" cy="280718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20833" t="-2174" r="-6250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5" name="Oval 124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Rectangle 126"/>
                <p:cNvSpPr/>
                <p:nvPr/>
              </p:nvSpPr>
              <p:spPr>
                <a:xfrm>
                  <a:off x="7338770" y="1513572"/>
                  <a:ext cx="483787" cy="3725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7" name="Rectangle 1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8770" y="1513572"/>
                  <a:ext cx="483787" cy="372538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Rectangle 127"/>
                <p:cNvSpPr/>
                <p:nvPr/>
              </p:nvSpPr>
              <p:spPr>
                <a:xfrm>
                  <a:off x="7338770" y="4396987"/>
                  <a:ext cx="483787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8" name="Rectangle 1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8770" y="4396987"/>
                  <a:ext cx="483787" cy="373051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Oval 137"/>
                <p:cNvSpPr/>
                <p:nvPr/>
              </p:nvSpPr>
              <p:spPr>
                <a:xfrm>
                  <a:off x="5865312" y="2486420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8" name="Oval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312" y="2486420"/>
                  <a:ext cx="540000" cy="540000"/>
                </a:xfrm>
                <a:prstGeom prst="ellipse">
                  <a:avLst/>
                </a:prstGeom>
                <a:blipFill rotWithShape="0">
                  <a:blip r:embed="rId30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Straight Arrow Connector 140"/>
            <p:cNvCxnSpPr>
              <a:stCxn id="5" idx="3"/>
              <a:endCxn id="138" idx="2"/>
            </p:cNvCxnSpPr>
            <p:nvPr/>
          </p:nvCxnSpPr>
          <p:spPr>
            <a:xfrm flipV="1">
              <a:off x="5390605" y="2756420"/>
              <a:ext cx="474707" cy="16405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4" idx="3"/>
              <a:endCxn id="107" idx="2"/>
            </p:cNvCxnSpPr>
            <p:nvPr/>
          </p:nvCxnSpPr>
          <p:spPr>
            <a:xfrm>
              <a:off x="5390605" y="1946400"/>
              <a:ext cx="474707" cy="1640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138" idx="6"/>
              <a:endCxn id="98" idx="2"/>
            </p:cNvCxnSpPr>
            <p:nvPr/>
          </p:nvCxnSpPr>
          <p:spPr>
            <a:xfrm flipV="1">
              <a:off x="6405312" y="1938213"/>
              <a:ext cx="422727" cy="8182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>
              <a:stCxn id="107" idx="6"/>
              <a:endCxn id="102" idx="2"/>
            </p:cNvCxnSpPr>
            <p:nvPr/>
          </p:nvCxnSpPr>
          <p:spPr>
            <a:xfrm>
              <a:off x="6405312" y="3586656"/>
              <a:ext cx="416394" cy="8059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>
              <a:off x="4040632" y="3998735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>
              <a:off x="4040244" y="3335439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/>
            <p:cNvSpPr txBox="1"/>
            <p:nvPr/>
          </p:nvSpPr>
          <p:spPr>
            <a:xfrm>
              <a:off x="4079136" y="3301791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  <p:grpSp>
          <p:nvGrpSpPr>
            <p:cNvPr id="183" name="Group 182"/>
            <p:cNvGrpSpPr/>
            <p:nvPr/>
          </p:nvGrpSpPr>
          <p:grpSpPr>
            <a:xfrm>
              <a:off x="6861939" y="2331981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TextBox 183"/>
                  <p:cNvSpPr txBox="1"/>
                  <p:nvPr/>
                </p:nvSpPr>
                <p:spPr>
                  <a:xfrm>
                    <a:off x="5785045" y="1808576"/>
                    <a:ext cx="292580" cy="28020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84" name="TextBox 1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5045" y="1808576"/>
                    <a:ext cx="292580" cy="280205"/>
                  </a:xfrm>
                  <a:prstGeom prst="rect">
                    <a:avLst/>
                  </a:prstGeom>
                  <a:blipFill rotWithShape="0">
                    <a:blip r:embed="rId31"/>
                    <a:stretch>
                      <a:fillRect l="-20833" t="-2174" r="-6250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5" name="Oval 184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6" name="Straight Arrow Connector 185"/>
            <p:cNvCxnSpPr/>
            <p:nvPr/>
          </p:nvCxnSpPr>
          <p:spPr>
            <a:xfrm flipV="1">
              <a:off x="7096237" y="2174963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/>
            <p:nvPr/>
          </p:nvCxnSpPr>
          <p:spPr>
            <a:xfrm>
              <a:off x="7109241" y="3993086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 flipV="1">
              <a:off x="7099862" y="2803440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7147595" y="2779981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  <p:cxnSp>
          <p:nvCxnSpPr>
            <p:cNvPr id="190" name="Straight Arrow Connector 189"/>
            <p:cNvCxnSpPr/>
            <p:nvPr/>
          </p:nvCxnSpPr>
          <p:spPr>
            <a:xfrm>
              <a:off x="7112589" y="3330932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/>
            <p:cNvSpPr txBox="1"/>
            <p:nvPr/>
          </p:nvSpPr>
          <p:spPr>
            <a:xfrm>
              <a:off x="7151481" y="3297284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62495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2852698" y="487979"/>
            <a:ext cx="4296726" cy="5088350"/>
            <a:chOff x="2852698" y="487979"/>
            <a:chExt cx="4296726" cy="5088350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3220585" y="644070"/>
              <a:ext cx="0" cy="360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220585" y="4237494"/>
              <a:ext cx="360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772960" y="4021078"/>
                  <a:ext cx="3764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2960" y="4021078"/>
                  <a:ext cx="376464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230110" y="487979"/>
                  <a:ext cx="3388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0110" y="487979"/>
                  <a:ext cx="33881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/>
            <p:cNvCxnSpPr/>
            <p:nvPr/>
          </p:nvCxnSpPr>
          <p:spPr>
            <a:xfrm>
              <a:off x="3220585" y="1170919"/>
              <a:ext cx="303915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290110" y="1168604"/>
              <a:ext cx="0" cy="3060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6184925" y="1078604"/>
              <a:ext cx="180000" cy="18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Oval 33"/>
            <p:cNvSpPr/>
            <p:nvPr/>
          </p:nvSpPr>
          <p:spPr>
            <a:xfrm>
              <a:off x="3130584" y="4138604"/>
              <a:ext cx="180000" cy="18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128922" y="1078604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84925" y="4154070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085572" y="4350354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140171" y="4350354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52698" y="983938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30110" y="644070"/>
              <a:ext cx="306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XOR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3128922" y="4852275"/>
              <a:ext cx="180000" cy="18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128922" y="531705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308922" y="4751436"/>
              <a:ext cx="25527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Classe 0 (nível lógico 0)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08921" y="5237775"/>
              <a:ext cx="25527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Classe 1 (nível lógico 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4100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63632"/>
                <a:ext cx="11227905" cy="509436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Dentre esses métodos, existem os de </a:t>
                </a:r>
                <a:r>
                  <a:rPr lang="pt-BR" b="1" i="1" dirty="0"/>
                  <a:t>primeira ordem </a:t>
                </a:r>
                <a:r>
                  <a:rPr lang="pt-BR" dirty="0"/>
                  <a:t>e os de </a:t>
                </a:r>
                <a:r>
                  <a:rPr lang="pt-BR" b="1" i="1" dirty="0"/>
                  <a:t>segunda ordem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Os métodos de </a:t>
                </a:r>
                <a:r>
                  <a:rPr lang="pt-BR" b="1" i="1" dirty="0"/>
                  <a:t>primeira ordem</a:t>
                </a:r>
                <a:r>
                  <a:rPr lang="pt-BR" dirty="0"/>
                  <a:t> são baseados nas derivadas parciais de primeira ordem da </a:t>
                </a:r>
                <a:r>
                  <a:rPr lang="pt-BR" b="1" i="1" dirty="0"/>
                  <a:t>função custo</a:t>
                </a:r>
                <a:r>
                  <a:rPr lang="pt-BR" dirty="0"/>
                  <a:t>, agrupadas no </a:t>
                </a:r>
                <a:r>
                  <a:rPr lang="pt-BR" b="1" i="1" dirty="0"/>
                  <a:t>vetor gradiente</a:t>
                </a:r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:endParaRPr lang="pt-BR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9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pt-BR" sz="19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sz="19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9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pt-BR" sz="19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9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9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sz="1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pt-BR" sz="19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sz="1900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d>
                                      <m:dPr>
                                        <m:ctrlPr>
                                          <a:rPr lang="pt-BR" sz="19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1900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pt-BR" sz="19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pt-BR" sz="19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9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1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pt-BR" sz="19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pt-BR" sz="1900" b="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sz="1900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d>
                                      <m:dPr>
                                        <m:ctrlPr>
                                          <a:rPr lang="pt-BR" sz="19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1900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pt-BR" sz="1900" b="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pt-BR" sz="19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9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1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1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1900" b="1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sz="19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1900" b="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sz="1900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sz="19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1900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1900" b="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sz="19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19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19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000" dirty="0"/>
              </a:p>
              <a:p>
                <a:r>
                  <a:rPr lang="pt-BR" dirty="0"/>
                  <a:t>Como já vimos, o </a:t>
                </a:r>
                <a:r>
                  <a:rPr lang="pt-BR" b="1" i="1" dirty="0"/>
                  <a:t>gradiente aponta na direção de maior crescimento da função</a:t>
                </a:r>
                <a:r>
                  <a:rPr lang="pt-BR" dirty="0"/>
                  <a:t> e portanto, </a:t>
                </a:r>
                <a:r>
                  <a:rPr lang="pt-BR" b="1" i="1" dirty="0"/>
                  <a:t>caminhar em sentido contrário </a:t>
                </a:r>
                <a:r>
                  <a:rPr lang="pt-BR" dirty="0"/>
                  <a:t>a ele é uma forma adequada de se </a:t>
                </a:r>
                <a:r>
                  <a:rPr lang="pt-BR" b="1" i="1" dirty="0"/>
                  <a:t>buscar iterativamente a minimização</a:t>
                </a:r>
                <a:r>
                  <a:rPr lang="pt-BR" dirty="0"/>
                  <a:t> da </a:t>
                </a:r>
                <a:r>
                  <a:rPr lang="pt-BR" b="1" i="1" dirty="0"/>
                  <a:t>função de custo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63632"/>
                <a:ext cx="11227905" cy="5094368"/>
              </a:xfrm>
              <a:blipFill rotWithShape="0">
                <a:blip r:embed="rId2"/>
                <a:stretch>
                  <a:fillRect l="-923" t="-2632" r="-4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801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2058"/>
                <a:ext cx="11005457" cy="527594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Desta maneira, temos a seguinte </a:t>
                </a:r>
                <a:r>
                  <a:rPr lang="pt-BR" b="1" i="1" dirty="0"/>
                  <a:t>equação de atualização dos pesos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passo de aprendizagem</a:t>
                </a:r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 é a iteração de atualização.</a:t>
                </a:r>
              </a:p>
              <a:p>
                <a:r>
                  <a:rPr lang="pt-BR" dirty="0"/>
                  <a:t>Já os métodos de </a:t>
                </a:r>
                <a:r>
                  <a:rPr lang="pt-BR" b="1" i="1" dirty="0"/>
                  <a:t>segunda ordem</a:t>
                </a:r>
                <a:r>
                  <a:rPr lang="pt-BR" dirty="0"/>
                  <a:t>, são baseados na informação trazida pela </a:t>
                </a:r>
                <a:r>
                  <a:rPr lang="pt-BR" b="1" i="1" dirty="0"/>
                  <a:t>derivada parcial de segunda ordem da função custo</a:t>
                </a:r>
                <a:r>
                  <a:rPr lang="pt-BR" dirty="0"/>
                  <a:t>. Essa informação está contida na </a:t>
                </a:r>
                <a:r>
                  <a:rPr lang="pt-BR" b="1" i="1" dirty="0"/>
                  <a:t>matriz Hessiana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:endParaRPr lang="pt-BR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2400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24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pt-BR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sz="24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⋱</m:t>
                                          </m:r>
                                        </m:e>
                                        <m:e>
                                          <m:r>
                                            <a:rPr lang="pt-B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p>
                                                <m:sSup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𝜕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𝐽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pt-B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𝒘</m:t>
                                                  </m:r>
                                                </m:e>
                                              </m:d>
                                            </m:num>
                                            <m:den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  <m:sSubSup>
                                                <m:sSubSup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𝐾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</m:den>
                                          </m:f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2058"/>
                <a:ext cx="11005457" cy="5275942"/>
              </a:xfrm>
              <a:blipFill rotWithShape="0">
                <a:blip r:embed="rId2"/>
                <a:stretch>
                  <a:fillRect l="-1107" t="-26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381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08027" cy="503237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De posse da </a:t>
                </a:r>
                <a:r>
                  <a:rPr lang="pt-BR" b="1" i="1" dirty="0"/>
                  <a:t>matriz Hessiana</a:t>
                </a:r>
                <a:r>
                  <a:rPr lang="pt-BR" dirty="0"/>
                  <a:t>, é possível fazer uma aproximação de Taylor de segunda ordem da </a:t>
                </a:r>
                <a:r>
                  <a:rPr lang="pt-BR" b="1" i="1" dirty="0"/>
                  <a:t>função de custo</a:t>
                </a:r>
                <a:r>
                  <a:rPr lang="pt-BR" dirty="0"/>
                  <a:t>, o que leva à seguinte expressão para adaptação dos pesos: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Essa expressão requer que a </a:t>
                </a:r>
                <a:r>
                  <a:rPr lang="pt-BR" b="1" i="1" dirty="0"/>
                  <a:t>matriz Hessiana</a:t>
                </a:r>
                <a:r>
                  <a:rPr lang="pt-BR" dirty="0"/>
                  <a:t> seja </a:t>
                </a:r>
                <a:r>
                  <a:rPr lang="pt-BR" b="1" i="1" dirty="0"/>
                  <a:t>inversível</a:t>
                </a:r>
                <a:r>
                  <a:rPr lang="pt-BR" dirty="0"/>
                  <a:t> e </a:t>
                </a:r>
                <a:r>
                  <a:rPr lang="pt-BR" b="1" i="1" dirty="0"/>
                  <a:t>definida positiva</a:t>
                </a:r>
                <a:r>
                  <a:rPr lang="pt-BR" dirty="0"/>
                  <a:t> a cada iteração,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, 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𝑯𝒛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∀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pt-BR" dirty="0"/>
                  <a:t> (vetor nulo).</a:t>
                </a:r>
              </a:p>
              <a:p>
                <a:r>
                  <a:rPr lang="pt-BR" dirty="0"/>
                  <a:t>A aproximação de Taylor com informação de segunda ordem é mais precisa que a fornecida por métodos de primeira ordem.</a:t>
                </a:r>
              </a:p>
              <a:p>
                <a:r>
                  <a:rPr lang="pt-BR" dirty="0"/>
                  <a:t>Portanto, a tendência é que métodos de </a:t>
                </a:r>
                <a:r>
                  <a:rPr lang="pt-BR" b="1" i="1" dirty="0"/>
                  <a:t>segunda ordem</a:t>
                </a:r>
                <a:r>
                  <a:rPr lang="pt-BR" dirty="0"/>
                  <a:t> convirjam em menos passos que métodos de </a:t>
                </a:r>
                <a:r>
                  <a:rPr lang="pt-BR" b="1" i="1" dirty="0"/>
                  <a:t>primeira ordem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Entretanto, o cálculo exato da </a:t>
                </a:r>
                <a:r>
                  <a:rPr lang="pt-BR" b="1" i="1" dirty="0"/>
                  <a:t>matriz Hessiana</a:t>
                </a:r>
                <a:r>
                  <a:rPr lang="pt-BR" dirty="0"/>
                  <a:t> pode ser complicado em vários casos práticos.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se tivermos 10 pesos para otimizar, a matriz Hessiana teria 10x10 elementos. Portanto, essa abordagem direta não é eficiente se o número de pesos for muito grande.</a:t>
                </a:r>
              </a:p>
              <a:p>
                <a:r>
                  <a:rPr lang="pt-BR" dirty="0"/>
                  <a:t>Porém, há um conjunto de métodos de segunda ordem que evitam esse cálculo direto, como os métodos </a:t>
                </a:r>
                <a:r>
                  <a:rPr lang="pt-BR" b="1" i="1" dirty="0" err="1"/>
                  <a:t>quasi</a:t>
                </a:r>
                <a:r>
                  <a:rPr lang="pt-BR" b="1" i="1" dirty="0"/>
                  <a:t>-Newton</a:t>
                </a:r>
                <a:r>
                  <a:rPr lang="pt-BR" dirty="0"/>
                  <a:t> ou os métodos de </a:t>
                </a:r>
                <a:r>
                  <a:rPr lang="pt-BR" b="1" i="1" dirty="0"/>
                  <a:t>gradiente escalonado</a:t>
                </a:r>
                <a:r>
                  <a:rPr lang="pt-BR" dirty="0"/>
                  <a:t>, os quais aproximam a matriz Hessiana.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08027" cy="5032375"/>
              </a:xfrm>
              <a:blipFill rotWithShape="0">
                <a:blip r:embed="rId3"/>
                <a:stretch>
                  <a:fillRect l="-707" t="-2785" r="-544" b="-16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8208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8334678" cy="5032376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É importante ressaltarmos que todos esses métodos são métodos de </a:t>
            </a:r>
            <a:r>
              <a:rPr lang="pt-BR" b="1" i="1" dirty="0"/>
              <a:t>busca local</a:t>
            </a:r>
            <a:r>
              <a:rPr lang="pt-BR" dirty="0"/>
              <a:t>, ou seja, eles têm </a:t>
            </a:r>
            <a:r>
              <a:rPr lang="pt-BR" b="1" i="1" dirty="0"/>
              <a:t>convergência assegurada para mínimos locais</a:t>
            </a:r>
            <a:r>
              <a:rPr lang="pt-BR" dirty="0"/>
              <a:t>.</a:t>
            </a:r>
          </a:p>
          <a:p>
            <a:r>
              <a:rPr lang="pt-BR" dirty="0"/>
              <a:t>Um </a:t>
            </a:r>
            <a:r>
              <a:rPr lang="pt-BR" b="1" i="1" dirty="0"/>
              <a:t>mínimo </a:t>
            </a:r>
            <a:r>
              <a:rPr lang="pt-BR" dirty="0"/>
              <a:t>(local ou global) sempre atrai o vetor de pesos quando este se encontra em sua vizinhança.</a:t>
            </a:r>
          </a:p>
          <a:p>
            <a:r>
              <a:rPr lang="pt-BR" dirty="0"/>
              <a:t>Para relembrarmos o que é um mínimo local, vejamos a figura ao lado onde existem dois mínimos: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Um deles é uma </a:t>
            </a:r>
            <a:r>
              <a:rPr lang="pt-BR" b="1" i="1" dirty="0"/>
              <a:t>solução ótima em relação apenas a seus vizinhos</a:t>
            </a:r>
            <a:r>
              <a:rPr lang="pt-BR" dirty="0"/>
              <a:t>, ou seja, um </a:t>
            </a:r>
            <a:r>
              <a:rPr lang="pt-BR" b="1" i="1" dirty="0"/>
              <a:t>mínimo local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outro também é uma solução ótima em relação a seus vizinhos (</a:t>
            </a:r>
            <a:r>
              <a:rPr lang="pt-BR" b="1" i="1" dirty="0"/>
              <a:t>mínimo local</a:t>
            </a:r>
            <a:r>
              <a:rPr lang="pt-BR" dirty="0"/>
              <a:t>), mas também </a:t>
            </a:r>
            <a:r>
              <a:rPr lang="pt-BR" b="1" i="1" dirty="0"/>
              <a:t>em relação a todo o domínio da função de custo</a:t>
            </a:r>
            <a:r>
              <a:rPr lang="pt-BR" dirty="0"/>
              <a:t>. Este é um </a:t>
            </a:r>
            <a:r>
              <a:rPr lang="pt-BR" b="1" i="1" dirty="0"/>
              <a:t>mínimo global</a:t>
            </a:r>
            <a:r>
              <a:rPr lang="pt-BR" dirty="0"/>
              <a:t>.</a:t>
            </a:r>
          </a:p>
          <a:p>
            <a:r>
              <a:rPr lang="pt-BR" dirty="0"/>
              <a:t>Por serem formadas pela combinação de vários nós com funções de ativação não-lineares, as superfícies de erro de redes neurais </a:t>
            </a:r>
            <a:r>
              <a:rPr lang="pt-BR" b="1" i="1" dirty="0">
                <a:solidFill>
                  <a:srgbClr val="FF0000"/>
                </a:solidFill>
              </a:rPr>
              <a:t>não são convexas</a:t>
            </a:r>
            <a:r>
              <a:rPr lang="pt-BR" b="1" i="1" dirty="0"/>
              <a:t>,</a:t>
            </a:r>
            <a:r>
              <a:rPr lang="pt-BR" b="1" i="1" dirty="0">
                <a:solidFill>
                  <a:srgbClr val="FF0000"/>
                </a:solidFill>
              </a:rPr>
              <a:t> </a:t>
            </a:r>
            <a:r>
              <a:rPr lang="pt-BR" b="1" i="1" dirty="0"/>
              <a:t>ou seja, são altamente irregulares</a:t>
            </a:r>
            <a:r>
              <a:rPr lang="pt-BR" dirty="0"/>
              <a:t>, </a:t>
            </a:r>
            <a:r>
              <a:rPr lang="pt-BR" b="1" i="1" dirty="0"/>
              <a:t>podendo conter vários mínimos locais</a:t>
            </a:r>
            <a:r>
              <a:rPr lang="pt-BR" dirty="0"/>
              <a:t>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9172877" y="1706357"/>
            <a:ext cx="2930222" cy="2711640"/>
            <a:chOff x="9102437" y="2064497"/>
            <a:chExt cx="3061853" cy="279527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l="6242" t="5396" r="8367" b="4906"/>
            <a:stretch/>
          </p:blipFill>
          <p:spPr>
            <a:xfrm>
              <a:off x="9102437" y="2064497"/>
              <a:ext cx="3061853" cy="2795274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10046624" y="327798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11540144" y="432192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705434" y="3339548"/>
              <a:ext cx="75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mínimo local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234954" y="3673354"/>
              <a:ext cx="75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mínimo global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9194399" y="4804445"/>
            <a:ext cx="299760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b="1" dirty="0"/>
              <a:t>IMPORTANTE</a:t>
            </a:r>
            <a:r>
              <a:rPr lang="pt-BR" sz="1400" dirty="0"/>
              <a:t>: Para muitos problemas envolvendo redes neurais, quase todos os mínimos locais têm um valor muito semelhante ao do mínimo global e, portanto, encontrar um mínimo local já é bom o suficiente para um dada problema.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38200" y="219985"/>
            <a:ext cx="110344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Mínimos Locais, Globais, Pontos de Sela e Platôs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7972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9985"/>
            <a:ext cx="11034486" cy="1325563"/>
          </a:xfrm>
        </p:spPr>
        <p:txBody>
          <a:bodyPr/>
          <a:lstStyle/>
          <a:p>
            <a:r>
              <a:rPr lang="pt-BR" dirty="0"/>
              <a:t>Mínimos Locais, Globais, Pontos de Sela e Platôs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7200"/>
            <a:ext cx="7371488" cy="5130800"/>
          </a:xfrm>
        </p:spPr>
        <p:txBody>
          <a:bodyPr>
            <a:normAutofit lnSpcReduction="10000"/>
          </a:bodyPr>
          <a:lstStyle/>
          <a:p>
            <a:r>
              <a:rPr lang="pt-BR" dirty="0"/>
              <a:t>Outra irregularidade que podemos encontrar são os chamados </a:t>
            </a:r>
            <a:r>
              <a:rPr lang="pt-BR" b="1" i="1" dirty="0"/>
              <a:t>pontos de sela</a:t>
            </a:r>
            <a:r>
              <a:rPr lang="pt-BR" dirty="0"/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Um ponto que é um mínimo ao longo de um eixo, mas um máximo ao longo de outro.</a:t>
            </a:r>
            <a:r>
              <a:rPr lang="pt-BR" dirty="0">
                <a:cs typeface="Calibri"/>
              </a:rPr>
              <a:t>​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Em algumas direções são </a:t>
            </a:r>
            <a:r>
              <a:rPr lang="pt-BR" b="1" i="1" dirty="0" err="1"/>
              <a:t>atratores</a:t>
            </a:r>
            <a:r>
              <a:rPr lang="pt-BR" dirty="0"/>
              <a:t> (i.e., alta declividade), mas em outras não.</a:t>
            </a:r>
          </a:p>
          <a:p>
            <a:r>
              <a:rPr lang="pt-BR" dirty="0"/>
              <a:t>O algoritmo de minimização da função de custo pode passar um longo período de tempo sendo atraído por eles, o que prejudica seu desempenho.</a:t>
            </a:r>
          </a:p>
          <a:p>
            <a:r>
              <a:rPr lang="pt-BR" dirty="0"/>
              <a:t>Para escapar destes pontos, usa-se métodos de </a:t>
            </a:r>
            <a:r>
              <a:rPr lang="pt-BR" b="1" i="1" dirty="0"/>
              <a:t>segunda ordem</a:t>
            </a:r>
            <a:r>
              <a:rPr lang="pt-BR" dirty="0"/>
              <a:t> ou </a:t>
            </a:r>
            <a:r>
              <a:rPr lang="pt-BR" b="1" i="1" dirty="0"/>
              <a:t>versões ruidosas do gradiente descendente</a:t>
            </a:r>
            <a:r>
              <a:rPr lang="pt-BR" dirty="0"/>
              <a:t>, como, por exemplo, o </a:t>
            </a:r>
            <a:r>
              <a:rPr lang="pt-BR" b="1" i="1" dirty="0"/>
              <a:t>Gradiente Descendente Estocástico</a:t>
            </a:r>
            <a:r>
              <a:rPr lang="pt-BR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7092" t="7106" r="5392" b="6373"/>
          <a:stretch/>
        </p:blipFill>
        <p:spPr>
          <a:xfrm>
            <a:off x="8089271" y="2088595"/>
            <a:ext cx="4089646" cy="351391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0098094" y="3643086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355443" y="2497029"/>
            <a:ext cx="3708451" cy="11460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847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9985"/>
            <a:ext cx="11034486" cy="1325563"/>
          </a:xfrm>
        </p:spPr>
        <p:txBody>
          <a:bodyPr/>
          <a:lstStyle/>
          <a:p>
            <a:r>
              <a:rPr lang="pt-BR" dirty="0"/>
              <a:t>Mínimos Locais, Globais, Pontos de Sela e Platôs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727200"/>
            <a:ext cx="7371488" cy="5130800"/>
          </a:xfrm>
        </p:spPr>
        <p:txBody>
          <a:bodyPr>
            <a:normAutofit fontScale="92500"/>
          </a:bodyPr>
          <a:lstStyle/>
          <a:p>
            <a:r>
              <a:rPr lang="pt-BR" dirty="0"/>
              <a:t>Outro tipo de irregularidade são os </a:t>
            </a:r>
            <a:r>
              <a:rPr lang="pt-BR" b="1" i="1" dirty="0"/>
              <a:t>platôs</a:t>
            </a:r>
            <a:r>
              <a:rPr lang="pt-BR" dirty="0"/>
              <a:t>: regiões planas, mas com erro elevado.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Como a inclinação nesta região é próxima de zero (consequentemente o gradiente é próximo de zero) o algoritmo pode levar muito tempo para atravesá-la.</a:t>
            </a:r>
          </a:p>
          <a:p>
            <a:r>
              <a:rPr lang="pt-BR" dirty="0"/>
              <a:t>Para se escapar destas regiões, usa-se métodos de </a:t>
            </a:r>
            <a:r>
              <a:rPr lang="pt-BR" b="1" i="1" dirty="0"/>
              <a:t>aprendizado adaptativo </a:t>
            </a:r>
            <a:r>
              <a:rPr lang="pt-BR" dirty="0"/>
              <a:t>como AdaGrad, RMSProp, Adam, etc.</a:t>
            </a:r>
          </a:p>
          <a:p>
            <a:r>
              <a:rPr lang="pt-BR" dirty="0"/>
              <a:t>Portanto, como garantir que o mínimo encontrado é bom o suficiente?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Treina-se o modelo várias vezes, sempre inicializando os </a:t>
            </a:r>
            <a:r>
              <a:rPr lang="pt-BR" b="1" i="1" dirty="0"/>
              <a:t>pesos aleatoriamente</a:t>
            </a:r>
            <a:r>
              <a:rPr lang="pt-BR" dirty="0"/>
              <a:t>, com a esperança de que em alguma dessas vezes ele inicialize mais próximo do mínimo global ou de um bom mínimo local. 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355443" y="2080728"/>
            <a:ext cx="4569231" cy="5080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5"/>
          <a:stretch/>
        </p:blipFill>
        <p:spPr>
          <a:xfrm>
            <a:off x="8273431" y="1327380"/>
            <a:ext cx="3760269" cy="2264415"/>
          </a:xfrm>
          <a:prstGeom prst="rect">
            <a:avLst/>
          </a:prstGeom>
        </p:spPr>
      </p:pic>
      <p:pic>
        <p:nvPicPr>
          <p:cNvPr id="1026" name="Picture 2" descr="challenges-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64" r="8781"/>
          <a:stretch/>
        </p:blipFill>
        <p:spPr bwMode="auto">
          <a:xfrm>
            <a:off x="8209689" y="4208166"/>
            <a:ext cx="3887755" cy="262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8209689" y="3877587"/>
            <a:ext cx="3982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Exemplo da superfície de erro de uma rede neural</a:t>
            </a:r>
          </a:p>
        </p:txBody>
      </p:sp>
    </p:spTree>
    <p:extLst>
      <p:ext uri="{BB962C8B-B14F-4D97-AF65-F5344CB8AC3E}">
        <p14:creationId xmlns:p14="http://schemas.microsoft.com/office/powerpoint/2010/main" val="3632110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19345</TotalTime>
  <Words>4703</Words>
  <Application>Microsoft Office PowerPoint</Application>
  <PresentationFormat>Widescreen</PresentationFormat>
  <Paragraphs>399</Paragraphs>
  <Slides>36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Wingdings</vt:lpstr>
      <vt:lpstr>Office Theme</vt:lpstr>
      <vt:lpstr>T320 - Introdução ao Aprendizado de Máquina II: Redes Neurais Artificiais (Parte III)</vt:lpstr>
      <vt:lpstr>Recapitulando</vt:lpstr>
      <vt:lpstr>Aprendizado em Redes Neurais</vt:lpstr>
      <vt:lpstr>Aprendizado em Redes Neurais</vt:lpstr>
      <vt:lpstr>Aprendizado em Redes Neurais</vt:lpstr>
      <vt:lpstr>Aprendizado em Redes Neurais</vt:lpstr>
      <vt:lpstr>Apresentação do PowerPoint</vt:lpstr>
      <vt:lpstr>Mínimos Locais, Globais, Pontos de Sela e Platôs</vt:lpstr>
      <vt:lpstr>Mínimos Locais, Globais, Pontos de Sela e Platôs</vt:lpstr>
      <vt:lpstr>Tarefa</vt:lpstr>
      <vt:lpstr>Retropropagação do Erro</vt:lpstr>
      <vt:lpstr>Retropropagação do Erro</vt:lpstr>
      <vt:lpstr>Retropropagação do Erro</vt:lpstr>
      <vt:lpstr>Retropropagação do Erro</vt:lpstr>
      <vt:lpstr>Retropropagação do Erro</vt:lpstr>
      <vt:lpstr>Retropropagação do Erro</vt:lpstr>
      <vt:lpstr>Retropropagação do Erro</vt:lpstr>
      <vt:lpstr>Retropropagação: Algumas noções básicas</vt:lpstr>
      <vt:lpstr>Retropropagação: Algumas noções básicas</vt:lpstr>
      <vt:lpstr>Retropropagando o erro</vt:lpstr>
      <vt:lpstr>Retropropagando o erro</vt:lpstr>
      <vt:lpstr>Retropropagando o erro</vt:lpstr>
      <vt:lpstr>Exemplo da aplicação da retropropagação</vt:lpstr>
      <vt:lpstr>Exemplo da retropropagação do erro</vt:lpstr>
      <vt:lpstr>Exemplo da retropropagação do erro</vt:lpstr>
      <vt:lpstr>Exemplo da retropropagação do erro</vt:lpstr>
      <vt:lpstr>Exemplo da retropropagação do erro</vt:lpstr>
      <vt:lpstr>Exemplo da retropropagação do erro</vt:lpstr>
      <vt:lpstr>Tarefas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1411</cp:revision>
  <dcterms:created xsi:type="dcterms:W3CDTF">2020-04-06T23:46:10Z</dcterms:created>
  <dcterms:modified xsi:type="dcterms:W3CDTF">2023-10-21T12:19:10Z</dcterms:modified>
</cp:coreProperties>
</file>