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36" r:id="rId3"/>
    <p:sldId id="325" r:id="rId4"/>
    <p:sldId id="474" r:id="rId5"/>
    <p:sldId id="475" r:id="rId6"/>
    <p:sldId id="476" r:id="rId7"/>
    <p:sldId id="472" r:id="rId8"/>
    <p:sldId id="478" r:id="rId9"/>
    <p:sldId id="479" r:id="rId10"/>
    <p:sldId id="473" r:id="rId11"/>
    <p:sldId id="480" r:id="rId12"/>
    <p:sldId id="481" r:id="rId13"/>
    <p:sldId id="482" r:id="rId14"/>
    <p:sldId id="348" r:id="rId15"/>
    <p:sldId id="341" r:id="rId16"/>
    <p:sldId id="342" r:id="rId17"/>
    <p:sldId id="347" r:id="rId18"/>
    <p:sldId id="349" r:id="rId19"/>
    <p:sldId id="332" r:id="rId20"/>
    <p:sldId id="324" r:id="rId21"/>
    <p:sldId id="306" r:id="rId2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3268" autoAdjust="0"/>
  </p:normalViewPr>
  <p:slideViewPr>
    <p:cSldViewPr snapToGrid="0">
      <p:cViewPr varScale="1">
        <p:scale>
          <a:sx n="92" d="100"/>
          <a:sy n="92" d="100"/>
        </p:scale>
        <p:origin x="1326" y="8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9/09/2023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4655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dirty="0"/>
              <a:t>Observe que, quando existem apenas duas classes (Q = 2), a função de erro acima é equivalente à função de erro da regressão logística</a:t>
            </a:r>
            <a:r>
              <a:rPr lang="pt-BR" baseline="0" dirty="0"/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618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283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classe</a:t>
            </a:r>
            <a:r>
              <a:rPr lang="pt-BR" dirty="0"/>
              <a:t> </a:t>
            </a:r>
            <a:r>
              <a:rPr lang="pt-BR" dirty="0" err="1"/>
              <a:t>LogisticRegression</a:t>
            </a:r>
            <a:r>
              <a:rPr lang="pt-BR" dirty="0"/>
              <a:t> da biblioteca Scikit-Learn usa a estratégia um-contra-todos por padrão quando você o treina com dados </a:t>
            </a:r>
            <a:r>
              <a:rPr lang="pt-BR" dirty="0" err="1"/>
              <a:t>pertencentrs</a:t>
            </a:r>
            <a:r>
              <a:rPr lang="pt-BR" dirty="0"/>
              <a:t> a mais de duas classes, mas você pode definir o parâmetro </a:t>
            </a:r>
            <a:r>
              <a:rPr lang="pt-BR" b="1" dirty="0" err="1"/>
              <a:t>mult_class</a:t>
            </a:r>
            <a:r>
              <a:rPr lang="pt-BR" dirty="0"/>
              <a:t> como "</a:t>
            </a:r>
            <a:r>
              <a:rPr lang="pt-BR" i="1" dirty="0"/>
              <a:t>multinomial</a:t>
            </a:r>
            <a:r>
              <a:rPr lang="pt-BR" dirty="0"/>
              <a:t>" para alternar para regressão Softmax. Você também deve especificar um </a:t>
            </a:r>
            <a:r>
              <a:rPr lang="pt-BR" b="1" dirty="0"/>
              <a:t>solver</a:t>
            </a:r>
            <a:r>
              <a:rPr lang="pt-BR" dirty="0"/>
              <a:t> que suporte a regressão Softmax, como o </a:t>
            </a:r>
            <a:r>
              <a:rPr lang="pt-BR" b="1" dirty="0"/>
              <a:t>solver</a:t>
            </a:r>
            <a:r>
              <a:rPr lang="pt-BR" dirty="0"/>
              <a:t> "</a:t>
            </a:r>
            <a:r>
              <a:rPr lang="pt-BR" dirty="0" err="1"/>
              <a:t>lbfgs</a:t>
            </a:r>
            <a:r>
              <a:rPr lang="pt-BR" dirty="0"/>
              <a:t>" (consulte a documentação do Scikit-Learn para obter mais detalhes). Ele também aplica regularização L2 por padrão, a qual você pode controlar usando o parâmetro </a:t>
            </a:r>
            <a:r>
              <a:rPr lang="pt-BR" b="1" dirty="0"/>
              <a:t>C</a:t>
            </a:r>
            <a:r>
              <a:rPr lang="pt-BR" dirty="0"/>
              <a:t>.</a:t>
            </a:r>
          </a:p>
          <a:p>
            <a:endParaRPr lang="pt-BR" dirty="0"/>
          </a:p>
          <a:p>
            <a:r>
              <a:rPr lang="pt-BR" dirty="0"/>
              <a:t>Referência:</a:t>
            </a:r>
          </a:p>
          <a:p>
            <a:r>
              <a:rPr lang="pt-BR" dirty="0"/>
              <a:t>[1] http://deeplearning.stanford.edu/tutorial/supervised/SoftmaxRegression/</a:t>
            </a:r>
          </a:p>
          <a:p>
            <a:r>
              <a:rPr lang="pt-BR" dirty="0"/>
              <a:t>[2] http://rasbt.github.io/mlxtend/user_guide/classifier/SoftmaxRegression/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16541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/>
                  <a:t>Exemplo</a:t>
                </a:r>
                <a:r>
                  <a:rPr lang="pt-BR" dirty="0"/>
                  <a:t>:</a:t>
                </a:r>
                <a:r>
                  <a:rPr lang="pt-BR" baseline="0" dirty="0"/>
                  <a:t> </a:t>
                </a:r>
                <a:r>
                  <a:rPr lang="pt-BR" dirty="0"/>
                  <a:t>https://colab.research.google.com/github/zz4fap/t320_aprendizado_de_maquina/blob/main/notebooks/classificação/</a:t>
                </a:r>
                <a:r>
                  <a:rPr lang="pt-BR" dirty="0" err="1"/>
                  <a:t>softmax_regressor_with_scikit_learn.ipynb</a:t>
                </a:r>
                <a:endParaRPr lang="pt-BR" dirty="0"/>
              </a:p>
              <a:p>
                <a:endParaRPr lang="pt-BR" b="1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softmax</a:t>
                </a:r>
                <a:r>
                  <a:rPr lang="pt-BR" dirty="0"/>
                  <a:t>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</a:t>
                </a:r>
                <a:r>
                  <a:rPr lang="pt-BR" dirty="0" smtClean="0"/>
                  <a:t>colab.research.google.com/github/zz4fap/t320_aprendizado_de_maquina/blob/main/notebooks/classificação/softmax_regressor_with_scikit_learn.ipynb</a:t>
                </a:r>
              </a:p>
              <a:p>
                <a:endParaRPr lang="pt-BR" b="1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Assim como o classificador de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, o classificador de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softmax</a:t>
                </a:r>
                <a:r>
                  <a:rPr lang="pt-BR" dirty="0" smtClean="0"/>
                  <a:t> </a:t>
                </a:r>
                <a:r>
                  <a:rPr lang="pt-BR" dirty="0"/>
                  <a:t>prevê a classe com a maior probabilidade estimada (que é simplesmente a classe com a maior valor para o produto escalar </a:t>
                </a:r>
                <a:r>
                  <a:rPr lang="pt-BR" i="0">
                    <a:latin typeface="Cambria Math" panose="02040503050406030204" pitchFamily="18" charset="0"/>
                  </a:rPr>
                  <a:t>〖</a:t>
                </a:r>
                <a:r>
                  <a:rPr lang="pt-BR" b="1" i="0">
                    <a:latin typeface="Cambria Math" panose="02040503050406030204" pitchFamily="18" charset="0"/>
                  </a:rPr>
                  <a:t>𝒙</a:t>
                </a:r>
                <a:r>
                  <a:rPr lang="pt-BR" i="0">
                    <a:latin typeface="Cambria Math" panose="02040503050406030204" pitchFamily="18" charset="0"/>
                  </a:rPr>
                  <a:t>(𝑖)〗^𝑇</a:t>
                </a:r>
                <a:r>
                  <a:rPr lang="pt-BR" b="1" i="0">
                    <a:latin typeface="Cambria Math" panose="02040503050406030204" pitchFamily="18" charset="0"/>
                  </a:rPr>
                  <a:t> 𝒂_</a:t>
                </a:r>
                <a:r>
                  <a:rPr lang="pt-BR" i="0">
                    <a:latin typeface="Cambria Math" panose="02040503050406030204" pitchFamily="18" charset="0"/>
                  </a:rPr>
                  <a:t>𝑞</a:t>
                </a:r>
                <a:r>
                  <a:rPr lang="pt-BR" dirty="0" smtClean="0"/>
                  <a:t>).</a:t>
                </a:r>
              </a:p>
              <a:p>
                <a:endParaRPr lang="pt-BR" b="1" dirty="0" smtClean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2789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#4:</a:t>
            </a:r>
            <a:r>
              <a:rPr lang="pt-BR" sz="1200" dirty="0"/>
              <a:t> https://mybinder.org/v2/gh/zz4fap/t320_aprendizado_de_maquina/main?filepath=labs%2FLaboratorio4.ipynb</a:t>
            </a:r>
          </a:p>
          <a:p>
            <a:endParaRPr lang="pt-BR" sz="1200" dirty="0"/>
          </a:p>
          <a:p>
            <a:r>
              <a:rPr lang="pt-BR" sz="1200" dirty="0"/>
              <a:t>https://colab.research.google.com/github/zz4fap/t320_aprendizado_de_maquina/blob/main/labs/Laboratorio4.ipynb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283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 </a:t>
            </a:r>
            <a:r>
              <a:rPr lang="pt-BR" dirty="0" err="1"/>
              <a:t>ClassificationOfFourClassesWithOvAandOvO.ipynb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4029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710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ClassificationOfFourClassesWithOvAandOvO.ipynb</a:t>
            </a:r>
            <a:endParaRPr lang="pt-BR" b="1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https://scikit-learn.org/stable/modules/generated/sklearn.multiclass.OneVsOneClassifier.html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97809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Exemplo: </a:t>
            </a:r>
            <a:r>
              <a:rPr lang="pt-BR" dirty="0" err="1"/>
              <a:t>ClassificationOfFourClassesWithOvAandOvO.ip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ClassificationOfFourClassesWithOvAandOvO_SciKitLearn.ipynb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abordagem um-contra-um pode ser mais adequada quando o número de classes é pequeno ou quando há desbalanceamento entre as classes. Isso ocorre porque a abordagem um-contra-um treina vários classificadores binários, cada um focado em discriminar apenas duas classes, o que pode ser mais eficiente do que treinar um único modelo para discriminar várias classes. Além disso, a abordagem um-contra-um pode ser menos suscetível a erros devido ao desbalanceamento das classes, pois cada classificador binário é treinado em um conjunto de dados equilibrado contendo apenas duas classes.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 outro lado, a abordagem um-contra-o-resto pode ser mais adequada quando o número de classes é grande ou quando as classes são bem equilibradas. Isso ocorre porque a abordagem um-contra-o-resto treina um único modelo para discriminar todas as classes, o que pode ser mais eficiente do que treinar vários modelos de classificação binária. Além disso, a abordagem um-contra-o-resto pode ser mais robusta em relação a variações ou ruídos nos dados, pois o modelo é treinado para distinguir cada classe das demais.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53335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</a:t>
            </a:r>
            <a:r>
              <a:rPr lang="pt-BR" dirty="0" err="1"/>
              <a:t>Softmax</a:t>
            </a:r>
            <a:r>
              <a:rPr lang="pt-BR" dirty="0"/>
              <a:t>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659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</a:t>
            </a:r>
            <a:r>
              <a:rPr lang="pt-BR" dirty="0" err="1"/>
              <a:t>Softmax</a:t>
            </a:r>
            <a:r>
              <a:rPr lang="pt-BR" dirty="0"/>
              <a:t>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 ou </a:t>
            </a:r>
            <a:r>
              <a:rPr lang="pt-BR" dirty="0" err="1"/>
              <a:t>multi-label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 generalização da função logística para múltiplas entradas é a função de ativação de função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softmax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usada em regressões logísticas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multinomiais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Saída interpretada como as probabilidades de uma variável aleatória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multinomial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ou seja, as probabilidades de uma variável categoricamente distribuída, dado um conjunto de atributos.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É uma abordagem mais robusta que as anteriores e que consiste em criar um </a:t>
            </a:r>
            <a:r>
              <a:rPr lang="pt-BR" b="1" i="1" dirty="0"/>
              <a:t>único</a:t>
            </a:r>
            <a:r>
              <a:rPr lang="pt-BR" dirty="0"/>
              <a:t> modelo em que cada saída representa a </a:t>
            </a:r>
            <a:r>
              <a:rPr lang="pt-BR" b="1" i="1" dirty="0"/>
              <a:t>probabilidade</a:t>
            </a:r>
            <a:r>
              <a:rPr lang="pt-BR" dirty="0"/>
              <a:t> de um exemplo pertencer a uma classe específica.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3422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Softmax prevê/prediz apenas uma classe de cada vez (ou seja, ele é </a:t>
            </a:r>
            <a:r>
              <a:rPr lang="pt-BR" dirty="0" err="1"/>
              <a:t>multiclasse</a:t>
            </a:r>
            <a:r>
              <a:rPr lang="pt-BR" dirty="0"/>
              <a:t>, e não </a:t>
            </a:r>
            <a:r>
              <a:rPr lang="pt-BR" dirty="0" err="1"/>
              <a:t>multi-saída</a:t>
            </a:r>
            <a:r>
              <a:rPr lang="pt-BR" dirty="0"/>
              <a:t>), portanto, ele deve ser usado apenas com classes mutuamente exclusivas, como por exemplo diferentes tipos de plantas, dígitos, categorias</a:t>
            </a:r>
            <a:r>
              <a:rPr lang="pt-BR" baseline="0" dirty="0"/>
              <a:t> de notícias, etc</a:t>
            </a:r>
            <a:r>
              <a:rPr lang="pt-BR" dirty="0"/>
              <a:t>. Portanto, você não pode usá-lo para reconhecer várias pessoas em uma foto, por exemplo.</a:t>
            </a:r>
          </a:p>
          <a:p>
            <a:endParaRPr lang="pt-BR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985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10.png"/><Relationship Id="rId7" Type="http://schemas.openxmlformats.org/officeDocument/2006/relationships/image" Target="../media/image92.png"/><Relationship Id="rId12" Type="http://schemas.openxmlformats.org/officeDocument/2006/relationships/image" Target="../media/image9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41.png"/><Relationship Id="rId5" Type="http://schemas.openxmlformats.org/officeDocument/2006/relationships/image" Target="../media/image15.png"/><Relationship Id="rId10" Type="http://schemas.openxmlformats.org/officeDocument/2006/relationships/image" Target="../media/image931.png"/><Relationship Id="rId4" Type="http://schemas.openxmlformats.org/officeDocument/2006/relationships/hyperlink" Target="https://colab.research.google.com/github/zz4fap/t320_aprendizado_de_maquina/blob/main/notebooks/classifica&#231;&#227;o/ClassificationOfFourClassesWithOvAandOvO_SciKitLearn.ipynb" TargetMode="External"/><Relationship Id="rId9" Type="http://schemas.openxmlformats.org/officeDocument/2006/relationships/image" Target="../media/image9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hyperlink" Target="https://colab.research.google.com/github/zz4fap/t320_aprendizado_de_maquina/blob/main/notebooks/classifica&#231;&#227;o/softmax_regressor_with_scikit_learn.ipynb" TargetMode="Externa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4.ipynb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733" y="124681"/>
            <a:ext cx="8370533" cy="6608637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6528913"/>
            <a:ext cx="544732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solidFill>
                  <a:srgbClr val="00B0F0"/>
                </a:solidFill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ClassificationOfFourClassesWithOvAandOvO-SciKitLearn.ipynb</a:t>
            </a:r>
            <a:endParaRPr lang="pt-BR" sz="1400" dirty="0">
              <a:solidFill>
                <a:srgbClr val="00B0F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3600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3600" dirty="0">
                    <a:latin typeface="Cambria Math" panose="02040503050406030204" pitchFamily="18" charset="0"/>
                  </a:rPr>
                  <a:t>= 3</a:t>
                </a:r>
                <a:endParaRPr lang="pt-BR" sz="320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3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pt-BR" sz="3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pt-BR" sz="36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pt-BR" sz="36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501" y="4665729"/>
                <a:ext cx="2354747" cy="1468928"/>
              </a:xfrm>
              <a:prstGeom prst="rect">
                <a:avLst/>
              </a:prstGeom>
              <a:blipFill>
                <a:blip r:embed="rId5"/>
                <a:stretch>
                  <a:fillRect t="-622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Mais 5"/>
          <p:cNvSpPr/>
          <p:nvPr/>
        </p:nvSpPr>
        <p:spPr>
          <a:xfrm>
            <a:off x="6726726" y="166352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753887" y="3877955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Mais 7"/>
          <p:cNvSpPr/>
          <p:nvPr/>
        </p:nvSpPr>
        <p:spPr>
          <a:xfrm>
            <a:off x="6753887" y="6119540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1" name="Conector reto 10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ixaDeTexto 13"/>
              <p:cNvSpPr txBox="1"/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505925" y="1875286"/>
                <a:ext cx="1540358" cy="369332"/>
              </a:xfrm>
              <a:prstGeom prst="rect">
                <a:avLst/>
              </a:prstGeom>
              <a:blipFill rotWithShape="0">
                <a:blip r:embed="rId7"/>
                <a:stretch>
                  <a:fillRect r="-18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4375" y="3000253"/>
                <a:ext cx="1545680" cy="369332"/>
              </a:xfrm>
              <a:prstGeom prst="rect">
                <a:avLst/>
              </a:prstGeom>
              <a:blipFill rotWithShape="0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/>
              <p:cNvSpPr txBox="1"/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(+)/</m:t>
                      </m:r>
                      <m:sSub>
                        <m:sSubPr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(−)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CaixaDeTexto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2280">
                <a:off x="4505924" y="4597985"/>
                <a:ext cx="1540358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2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0.55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8045" y="5235739"/>
                <a:ext cx="2203955" cy="369332"/>
              </a:xfrm>
              <a:prstGeom prst="rect">
                <a:avLst/>
              </a:prstGeom>
              <a:blipFill rotWithShape="0">
                <a:blip r:embed="rId10"/>
                <a:stretch>
                  <a:fillRect l="-2210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0.85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657" y="3167621"/>
                <a:ext cx="2057344" cy="369332"/>
              </a:xfrm>
              <a:prstGeom prst="rect">
                <a:avLst/>
              </a:prstGeom>
              <a:blipFill rotWithShape="0">
                <a:blip r:embed="rId11"/>
                <a:stretch>
                  <a:fillRect l="-2671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= 0.05 </a:t>
                </a:r>
                <a:r>
                  <a:rPr lang="pt-BR" sz="1600" dirty="0"/>
                  <a:t>(voto em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600" dirty="0"/>
                  <a:t>)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1350" y="942581"/>
                <a:ext cx="2057344" cy="369332"/>
              </a:xfrm>
              <a:prstGeom prst="rect">
                <a:avLst/>
              </a:prstGeom>
              <a:blipFill rotWithShape="0">
                <a:blip r:embed="rId12"/>
                <a:stretch>
                  <a:fillRect l="-2367" t="-10000" b="-2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upo 19"/>
          <p:cNvGrpSpPr/>
          <p:nvPr/>
        </p:nvGrpSpPr>
        <p:grpSpPr>
          <a:xfrm>
            <a:off x="10664486" y="1987938"/>
            <a:ext cx="1379149" cy="523220"/>
            <a:chOff x="10535409" y="1632368"/>
            <a:chExt cx="1379149" cy="523220"/>
          </a:xfrm>
        </p:grpSpPr>
        <p:sp>
          <p:nvSpPr>
            <p:cNvPr id="21" name="CaixaDeTexto 20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22" name="Mais 21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55290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2D379-CAA0-9DC9-CDBD-6E0EBE1BF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err="1"/>
              <a:t>Softmax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pt-BR" dirty="0"/>
                  <a:t>Também conhecida como </a:t>
                </a:r>
                <a:r>
                  <a:rPr lang="pt-BR" b="1" i="1" dirty="0"/>
                  <a:t>regressão logística multinomial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Pois as saídas do regressor podem ser interpretadas como as probabilidades de uma variável categoricamente distribuída (as classes) dado um conjunto de variáveis (atributos e pesos).</a:t>
                </a:r>
              </a:p>
              <a:p>
                <a:r>
                  <a:rPr lang="pt-BR" dirty="0"/>
                  <a:t>É uma generalização do regressor logístico para problemas com </a:t>
                </a:r>
                <a:r>
                  <a:rPr lang="pt-BR" b="1" i="1" dirty="0"/>
                  <a:t>múltiplas 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ideia é treinar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 com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 saídas, onde cada saída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para um problema com 4 classes, teríamos um único classificador, mas com 4 saídas.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68F0D74-8673-A432-A1D7-BDEF772585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67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9F0958-530D-D942-BA01-15C1583D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err="1"/>
              <a:t>Softmax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Prediz </a:t>
                </a:r>
                <a:r>
                  <a:rPr lang="pt-BR" b="1" i="1" dirty="0"/>
                  <a:t>apenas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uma</a:t>
                </a:r>
                <a:r>
                  <a:rPr lang="pt-BR" b="1" i="1" dirty="0"/>
                  <a:t> classe por classificação</a:t>
                </a:r>
                <a:r>
                  <a:rPr lang="pt-BR" dirty="0"/>
                  <a:t>, portanto, ele deve ser usado apenas com </a:t>
                </a:r>
                <a:r>
                  <a:rPr lang="pt-BR" b="1" i="1" dirty="0"/>
                  <a:t>classes mutuamente exclusivas </a:t>
                </a:r>
                <a:r>
                  <a:rPr lang="pt-BR" dirty="0"/>
                  <a:t>como por exemplo diferentes tipos de plantas, dígitos, carros,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Classes mutuamente exclusivas</a:t>
                </a:r>
                <a:r>
                  <a:rPr lang="pt-BR" dirty="0"/>
                  <a:t>: exemplos pertencem a apenas uma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notícias e animais, por exemplo, podem pertencer a várias a várias classes.</a:t>
                </a:r>
              </a:p>
              <a:p>
                <a:r>
                  <a:rPr lang="pt-BR" dirty="0"/>
                  <a:t>Para termos um </a:t>
                </a:r>
                <a:r>
                  <a:rPr lang="pt-BR" b="1" i="1" dirty="0"/>
                  <a:t>único</a:t>
                </a:r>
                <a:r>
                  <a:rPr lang="pt-BR" dirty="0"/>
                  <a:t> classificador, o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possui uma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 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16F72-28FB-E27C-D129-16A944A87C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8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39784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D47F25-5DD1-794E-8733-BFD771A2D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9BB7DC-99E7-8958-EC77-566B7E3C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1545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D7195-61EC-4142-8041-DD35C2AB1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7ECEFA-6ED0-44F3-ABEA-8272FEB2F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é obtida passando-se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através da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sz="2400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sz="24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sz="240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sz="2400" b="1" i="1">
                          <a:latin typeface="Cambria Math" panose="02040503050406030204" pitchFamily="18" charset="0"/>
                        </a:rPr>
                        <m:t>],</m:t>
                      </m:r>
                    </m:oMath>
                  </m:oMathPara>
                </a14:m>
                <a:endParaRPr lang="pt-BR" sz="2400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indica o número da amostra.</a:t>
                </a:r>
              </a:p>
              <a:p>
                <a:r>
                  <a:rPr lang="pt-BR" dirty="0"/>
                  <a:t>Assim como com o regressor logístico, podemos usar equações de </a:t>
                </a:r>
                <a:r>
                  <a:rPr lang="pt-BR" b="1" i="1" dirty="0"/>
                  <a:t>hiperplanos</a:t>
                </a:r>
                <a:r>
                  <a:rPr lang="pt-BR" dirty="0"/>
                  <a:t> ou </a:t>
                </a:r>
                <a:r>
                  <a:rPr lang="pt-BR" b="1" i="1" dirty="0"/>
                  <a:t>polinomiais</a:t>
                </a:r>
                <a:r>
                  <a:rPr lang="pt-BR" dirty="0"/>
                  <a:t> como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a </a:t>
                </a:r>
                <a:r>
                  <a:rPr lang="pt-BR" b="1" i="1" dirty="0"/>
                  <a:t>função softmax</a:t>
                </a:r>
                <a:r>
                  <a:rPr lang="pt-BR" dirty="0"/>
                  <a:t> estende a ideia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ao mundo multi-classes.</a:t>
                </a:r>
              </a:p>
              <a:p>
                <a:r>
                  <a:rPr lang="pt-BR" dirty="0"/>
                  <a:t>Ou seja, a </a:t>
                </a:r>
                <a:r>
                  <a:rPr lang="pt-BR" b="1" i="1" dirty="0"/>
                  <a:t>função softmax </a:t>
                </a:r>
                <a:r>
                  <a:rPr lang="pt-BR" dirty="0"/>
                  <a:t>atribui uma </a:t>
                </a:r>
                <a:r>
                  <a:rPr lang="pt-BR" b="1" i="1" dirty="0"/>
                  <a:t>probabilidade condicional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|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, a cada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um problema com múltiplas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/>
                  <a:t>), onde a soma destas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probabilidades deve ser igual a 1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=1.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07ECEFA-6ED0-44F3-ABEA-8272FEB2F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34531" cy="5032375"/>
              </a:xfrm>
              <a:blipFill rotWithShape="0">
                <a:blip r:embed="rId3"/>
                <a:stretch>
                  <a:fillRect l="-814" t="-2300" r="-8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6">
            <a:extLst>
              <a:ext uri="{FF2B5EF4-FFF2-40B4-BE49-F238E27FC236}">
                <a16:creationId xmlns:a16="http://schemas.microsoft.com/office/drawing/2014/main" id="{BD5B7330-9A4E-4A27-BE6B-F7038DE7890D}"/>
              </a:ext>
            </a:extLst>
          </p:cNvPr>
          <p:cNvSpPr txBox="1"/>
          <p:nvPr/>
        </p:nvSpPr>
        <p:spPr>
          <a:xfrm>
            <a:off x="379611" y="2682614"/>
            <a:ext cx="12443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Cada função discriminante tem seu próprio vetor de pesos.</a:t>
            </a:r>
          </a:p>
        </p:txBody>
      </p:sp>
      <p:cxnSp>
        <p:nvCxnSpPr>
          <p:cNvPr id="5" name="Straight Arrow Connector 7">
            <a:extLst>
              <a:ext uri="{FF2B5EF4-FFF2-40B4-BE49-F238E27FC236}">
                <a16:creationId xmlns:a16="http://schemas.microsoft.com/office/drawing/2014/main" id="{E9DCC49F-2D0A-4D6E-9325-E6E0A35530AD}"/>
              </a:ext>
            </a:extLst>
          </p:cNvPr>
          <p:cNvCxnSpPr>
            <a:cxnSpLocks/>
          </p:cNvCxnSpPr>
          <p:nvPr/>
        </p:nvCxnSpPr>
        <p:spPr>
          <a:xfrm>
            <a:off x="1505987" y="3227767"/>
            <a:ext cx="235974" cy="437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3">
                <a:extLst>
                  <a:ext uri="{FF2B5EF4-FFF2-40B4-BE49-F238E27FC236}">
                    <a16:creationId xmlns:a16="http://schemas.microsoft.com/office/drawing/2014/main" id="{C2B44ACC-7F40-4DFA-AC5C-CC329D169698}"/>
                  </a:ext>
                </a:extLst>
              </p:cNvPr>
              <p:cNvSpPr txBox="1"/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somatório de termos exponenciais normaliza o valor da </a:t>
                </a:r>
                <a:r>
                  <a:rPr lang="pt-BR" sz="1200" i="1" dirty="0"/>
                  <a:t>q</a:t>
                </a:r>
                <a:r>
                  <a:rPr lang="pt-BR" sz="1200" dirty="0"/>
                  <a:t>-ésima saída de tal forma que o somatório das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sz="1200" dirty="0"/>
                  <a:t> saídas seja igual a 1.</a:t>
                </a:r>
              </a:p>
            </p:txBody>
          </p:sp>
        </mc:Choice>
        <mc:Fallback xmlns="">
          <p:sp>
            <p:nvSpPr>
              <p:cNvPr id="6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2B44ACC-7F40-4DFA-AC5C-CC329D169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3871" y="2550951"/>
                <a:ext cx="1868129" cy="1015663"/>
              </a:xfrm>
              <a:prstGeom prst="rect">
                <a:avLst/>
              </a:prstGeom>
              <a:blipFill rotWithShape="0"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11">
            <a:extLst>
              <a:ext uri="{FF2B5EF4-FFF2-40B4-BE49-F238E27FC236}">
                <a16:creationId xmlns:a16="http://schemas.microsoft.com/office/drawing/2014/main" id="{1BDEDFF8-EB72-48C9-B045-4BDDB50DFABB}"/>
              </a:ext>
            </a:extLst>
          </p:cNvPr>
          <p:cNvSpPr/>
          <p:nvPr/>
        </p:nvSpPr>
        <p:spPr>
          <a:xfrm>
            <a:off x="7678994" y="3058783"/>
            <a:ext cx="1440000" cy="4449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13">
            <a:extLst>
              <a:ext uri="{FF2B5EF4-FFF2-40B4-BE49-F238E27FC236}">
                <a16:creationId xmlns:a16="http://schemas.microsoft.com/office/drawing/2014/main" id="{9480D85A-07BF-44B1-A6D0-1DE33196FA5B}"/>
              </a:ext>
            </a:extLst>
          </p:cNvPr>
          <p:cNvCxnSpPr/>
          <p:nvPr/>
        </p:nvCxnSpPr>
        <p:spPr>
          <a:xfrm flipH="1">
            <a:off x="9116555" y="3227767"/>
            <a:ext cx="1325303" cy="182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4168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Portanto, o objetivo é encontrar um </a:t>
                </a:r>
                <a:r>
                  <a:rPr lang="pt-BR" b="1" i="1" dirty="0"/>
                  <a:t>modelo</a:t>
                </a:r>
                <a:r>
                  <a:rPr lang="pt-BR" dirty="0"/>
                  <a:t> (i.e.,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hipótese) que atribua uma alta probabilidade para a classe alvo e consequentemente uma baixa probabilidade para as demais classes.</a:t>
                </a:r>
              </a:p>
              <a:p>
                <a:r>
                  <a:rPr lang="pt-BR" dirty="0"/>
                  <a:t>Assim como fizemos anteriormente, precisamos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 </a:t>
                </a:r>
                <a:r>
                  <a:rPr lang="pt-BR" b="1" i="1" dirty="0"/>
                  <a:t>minimizá-la</a:t>
                </a:r>
                <a:r>
                  <a:rPr lang="pt-BR" dirty="0"/>
                  <a:t> para encontrarmos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do classificador softmax.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para 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</a:t>
                </a:r>
                <a:r>
                  <a:rPr lang="pt-BR" b="1" i="1" dirty="0"/>
                  <a:t>pesos</a:t>
                </a:r>
                <a:r>
                  <a:rPr lang="pt-BR" dirty="0"/>
                  <a:t> para todas as 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valor esperado. </a:t>
                </a:r>
              </a:p>
              <a:p>
                <a:r>
                  <a:rPr lang="pt-BR" dirty="0"/>
                  <a:t>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pt-BR" dirty="0"/>
                  <a:t> contém em suas colunas os vetores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de cada umas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discriminantes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7324" cy="5032376"/>
              </a:xfrm>
              <a:blipFill>
                <a:blip r:embed="rId3"/>
                <a:stretch>
                  <a:fillRect l="-929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O erro tende a 0 quando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200" dirty="0"/>
                  <a:t> tende a 1, caso contrário, o erro aumenta.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1652" y="3709423"/>
                <a:ext cx="1840348" cy="656975"/>
              </a:xfrm>
              <a:prstGeom prst="rect">
                <a:avLst/>
              </a:prstGeom>
              <a:blipFill rotWithShape="0">
                <a:blip r:embed="rId4"/>
                <a:stretch>
                  <a:fillRect t="-935" b="-747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>
            <a:off x="10351652" y="4366398"/>
            <a:ext cx="635215" cy="25930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2908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Usando-se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, a equação anterior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é o vetor utilizando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vetor com as saídas das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funções hipóteses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                                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             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Notem que quando existem apenas duas classes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),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acima é equivalente à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do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mesmo tendo sido pensado para caso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o regressor softmax pode ser usado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médio não é linear </a:t>
                </a:r>
                <a:r>
                  <a:rPr lang="pt-BR" dirty="0"/>
                  <a:t>e, portanto, </a:t>
                </a:r>
                <a:r>
                  <a:rPr lang="pt-BR" b="1" i="1" dirty="0"/>
                  <a:t>não existe uma forma fechada </a:t>
                </a:r>
                <a:r>
                  <a:rPr lang="pt-BR" dirty="0"/>
                  <a:t>para encontramos os pesos. Porém, ela 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 o mínimo global.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7155" cy="5032376"/>
              </a:xfrm>
              <a:blipFill rotWithShape="0">
                <a:blip r:embed="rId3"/>
                <a:stretch>
                  <a:fillRect l="-819" t="-2785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1193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Sendo assim,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das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funções discriminantes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i="1" dirty="0"/>
                  <a:t>q</a:t>
                </a:r>
                <a:r>
                  <a:rPr lang="pt-BR" dirty="0"/>
                  <a:t>-ésima classe,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sz="2400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sz="2400" dirty="0"/>
                  <a:t> </a:t>
                </a:r>
              </a:p>
              <a:p>
                <a:r>
                  <a:rPr lang="pt-BR" dirty="0"/>
                  <a:t>Considerando 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(i.e., </a:t>
                </a:r>
                <a:r>
                  <a:rPr lang="pt-BR" b="1" i="1" dirty="0"/>
                  <a:t>hiperplano</a:t>
                </a:r>
                <a:r>
                  <a:rPr lang="pt-BR" dirty="0"/>
                  <a:t>), a derivada 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/>
                  <a:t>, com respeito a cada vetor de pesos,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tem uma expressão idêntica àquela obtida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sz="2400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400" i="1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sz="24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  <m:r>
                      <a:rPr lang="pt-BR" sz="24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sz="24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26492" cy="5032376"/>
              </a:xfrm>
              <a:blipFill rotWithShape="0"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1353800" y="5538025"/>
            <a:ext cx="7005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Forma matricial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10933472" y="5753469"/>
            <a:ext cx="420328" cy="3228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Para outros formatos de função discriminante, basta alterarmos o formato da matriz </a:t>
                </a:r>
                <a14:m>
                  <m:oMath xmlns:m="http://schemas.openxmlformats.org/officeDocument/2006/math">
                    <m:r>
                      <a:rPr lang="pt-BR" sz="1100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sz="1100" dirty="0"/>
                  <a:t>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513" y="5538025"/>
                <a:ext cx="2883410" cy="430887"/>
              </a:xfrm>
              <a:prstGeom prst="rect">
                <a:avLst/>
              </a:prstGeom>
              <a:blipFill rotWithShape="0">
                <a:blip r:embed="rId4"/>
                <a:stretch>
                  <a:fillRect t="-1408" b="-8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9458632" y="5766300"/>
            <a:ext cx="99986" cy="3232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0406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Observações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</a:t>
                </a:r>
                <a:r>
                  <a:rPr lang="pt-BR" dirty="0"/>
                  <a:t>depende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</a:t>
                </a:r>
              </a:p>
              <a:p>
                <a:r>
                  <a:rPr lang="pt-BR"/>
                  <a:t>Entretanto</a:t>
                </a:r>
                <a:r>
                  <a:rPr lang="pt-BR" dirty="0"/>
                  <a:t>, como vimos antes, esta dependência afeta apenas a </a:t>
                </a:r>
                <a:r>
                  <a:rPr lang="pt-BR" b="1" i="1" dirty="0"/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regressor softmax apresenta duas propriedades: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sz="2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sz="22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sz="22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a saída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função hipótese de classificação sempre será um valor dentro do intervalo [0, 1];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2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sz="2200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sz="2200" b="1" i="1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sz="22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sz="22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sz="2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2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sz="2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/>
                  <a:t>, ou seja, o somatório das </a:t>
                </a:r>
                <a:r>
                  <a:rPr lang="pt-BR" b="1" i="1" dirty="0"/>
                  <a:t>probabilidades condicionais</a:t>
                </a:r>
                <a:r>
                  <a:rPr lang="pt-BR" dirty="0"/>
                  <a:t> de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classes é igual a 1.</a:t>
                </a:r>
              </a:p>
              <a:p>
                <a:r>
                  <a:rPr lang="pt-BR" dirty="0"/>
                  <a:t>Estas duas propriedades fazem com que o vetor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⋯,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𝑄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contendo todas as saídas do regressor softmax atenda os requisitos de uma </a:t>
                </a:r>
                <a:r>
                  <a:rPr lang="pt-BR" b="1" i="1" dirty="0"/>
                  <a:t>função massa de probabilidade multinomial.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58832" cy="5032375"/>
              </a:xfrm>
              <a:blipFill rotWithShape="0">
                <a:blip r:embed="rId3"/>
                <a:stretch>
                  <a:fillRect l="-1158" t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15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556" y="4280097"/>
            <a:ext cx="5744391" cy="25074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Após o treinamento, o classificador atribui ao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a classe,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com a </a:t>
                </a:r>
                <a:r>
                  <a:rPr lang="pt-BR" b="1" i="1" dirty="0"/>
                  <a:t>maior probabilidade estimada</a:t>
                </a:r>
                <a:r>
                  <a:rPr lang="pt-BR" dirty="0"/>
                  <a:t>, que é simplesmente a classe com maior valor para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endChr m:val="|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 arquitetura de um </a:t>
                </a:r>
                <a:r>
                  <a:rPr lang="pt-BR" b="1" i="1" dirty="0"/>
                  <a:t>regressor softmax </a:t>
                </a:r>
                <a:r>
                  <a:rPr lang="pt-BR" dirty="0"/>
                  <a:t>para três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) e dois atributos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é mostrada abaixo.</a:t>
                </a:r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4"/>
                <a:stretch>
                  <a:fillRect l="-924" t="-3448" r="-326" b="-2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8141724" y="6467055"/>
            <a:ext cx="405027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5"/>
              </a:rPr>
              <a:t>Exemplo: </a:t>
            </a:r>
            <a:r>
              <a:rPr lang="pt-BR" sz="1400" dirty="0" err="1">
                <a:hlinkClick r:id="rId5"/>
              </a:rPr>
              <a:t>softmax_regressor_with_scikit_learn.ipynb</a:t>
            </a:r>
            <a:endParaRPr lang="pt-BR" sz="1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A ideia por trás da </a:t>
                </a:r>
                <a:r>
                  <a:rPr lang="pt-BR" b="1" i="1" dirty="0"/>
                  <a:t>regressão softmax </a:t>
                </a:r>
                <a:r>
                  <a:rPr lang="pt-BR" dirty="0"/>
                  <a:t>é bastante simples: dado um exemplo 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o regressor softmax primeiro calcula uma “</a:t>
                </a:r>
                <a:r>
                  <a:rPr lang="pt-BR" b="1" i="1" dirty="0"/>
                  <a:t>pontuação</a:t>
                </a:r>
                <a:r>
                  <a:rPr lang="pt-BR" i="1" dirty="0"/>
                  <a:t>”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1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,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em seguida, estima a probabilidade de cada classe aplicando a função softmax às “</a:t>
                </a:r>
                <a:r>
                  <a:rPr lang="pt-BR" b="1" i="1" dirty="0"/>
                  <a:t>pontuações</a:t>
                </a:r>
                <a:r>
                  <a:rPr lang="pt-BR" i="1" dirty="0"/>
                  <a:t>”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1304" y="4459104"/>
                <a:ext cx="5036316" cy="1781385"/>
              </a:xfrm>
              <a:prstGeom prst="rect">
                <a:avLst/>
              </a:prstGeom>
              <a:blipFill>
                <a:blip r:embed="rId6"/>
                <a:stretch>
                  <a:fillRect l="-969" t="-1706" b="-4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08057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aprendemos uma nova </a:t>
            </a:r>
            <a:r>
              <a:rPr lang="pt-BR" b="1" i="1" dirty="0"/>
              <a:t>função de limiar</a:t>
            </a:r>
            <a:r>
              <a:rPr lang="pt-BR" dirty="0"/>
              <a:t>, chamada de </a:t>
            </a:r>
            <a:r>
              <a:rPr lang="pt-BR" b="1" i="1" dirty="0"/>
              <a:t>função logística</a:t>
            </a:r>
            <a:r>
              <a:rPr lang="pt-BR" dirty="0"/>
              <a:t>, com a qual foi possível encontrar uma solução para o problema de classificação com o algoritmo do </a:t>
            </a:r>
            <a:r>
              <a:rPr lang="pt-BR" b="1" i="1" dirty="0"/>
              <a:t>gradiente descendente</a:t>
            </a:r>
            <a:r>
              <a:rPr lang="pt-BR" dirty="0"/>
              <a:t>.</a:t>
            </a:r>
          </a:p>
          <a:p>
            <a:r>
              <a:rPr lang="pt-BR" dirty="0"/>
              <a:t>Classificadores que utilizam a </a:t>
            </a:r>
            <a:r>
              <a:rPr lang="pt-BR" b="1" i="1" dirty="0"/>
              <a:t>função logística </a:t>
            </a:r>
            <a:r>
              <a:rPr lang="pt-BR" dirty="0"/>
              <a:t>como</a:t>
            </a:r>
            <a:r>
              <a:rPr lang="pt-BR" b="1" i="1" dirty="0"/>
              <a:t> função de limiar </a:t>
            </a:r>
            <a:r>
              <a:rPr lang="pt-BR" dirty="0"/>
              <a:t>são</a:t>
            </a:r>
            <a:r>
              <a:rPr lang="pt-BR" b="1" i="1" dirty="0"/>
              <a:t> </a:t>
            </a:r>
            <a:r>
              <a:rPr lang="pt-BR" dirty="0"/>
              <a:t>conhecidos como </a:t>
            </a:r>
            <a:r>
              <a:rPr lang="pt-BR" b="1" i="1" dirty="0"/>
              <a:t>regressores logísticos</a:t>
            </a:r>
            <a:r>
              <a:rPr lang="pt-BR" dirty="0"/>
              <a:t> e são utilizados em problemas de </a:t>
            </a:r>
            <a:r>
              <a:rPr lang="pt-BR" b="1" i="1" dirty="0"/>
              <a:t>classificação binária</a:t>
            </a:r>
            <a:r>
              <a:rPr lang="pt-BR" dirty="0"/>
              <a:t>, ou seja, problemas com 2 classes apenas, após a discretização do valor de saída.</a:t>
            </a:r>
          </a:p>
          <a:p>
            <a:r>
              <a:rPr lang="pt-BR" dirty="0"/>
              <a:t>Na sequência, veremos como lidar com problemas de classificação que envolvem mais de 2 classes, também chamados de </a:t>
            </a:r>
            <a:r>
              <a:rPr lang="pt-BR" b="1" i="1" dirty="0"/>
              <a:t>classificação multi-classes</a:t>
            </a:r>
            <a:r>
              <a:rPr lang="pt-BR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IV)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Até agora, nós vimos como classificar utilizando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Nesse caso, 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Porém, e quando o problema possuir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)? </a:t>
                </a:r>
              </a:p>
              <a:p>
                <a:r>
                  <a:rPr lang="pt-BR" dirty="0"/>
                  <a:t>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mão: 10 dígitos.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texto: Esportes, Economia, Política, Entretenimento,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sentimentos: Neutro, Positivo,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8800" y="1784680"/>
                <a:ext cx="6357730" cy="5073320"/>
              </a:xfrm>
              <a:blipFill>
                <a:blip r:embed="rId2"/>
                <a:stretch>
                  <a:fillRect l="-1726" t="-27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 descr="Ana Barros (@anathinker) | Twitter">
            <a:extLst>
              <a:ext uri="{FF2B5EF4-FFF2-40B4-BE49-F238E27FC236}">
                <a16:creationId xmlns:a16="http://schemas.microsoft.com/office/drawing/2014/main" id="{AF3F0044-4F7D-98F6-34C1-8351487DF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Analyzing Text Classification Techniques on Youtube Data">
            <a:extLst>
              <a:ext uri="{FF2B5EF4-FFF2-40B4-BE49-F238E27FC236}">
                <a16:creationId xmlns:a16="http://schemas.microsoft.com/office/drawing/2014/main" id="{0E6041F8-AB14-54C0-C790-0288A3AC8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Sentiment Fig 1">
            <a:extLst>
              <a:ext uri="{FF2B5EF4-FFF2-40B4-BE49-F238E27FC236}">
                <a16:creationId xmlns:a16="http://schemas.microsoft.com/office/drawing/2014/main" id="{1E7CC96F-55AB-1482-92F6-240F8E2E0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Casos multi-classe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chamamos o problema de classificação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multi-classes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Existem algumas abordagens para a </a:t>
                </a:r>
                <a:r>
                  <a:rPr lang="pt-BR" b="1" i="1" dirty="0"/>
                  <a:t>classificação multi-classe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Regressão Softmax</a:t>
                </a:r>
              </a:p>
              <a:p>
                <a:r>
                  <a:rPr lang="pt-BR" dirty="0"/>
                  <a:t>As duas primeiras podem ser aplicadas a qualquer tipo de </a:t>
                </a:r>
                <a:r>
                  <a:rPr lang="pt-BR" b="1" i="1" dirty="0"/>
                  <a:t>classificador binário</a:t>
                </a:r>
                <a:r>
                  <a:rPr lang="pt-BR" dirty="0"/>
                  <a:t> e não apenas ao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terceira abordagem é uma generalização do </a:t>
                </a:r>
                <a:r>
                  <a:rPr lang="pt-BR" b="1" i="1" dirty="0"/>
                  <a:t>classificador logístico </a:t>
                </a:r>
                <a:r>
                  <a:rPr lang="pt-BR" dirty="0"/>
                  <a:t>para problemas multi-classe.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7415" y="1784680"/>
                <a:ext cx="6375969" cy="5073320"/>
              </a:xfrm>
              <a:blipFill>
                <a:blip r:embed="rId2"/>
                <a:stretch>
                  <a:fillRect l="-1721" t="-2764" r="-1243" b="-13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2" descr="Ana Barros (@anathinker) | Twitter">
            <a:extLst>
              <a:ext uri="{FF2B5EF4-FFF2-40B4-BE49-F238E27FC236}">
                <a16:creationId xmlns:a16="http://schemas.microsoft.com/office/drawing/2014/main" id="{A2D479C7-0684-420F-2CCD-64C3DB79F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70" y="1802867"/>
            <a:ext cx="2541212" cy="168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Analyzing Text Classification Techniques on Youtube Data">
            <a:extLst>
              <a:ext uri="{FF2B5EF4-FFF2-40B4-BE49-F238E27FC236}">
                <a16:creationId xmlns:a16="http://schemas.microsoft.com/office/drawing/2014/main" id="{A59F8A2C-ACDF-09C7-B528-9064CEF3B8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1199846" y="4635253"/>
            <a:ext cx="3073671" cy="1756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Sentiment Fig 1">
            <a:extLst>
              <a:ext uri="{FF2B5EF4-FFF2-40B4-BE49-F238E27FC236}">
                <a16:creationId xmlns:a16="http://schemas.microsoft.com/office/drawing/2014/main" id="{E178FF16-CC3F-C34B-6C8B-874BC4FA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2094" y="2551870"/>
            <a:ext cx="2587232" cy="1833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5172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06997-C98C-FF52-62A1-725EEA7A8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 classificador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binário</a:t>
                </a:r>
                <a:r>
                  <a:rPr lang="pt-BR" dirty="0"/>
                  <a:t> para cada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, para predizer a probabilidade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∈{1,…,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/>
                  <a:t> é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  <a:endParaRPr lang="pt-BR" b="0" dirty="0"/>
              </a:p>
              <a:p>
                <a:r>
                  <a:rPr lang="pt-BR" dirty="0"/>
                  <a:t>Em outras palavras,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b="0" dirty="0"/>
                  <a:t>onde para cada classificador,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0" dirty="0"/>
                  <a:t>, é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/>
                  <a:t>-</a:t>
                </a:r>
                <a:r>
                  <a:rPr lang="pt-BR" b="0" dirty="0" err="1"/>
                  <a:t>ésima</a:t>
                </a:r>
                <a:r>
                  <a:rPr lang="pt-BR" b="0" dirty="0"/>
                  <a:t> classe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/>
                  <a:t>, é a junção de todas as outras,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/>
                  <a:t>, classes.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Fazendo isso, nós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/>
                  <a:t>Cada um dos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classificadores binários é representado pela função hipótese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b="0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0B99F56-FF18-D044-7799-0502D4F6A5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8087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514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D4148F-5E93-6FF0-6B66-AC9E3B826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Um-Contra-o-Resto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</a:t>
                </a:r>
                <a:r>
                  <a:rPr lang="pt-BR" b="1" i="1" dirty="0"/>
                  <a:t>classificador</a:t>
                </a:r>
                <a:r>
                  <a:rPr lang="pt-BR" dirty="0"/>
                  <a:t> deve indicar a classe positiva caso o exemplo pertença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classe, ou à classe negativa caso o exemplo pertença a qualquer uma das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pt-BR" dirty="0"/>
                  <a:t>classes.</a:t>
                </a:r>
                <a:endParaRPr lang="pt-BR" b="0" dirty="0"/>
              </a:p>
              <a:p>
                <a:r>
                  <a:rPr lang="pt-BR" dirty="0"/>
                  <a:t>Após o treinamento, para cada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, realiza-se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predições e escolhe-se a classe que maximize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vantagem</a:t>
                </a:r>
                <a:r>
                  <a:rPr lang="pt-BR" dirty="0"/>
                  <a:t> desta abordagem é que treina-se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desvantagem</a:t>
                </a:r>
                <a:r>
                  <a:rPr lang="pt-BR" dirty="0"/>
                  <a:t> é que cada </a:t>
                </a:r>
                <a:r>
                  <a:rPr lang="pt-BR" b="1" i="1" dirty="0"/>
                  <a:t>classificador binário </a:t>
                </a:r>
                <a:r>
                  <a:rPr lang="pt-BR" dirty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-1 vezes maior, o que pode aumentar o tempo de treinamento e a possibilidade de </a:t>
                </a:r>
                <a:r>
                  <a:rPr lang="pt-BR" b="1" i="1" dirty="0"/>
                  <a:t>classes desbalanceadas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4787C4F-F235-6888-5AFF-2CB1361FF6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78209" cy="5032375"/>
              </a:xfrm>
              <a:blipFill>
                <a:blip r:embed="rId3"/>
                <a:stretch>
                  <a:fillRect l="-927" t="-1937" r="-11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6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/>
              <a:t>Um-Contra-o-Resto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9243" y="124681"/>
            <a:ext cx="8053514" cy="6608637"/>
          </a:xfrm>
          <a:prstGeom prst="rect">
            <a:avLst/>
          </a:prstGeom>
        </p:spPr>
      </p:pic>
      <p:sp>
        <p:nvSpPr>
          <p:cNvPr id="5" name="Mais 4"/>
          <p:cNvSpPr/>
          <p:nvPr/>
        </p:nvSpPr>
        <p:spPr>
          <a:xfrm>
            <a:off x="6563762" y="1632368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Mais 6"/>
          <p:cNvSpPr/>
          <p:nvPr/>
        </p:nvSpPr>
        <p:spPr>
          <a:xfrm>
            <a:off x="6563762" y="3895876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Mais 8"/>
          <p:cNvSpPr/>
          <p:nvPr/>
        </p:nvSpPr>
        <p:spPr>
          <a:xfrm>
            <a:off x="9557685" y="6434554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CaixaDeTexto 2"/>
          <p:cNvSpPr txBox="1"/>
          <p:nvPr/>
        </p:nvSpPr>
        <p:spPr>
          <a:xfrm>
            <a:off x="9972304" y="6425541"/>
            <a:ext cx="1759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Exemplo de validação</a:t>
            </a:r>
          </a:p>
        </p:txBody>
      </p:sp>
      <p:cxnSp>
        <p:nvCxnSpPr>
          <p:cNvPr id="10" name="Conector reto 9"/>
          <p:cNvCxnSpPr/>
          <p:nvPr/>
        </p:nvCxnSpPr>
        <p:spPr>
          <a:xfrm>
            <a:off x="9413940" y="6211529"/>
            <a:ext cx="5040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/>
          <p:cNvSpPr txBox="1"/>
          <p:nvPr/>
        </p:nvSpPr>
        <p:spPr>
          <a:xfrm>
            <a:off x="9976023" y="6057640"/>
            <a:ext cx="16669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Fronteira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2"/>
              <p:cNvSpPr/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sz="3600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sz="3600" dirty="0"/>
                  <a:t> </a:t>
                </a:r>
              </a:p>
            </p:txBody>
          </p:sp>
        </mc:Choice>
        <mc:Fallback xmlns="">
          <p:sp>
            <p:nvSpPr>
              <p:cNvPr id="11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619" y="4410101"/>
                <a:ext cx="1470980" cy="6463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/>
          <p:cNvSpPr txBox="1"/>
          <p:nvPr/>
        </p:nvSpPr>
        <p:spPr>
          <a:xfrm>
            <a:off x="9813747" y="760395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0.55</a:t>
            </a:r>
          </a:p>
        </p:txBody>
      </p:sp>
      <p:sp>
        <p:nvSpPr>
          <p:cNvPr id="13" name="CaixaDeTexto 12"/>
          <p:cNvSpPr txBox="1"/>
          <p:nvPr/>
        </p:nvSpPr>
        <p:spPr>
          <a:xfrm>
            <a:off x="9907481" y="3205833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0.05</a:t>
            </a:r>
          </a:p>
        </p:txBody>
      </p:sp>
      <p:sp>
        <p:nvSpPr>
          <p:cNvPr id="14" name="CaixaDeTexto 13"/>
          <p:cNvSpPr txBox="1"/>
          <p:nvPr/>
        </p:nvSpPr>
        <p:spPr>
          <a:xfrm>
            <a:off x="9949002" y="5412850"/>
            <a:ext cx="934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= 0.85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aixaDeTexto 14"/>
              <p:cNvSpPr txBox="1"/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CaixaDeTexto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0041">
                <a:off x="4744097" y="1926268"/>
                <a:ext cx="11772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/>
              <p:cNvSpPr txBox="1"/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CaixaDeTexto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606" y="3055975"/>
                <a:ext cx="834716" cy="369332"/>
              </a:xfrm>
              <a:prstGeom prst="rect">
                <a:avLst/>
              </a:prstGeom>
              <a:blipFill rotWithShape="0"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b="0" i="1" dirty="0" smtClean="0">
                          <a:latin typeface="Cambria Math" panose="02040503050406030204" pitchFamily="18" charset="0"/>
                        </a:rPr>
                        <m:t>(+)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161796">
                <a:off x="4937067" y="4548599"/>
                <a:ext cx="834716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upo 11"/>
          <p:cNvGrpSpPr/>
          <p:nvPr/>
        </p:nvGrpSpPr>
        <p:grpSpPr>
          <a:xfrm>
            <a:off x="10664225" y="1781750"/>
            <a:ext cx="1379149" cy="523220"/>
            <a:chOff x="10535409" y="1632368"/>
            <a:chExt cx="1379149" cy="523220"/>
          </a:xfrm>
        </p:grpSpPr>
        <p:sp>
          <p:nvSpPr>
            <p:cNvPr id="6" name="CaixaDeTexto 5"/>
            <p:cNvSpPr txBox="1"/>
            <p:nvPr/>
          </p:nvSpPr>
          <p:spPr>
            <a:xfrm>
              <a:off x="10535409" y="1632368"/>
              <a:ext cx="123104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i="1" dirty="0">
                  <a:solidFill>
                    <a:schemeClr val="accent5"/>
                  </a:solidFill>
                </a:rPr>
                <a:t>A qual classe      pertence?  </a:t>
              </a:r>
            </a:p>
          </p:txBody>
        </p:sp>
        <p:sp>
          <p:nvSpPr>
            <p:cNvPr id="19" name="Mais 18"/>
            <p:cNvSpPr/>
            <p:nvPr/>
          </p:nvSpPr>
          <p:spPr>
            <a:xfrm>
              <a:off x="11642954" y="1632368"/>
              <a:ext cx="271604" cy="298764"/>
            </a:xfrm>
            <a:prstGeom prst="mathPlus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0" name="CaixaDeTexto 19"/>
          <p:cNvSpPr txBox="1"/>
          <p:nvPr/>
        </p:nvSpPr>
        <p:spPr>
          <a:xfrm>
            <a:off x="1401839" y="5176259"/>
            <a:ext cx="406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400" dirty="0"/>
              <a:t>Passamos a ter </a:t>
            </a:r>
            <a:r>
              <a:rPr lang="pt-BR" sz="2400" b="1" i="1" dirty="0"/>
              <a:t>3 classificadores binários</a:t>
            </a:r>
            <a:r>
              <a:rPr lang="pt-BR" sz="2400" dirty="0"/>
              <a:t>.</a:t>
            </a:r>
            <a:endParaRPr lang="pt-BR" sz="2400" b="1" i="1" dirty="0"/>
          </a:p>
        </p:txBody>
      </p:sp>
      <p:sp>
        <p:nvSpPr>
          <p:cNvPr id="21" name="Mais 7">
            <a:extLst>
              <a:ext uri="{FF2B5EF4-FFF2-40B4-BE49-F238E27FC236}">
                <a16:creationId xmlns:a16="http://schemas.microsoft.com/office/drawing/2014/main" id="{7B31CAF2-5F3C-E55A-EC75-167BCE74F1F7}"/>
              </a:ext>
            </a:extLst>
          </p:cNvPr>
          <p:cNvSpPr/>
          <p:nvPr/>
        </p:nvSpPr>
        <p:spPr>
          <a:xfrm>
            <a:off x="6590921" y="6114119"/>
            <a:ext cx="271604" cy="298764"/>
          </a:xfrm>
          <a:prstGeom prst="mathPlus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890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D040-A3FE-41E3-3BD0-3C0548CFE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</p:spPr>
            <p:txBody>
              <a:bodyPr/>
              <a:lstStyle/>
              <a:p>
                <a:r>
                  <a:rPr lang="pt-BR" dirty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/>
                  <a:t>classificadores binários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treinado para classificar os exemplos pertencentes a cada um dos possíveis </a:t>
                </a:r>
                <a:r>
                  <a:rPr lang="pt-BR" b="1" i="1" dirty="0"/>
                  <a:t>pares</a:t>
                </a:r>
                <a:r>
                  <a:rPr lang="pt-BR" dirty="0"/>
                  <a:t> de classes.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, então treina-se 6 </a:t>
                </a:r>
                <a:r>
                  <a:rPr lang="pt-BR" b="1" i="1" dirty="0"/>
                  <a:t>classificadores</a:t>
                </a:r>
                <a:r>
                  <a:rPr lang="pt-BR" dirty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Transformamos um problema com </a:t>
                </a:r>
                <a14:m>
                  <m:oMath xmlns:m="http://schemas.openxmlformats.org/officeDocument/2006/math">
                    <m:r>
                      <a:rPr lang="pt-BR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𝑸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classes em </a:t>
                </a:r>
                <a14:m>
                  <m:oMath xmlns:m="http://schemas.openxmlformats.org/officeDocument/2006/math"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𝑸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a:rPr lang="pt-BR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pt-BR" b="1" i="1" dirty="0">
                    <a:solidFill>
                      <a:srgbClr val="00B050"/>
                    </a:solidFill>
                  </a:rPr>
                  <a:t> problemas binários.</a:t>
                </a:r>
              </a:p>
              <a:p>
                <a:r>
                  <a:rPr lang="pt-BR" dirty="0"/>
                  <a:t>No final, cada exemplo é classificado conforme o </a:t>
                </a:r>
                <a:r>
                  <a:rPr lang="pt-BR" b="1" i="1" dirty="0"/>
                  <a:t>voto majoritário </a:t>
                </a:r>
                <a:r>
                  <a:rPr lang="pt-BR" dirty="0"/>
                  <a:t>entre os </a:t>
                </a:r>
                <a:r>
                  <a:rPr lang="pt-BR" b="1" i="1" dirty="0"/>
                  <a:t>classificadores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a classe que receber mais votos é a classe atribuída ao exemplo.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BAFA38F-B924-7049-765D-660ED8C48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5554" cy="5032376"/>
              </a:xfrm>
              <a:blipFill>
                <a:blip r:embed="rId3"/>
                <a:stretch>
                  <a:fillRect l="-996" t="-1937" r="-18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2709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5EDE22-7739-3353-3DBC-8480197DC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Um-Contra-Um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</p:spPr>
            <p:txBody>
              <a:bodyPr/>
              <a:lstStyle/>
              <a:p>
                <a:r>
                  <a:rPr lang="pt-BR" dirty="0"/>
                  <a:t>A principal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dessa abordagem</a:t>
                </a:r>
                <a:r>
                  <a:rPr lang="pt-BR" b="1" i="1" dirty="0"/>
                  <a:t> </a:t>
                </a:r>
                <a:r>
                  <a:rPr lang="pt-BR" dirty="0"/>
                  <a:t>é que cada classificador precisa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treinado apenas com as duas classes</a:t>
                </a:r>
                <a:r>
                  <a:rPr lang="pt-BR" dirty="0"/>
                  <a:t> que ele deve distinguir, portanto,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chance de desbalanceamento é menor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tempo de treinamento de cada classificador também é menor</a:t>
                </a:r>
                <a:r>
                  <a:rPr lang="pt-BR" dirty="0"/>
                  <a:t>, pois treina-se cada um deles com pares de classes.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desvantagem</a:t>
                </a:r>
                <a:r>
                  <a:rPr lang="pt-BR" dirty="0"/>
                  <a:t> é que,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, temos que treinar 45 classificadores.</a:t>
                </a:r>
              </a:p>
              <a:p>
                <a:r>
                  <a:rPr lang="pt-BR" dirty="0"/>
                  <a:t>Consequentemente,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tempo total de treinamento pode ser alto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145CEE8-2FB2-6EEA-841B-CC93323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37277" cy="5032376"/>
              </a:xfrm>
              <a:blipFill>
                <a:blip r:embed="rId3"/>
                <a:stretch>
                  <a:fillRect l="-93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0665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11681</TotalTime>
  <Words>3477</Words>
  <Application>Microsoft Office PowerPoint</Application>
  <PresentationFormat>Widescreen</PresentationFormat>
  <Paragraphs>223</Paragraphs>
  <Slides>21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Casos multi-classe</vt:lpstr>
      <vt:lpstr>Um-Contra-o-Resto</vt:lpstr>
      <vt:lpstr>Um-Contra-o-Resto</vt:lpstr>
      <vt:lpstr>Um-Contra-o-Resto</vt:lpstr>
      <vt:lpstr>Um-Contra-Um</vt:lpstr>
      <vt:lpstr>Um-Contra-Um</vt:lpstr>
      <vt:lpstr>Um-Contra-Um</vt:lpstr>
      <vt:lpstr>Regressão Softmax</vt:lpstr>
      <vt:lpstr>Regressão Softmax</vt:lpstr>
      <vt:lpstr>Apresentação do PowerPoint</vt:lpstr>
      <vt:lpstr>Regressão Softmax</vt:lpstr>
      <vt:lpstr>Regressão Softmax</vt:lpstr>
      <vt:lpstr>Regressão Softmax</vt:lpstr>
      <vt:lpstr>Regressão Softmax</vt:lpstr>
      <vt:lpstr>Regressão Softmax</vt:lpstr>
      <vt:lpstr>Regressão Softmax</vt:lpstr>
      <vt:lpstr>Tarefas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1750</cp:revision>
  <dcterms:created xsi:type="dcterms:W3CDTF">2020-01-20T13:50:05Z</dcterms:created>
  <dcterms:modified xsi:type="dcterms:W3CDTF">2023-09-09T11:06:40Z</dcterms:modified>
</cp:coreProperties>
</file>