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00" r:id="rId2"/>
    <p:sldId id="292" r:id="rId3"/>
    <p:sldId id="397" r:id="rId4"/>
    <p:sldId id="399" r:id="rId5"/>
    <p:sldId id="400" r:id="rId6"/>
    <p:sldId id="398" r:id="rId7"/>
    <p:sldId id="401" r:id="rId8"/>
    <p:sldId id="403" r:id="rId9"/>
    <p:sldId id="404" r:id="rId10"/>
    <p:sldId id="405" r:id="rId11"/>
    <p:sldId id="406" r:id="rId12"/>
    <p:sldId id="407" r:id="rId13"/>
    <p:sldId id="367" r:id="rId14"/>
    <p:sldId id="402" r:id="rId15"/>
    <p:sldId id="409" r:id="rId16"/>
    <p:sldId id="410" r:id="rId17"/>
    <p:sldId id="411" r:id="rId18"/>
    <p:sldId id="408" r:id="rId19"/>
    <p:sldId id="412" r:id="rId20"/>
    <p:sldId id="416" r:id="rId21"/>
    <p:sldId id="415" r:id="rId22"/>
    <p:sldId id="414" r:id="rId23"/>
    <p:sldId id="418" r:id="rId24"/>
    <p:sldId id="417" r:id="rId25"/>
    <p:sldId id="377" r:id="rId26"/>
    <p:sldId id="378" r:id="rId27"/>
    <p:sldId id="331" r:id="rId28"/>
    <p:sldId id="386" r:id="rId29"/>
    <p:sldId id="381" r:id="rId30"/>
    <p:sldId id="333" r:id="rId31"/>
    <p:sldId id="334" r:id="rId32"/>
    <p:sldId id="388" r:id="rId33"/>
    <p:sldId id="335" r:id="rId34"/>
    <p:sldId id="301" r:id="rId35"/>
    <p:sldId id="269" r:id="rId36"/>
    <p:sldId id="303" r:id="rId37"/>
    <p:sldId id="271" r:id="rId38"/>
    <p:sldId id="365" r:id="rId39"/>
    <p:sldId id="382" r:id="rId40"/>
    <p:sldId id="383" r:id="rId41"/>
    <p:sldId id="384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1961" autoAdjust="0"/>
  </p:normalViewPr>
  <p:slideViewPr>
    <p:cSldViewPr snapToGrid="0">
      <p:cViewPr varScale="1">
        <p:scale>
          <a:sx n="90" d="100"/>
          <a:sy n="90" d="100"/>
        </p:scale>
        <p:origin x="13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https://www.jeremyjordan.me/neural-networks-training/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667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169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72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i="0">
                    <a:latin typeface="Cambria Math" panose="02040503050406030204" pitchFamily="18" charset="0"/>
                  </a:rPr>
                  <a:t>𝑑_𝑗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entrada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41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 err="1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0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 err="1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22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57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322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(ou, no caso dos termos de bias, pela unidade)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49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</a:t>
            </a:r>
            <a:r>
              <a:rPr lang="pt-BR" baseline="0" dirty="0"/>
              <a:t> função de custo também é conhecida como função de perda (</a:t>
            </a:r>
            <a:r>
              <a:rPr lang="pt-BR" baseline="0" dirty="0" err="1"/>
              <a:t>loss</a:t>
            </a:r>
            <a:r>
              <a:rPr lang="pt-BR" baseline="0" dirty="0"/>
              <a:t>) ou função objetivo.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99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obtêm-se os vetores de todas as camadas e portanto, esse é o processo conhecido como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</a:t>
                </a:r>
              </a:p>
              <a:p>
                <a:endParaRPr lang="pt-BR" dirty="0"/>
              </a:p>
              <a:p>
                <a:r>
                  <a:rPr lang="pt-BR" dirty="0"/>
                  <a:t>Matriz com os pesos que conectam a camada m-1 à camada m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#8:</a:t>
            </a:r>
            <a:r>
              <a:rPr lang="pt-BR" sz="1200" dirty="0"/>
              <a:t> https://mybinder.org/v2/gh/zz4fap/t320_aprendizado_de_maquina/main?filepath=labs%2FLaboratorio8.ipynb</a:t>
            </a:r>
          </a:p>
          <a:p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Laboratório #8:</a:t>
            </a:r>
            <a:r>
              <a:rPr lang="pt-BR" sz="1200" dirty="0"/>
              <a:t> </a:t>
            </a:r>
            <a:r>
              <a:rPr lang="pt-BR" dirty="0"/>
              <a:t>https://colab.research.google.com/github/zz4fap/t320_aprendizado_de_maquina/blob/main/labs/</a:t>
            </a:r>
            <a:r>
              <a:rPr lang="pt-BR" sz="1200" dirty="0"/>
              <a:t>Laboratorio8.ipynb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0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58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5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91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152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4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18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8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541" y="1825624"/>
            <a:ext cx="7498645" cy="5032375"/>
          </a:xfrm>
        </p:spPr>
        <p:txBody>
          <a:bodyPr>
            <a:normAutofit/>
          </a:bodyPr>
          <a:lstStyle/>
          <a:p>
            <a:r>
              <a:rPr lang="pt-BR" dirty="0"/>
              <a:t>Uma irregularidade que pode ser encontrada são os </a:t>
            </a:r>
            <a:r>
              <a:rPr lang="pt-BR" b="1" i="1" dirty="0"/>
              <a:t>pontos de sela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É um ponto que é um </a:t>
            </a:r>
            <a:r>
              <a:rPr lang="pt-BR" b="1" i="1" dirty="0">
                <a:solidFill>
                  <a:srgbClr val="00B050"/>
                </a:solidFill>
              </a:rPr>
              <a:t>mínimo ao longo de um eixo</a:t>
            </a:r>
            <a:r>
              <a:rPr lang="pt-BR" dirty="0"/>
              <a:t>, mas um </a:t>
            </a:r>
            <a:r>
              <a:rPr lang="pt-BR" b="1" i="1" dirty="0">
                <a:solidFill>
                  <a:srgbClr val="00B050"/>
                </a:solidFill>
              </a:rPr>
              <a:t>máximo ao longo de outro</a:t>
            </a:r>
            <a:r>
              <a:rPr lang="pt-BR" dirty="0"/>
              <a:t>.</a:t>
            </a:r>
            <a:r>
              <a:rPr lang="pt-BR" dirty="0">
                <a:cs typeface="Calibri"/>
              </a:rPr>
              <a:t>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algumas direções são </a:t>
            </a:r>
            <a:r>
              <a:rPr lang="pt-BR" b="1" i="1" dirty="0"/>
              <a:t>atratores</a:t>
            </a:r>
            <a:r>
              <a:rPr lang="pt-BR" dirty="0"/>
              <a:t> (i.e., alta declividade), mas em outras não.</a:t>
            </a:r>
          </a:p>
          <a:p>
            <a:r>
              <a:rPr lang="pt-BR" dirty="0"/>
              <a:t>O algoritmo de otimização pode passar um longo período de tempo sendo atraído por eles, o que prejudica seu desempenho.</a:t>
            </a:r>
          </a:p>
          <a:p>
            <a:r>
              <a:rPr lang="pt-BR" dirty="0"/>
              <a:t>Para escapar destes pontos, usa-se métodos de </a:t>
            </a:r>
            <a:r>
              <a:rPr lang="pt-BR" b="1" i="1" dirty="0"/>
              <a:t>segunda ordem</a:t>
            </a:r>
            <a:r>
              <a:rPr lang="pt-BR" dirty="0"/>
              <a:t> ou </a:t>
            </a:r>
            <a:r>
              <a:rPr lang="pt-BR" b="1" i="1" dirty="0"/>
              <a:t>versões estocásticas (i.e., ruidosas) do gradiente descendente</a:t>
            </a:r>
            <a:r>
              <a:rPr lang="pt-BR" dirty="0"/>
              <a:t>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D53714B-59DC-DB4A-6266-5DE82F04D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0" t="17829" r="14573" b="10077"/>
          <a:stretch/>
        </p:blipFill>
        <p:spPr bwMode="auto">
          <a:xfrm>
            <a:off x="131439" y="2593330"/>
            <a:ext cx="4287210" cy="38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3850DA1C-824C-FF23-C5D2-A293D9C00F8E}"/>
              </a:ext>
            </a:extLst>
          </p:cNvPr>
          <p:cNvSpPr/>
          <p:nvPr/>
        </p:nvSpPr>
        <p:spPr>
          <a:xfrm>
            <a:off x="2028969" y="411526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B36AE48-BAE5-0F6C-8DF3-F9AE0B31F4BB}"/>
              </a:ext>
            </a:extLst>
          </p:cNvPr>
          <p:cNvCxnSpPr>
            <a:cxnSpLocks/>
          </p:cNvCxnSpPr>
          <p:nvPr/>
        </p:nvCxnSpPr>
        <p:spPr>
          <a:xfrm flipH="1">
            <a:off x="2136969" y="2593330"/>
            <a:ext cx="1041660" cy="1437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B28DAF-FE1B-579F-44FC-F067DE348314}"/>
              </a:ext>
            </a:extLst>
          </p:cNvPr>
          <p:cNvSpPr txBox="1"/>
          <p:nvPr/>
        </p:nvSpPr>
        <p:spPr>
          <a:xfrm>
            <a:off x="226526" y="2207584"/>
            <a:ext cx="3820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Superfície com Ponto de Sela</a:t>
            </a:r>
          </a:p>
        </p:txBody>
      </p:sp>
    </p:spTree>
    <p:extLst>
      <p:ext uri="{BB962C8B-B14F-4D97-AF65-F5344CB8AC3E}">
        <p14:creationId xmlns:p14="http://schemas.microsoft.com/office/powerpoint/2010/main" val="168644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30" y="1825624"/>
            <a:ext cx="6476255" cy="5032375"/>
          </a:xfrm>
        </p:spPr>
        <p:txBody>
          <a:bodyPr>
            <a:normAutofit/>
          </a:bodyPr>
          <a:lstStyle/>
          <a:p>
            <a:r>
              <a:rPr lang="pt-BR" dirty="0"/>
              <a:t>Outro tipo de irregularidade são os </a:t>
            </a:r>
            <a:r>
              <a:rPr lang="pt-BR" b="1" i="1" dirty="0">
                <a:solidFill>
                  <a:srgbClr val="7030A0"/>
                </a:solidFill>
              </a:rPr>
              <a:t>platôs</a:t>
            </a:r>
            <a:r>
              <a:rPr lang="pt-BR" b="1" i="1" dirty="0"/>
              <a:t>.</a:t>
            </a:r>
          </a:p>
          <a:p>
            <a:r>
              <a:rPr lang="pt-BR" dirty="0"/>
              <a:t>Eles são </a:t>
            </a:r>
            <a:r>
              <a:rPr lang="pt-BR" b="1" i="1" dirty="0">
                <a:solidFill>
                  <a:srgbClr val="7030A0"/>
                </a:solidFill>
              </a:rPr>
              <a:t>regiões planas e com erro elevado</a:t>
            </a:r>
            <a:r>
              <a:rPr lang="pt-BR" dirty="0"/>
              <a:t>.</a:t>
            </a:r>
          </a:p>
          <a:p>
            <a:r>
              <a:rPr lang="pt-BR" dirty="0"/>
              <a:t>Como a </a:t>
            </a:r>
            <a:r>
              <a:rPr lang="pt-BR" b="1" i="1" dirty="0">
                <a:solidFill>
                  <a:srgbClr val="00B050"/>
                </a:solidFill>
              </a:rPr>
              <a:t>inclinação da superfície </a:t>
            </a:r>
            <a:r>
              <a:rPr lang="pt-BR" dirty="0"/>
              <a:t>nessa região é </a:t>
            </a:r>
            <a:r>
              <a:rPr lang="pt-BR" b="1" i="1" dirty="0">
                <a:solidFill>
                  <a:srgbClr val="00B050"/>
                </a:solidFill>
              </a:rPr>
              <a:t>próxima de zero </a:t>
            </a:r>
            <a:r>
              <a:rPr lang="pt-BR" dirty="0"/>
              <a:t>(i.e., o gradiente é próximo de zero) o algoritmo pode levar muito tempo para atravessá-la.</a:t>
            </a:r>
          </a:p>
          <a:p>
            <a:r>
              <a:rPr lang="pt-BR" dirty="0"/>
              <a:t>Métodos de </a:t>
            </a:r>
            <a:r>
              <a:rPr lang="pt-BR" b="1" i="1" dirty="0"/>
              <a:t>aprendizado adaptativo</a:t>
            </a:r>
            <a:r>
              <a:rPr lang="pt-BR" dirty="0"/>
              <a:t>, como </a:t>
            </a:r>
            <a:r>
              <a:rPr lang="pt-BR" dirty="0" err="1"/>
              <a:t>AdaGrad</a:t>
            </a:r>
            <a:r>
              <a:rPr lang="pt-BR" dirty="0"/>
              <a:t>, </a:t>
            </a:r>
            <a:r>
              <a:rPr lang="pt-BR" dirty="0" err="1"/>
              <a:t>RMSProp</a:t>
            </a:r>
            <a:r>
              <a:rPr lang="pt-BR" dirty="0"/>
              <a:t>, Adam, podem escapar destas regiões.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0319121-9B05-B1F7-F1F5-FFAD1E028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5" y="2331705"/>
            <a:ext cx="5289717" cy="31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3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E6215-F8F6-B2CE-55D3-12C93532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1C462-DCAD-E604-85FB-9F3661AB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540" y="1825624"/>
            <a:ext cx="6188148" cy="5032375"/>
          </a:xfrm>
        </p:spPr>
        <p:txBody>
          <a:bodyPr/>
          <a:lstStyle/>
          <a:p>
            <a:r>
              <a:rPr lang="pt-BR" dirty="0"/>
              <a:t>Portanto, como garantir que o mínimo encontrado é bom o suficiente?</a:t>
            </a:r>
          </a:p>
          <a:p>
            <a:r>
              <a:rPr lang="pt-BR" dirty="0"/>
              <a:t>Treina-se o modelo várias vezes, sempre </a:t>
            </a:r>
            <a:r>
              <a:rPr lang="pt-BR" b="1" i="1" dirty="0">
                <a:solidFill>
                  <a:srgbClr val="00B050"/>
                </a:solidFill>
              </a:rPr>
              <a:t>inicializando os pesos de forma aleatória</a:t>
            </a:r>
            <a:r>
              <a:rPr lang="pt-BR" dirty="0"/>
              <a:t>, com a esperança de que em alguma dessas vezes ele inicialize mais </a:t>
            </a:r>
            <a:r>
              <a:rPr lang="pt-BR" b="1" i="1" dirty="0">
                <a:solidFill>
                  <a:srgbClr val="7030A0"/>
                </a:solidFill>
              </a:rPr>
              <a:t>próximo do mínimo global ou de um bom mínimo local</a:t>
            </a:r>
            <a:r>
              <a:rPr lang="pt-BR" dirty="0"/>
              <a:t>. </a:t>
            </a:r>
          </a:p>
        </p:txBody>
      </p:sp>
      <p:pic>
        <p:nvPicPr>
          <p:cNvPr id="4" name="Picture 2" descr="challenges-1">
            <a:extLst>
              <a:ext uri="{FF2B5EF4-FFF2-40B4-BE49-F238E27FC236}">
                <a16:creationId xmlns:a16="http://schemas.microsoft.com/office/drawing/2014/main" id="{160E6BAE-8DAB-6EB8-29AB-0A7E9CB61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4" r="8781"/>
          <a:stretch/>
        </p:blipFill>
        <p:spPr bwMode="auto">
          <a:xfrm>
            <a:off x="145311" y="2650347"/>
            <a:ext cx="5188401" cy="350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4897C6-798F-2842-1FB0-D5F4EF293AB4}"/>
              </a:ext>
            </a:extLst>
          </p:cNvPr>
          <p:cNvSpPr txBox="1"/>
          <p:nvPr/>
        </p:nvSpPr>
        <p:spPr>
          <a:xfrm>
            <a:off x="329610" y="2067208"/>
            <a:ext cx="511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Exemplo da superfície de erro de uma rede neural</a:t>
            </a:r>
          </a:p>
        </p:txBody>
      </p:sp>
    </p:spTree>
    <p:extLst>
      <p:ext uri="{BB962C8B-B14F-4D97-AF65-F5344CB8AC3E}">
        <p14:creationId xmlns:p14="http://schemas.microsoft.com/office/powerpoint/2010/main" val="27353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1782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V)</a:t>
            </a:r>
            <a:r>
              <a:rPr lang="pt-BR" dirty="0"/>
              <a:t>” que se encontra no MS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b="1" dirty="0"/>
              <a:t>Avaliação Presencial</a:t>
            </a:r>
          </a:p>
          <a:p>
            <a:pPr lvl="1"/>
            <a:r>
              <a:rPr lang="pt-BR" dirty="0"/>
              <a:t>Data: 18/11/2023 às 10:00 na sala I-17</a:t>
            </a:r>
          </a:p>
          <a:p>
            <a:pPr lvl="1"/>
            <a:r>
              <a:rPr lang="pt-BR" dirty="0"/>
              <a:t>Faremos apenas o exercício #1 do projeto #2.</a:t>
            </a:r>
          </a:p>
          <a:p>
            <a:r>
              <a:rPr lang="pt-BR" b="1" dirty="0"/>
              <a:t>Projeto 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projeto já está disponível no </a:t>
            </a:r>
            <a:r>
              <a:rPr lang="pt-BR" dirty="0" err="1"/>
              <a:t>github</a:t>
            </a:r>
            <a:r>
              <a:rPr lang="pt-BR" dirty="0"/>
              <a:t>, logo abaixo do laboratório # 9.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Tanto o projeto quanto a avaliação presencial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 do projeto: </a:t>
            </a:r>
            <a:r>
              <a:rPr lang="pt-BR" b="1" dirty="0">
                <a:solidFill>
                  <a:srgbClr val="00B050"/>
                </a:solidFill>
              </a:rPr>
              <a:t>10/12/2023 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e dicas atentamente.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5FDE8-3449-0EB9-1E69-253510EC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4038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Conforme nós discutimos antes, os métodos fundamentais de </a:t>
            </a:r>
            <a:r>
              <a:rPr lang="pt-BR" b="1" i="1" dirty="0">
                <a:solidFill>
                  <a:srgbClr val="7030A0"/>
                </a:solidFill>
              </a:rPr>
              <a:t>aprendizado para redes neurais</a:t>
            </a:r>
            <a:r>
              <a:rPr lang="pt-BR" b="1" i="1" dirty="0"/>
              <a:t> </a:t>
            </a:r>
            <a:r>
              <a:rPr lang="pt-BR" dirty="0"/>
              <a:t>são </a:t>
            </a:r>
            <a:r>
              <a:rPr lang="pt-BR" b="1" i="1" dirty="0">
                <a:solidFill>
                  <a:srgbClr val="7030A0"/>
                </a:solidFill>
              </a:rPr>
              <a:t>baseados no cálculo das derivadas parciais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dirty="0"/>
              <a:t>com relação aos seus </a:t>
            </a:r>
            <a:r>
              <a:rPr lang="pt-BR" b="1" i="1" dirty="0"/>
              <a:t>pesos</a:t>
            </a:r>
            <a:r>
              <a:rPr lang="pt-BR" dirty="0"/>
              <a:t> (sinápticos e de bias).</a:t>
            </a:r>
          </a:p>
          <a:p>
            <a:r>
              <a:rPr lang="pt-BR" dirty="0"/>
              <a:t>Esses métodos têm como </a:t>
            </a:r>
            <a:r>
              <a:rPr lang="pt-BR" b="1" i="1" dirty="0">
                <a:solidFill>
                  <a:srgbClr val="00B050"/>
                </a:solidFill>
              </a:rPr>
              <a:t>objetivo</a:t>
            </a:r>
            <a:r>
              <a:rPr lang="pt-BR" dirty="0"/>
              <a:t> encontrar o </a:t>
            </a:r>
            <a:r>
              <a:rPr lang="pt-BR" b="1" i="1" dirty="0">
                <a:solidFill>
                  <a:srgbClr val="00B050"/>
                </a:solidFill>
              </a:rPr>
              <a:t>conjunto de pesos </a:t>
            </a:r>
            <a:r>
              <a:rPr lang="pt-BR" dirty="0"/>
              <a:t>que </a:t>
            </a:r>
            <a:r>
              <a:rPr lang="pt-BR" b="1" i="1" dirty="0">
                <a:solidFill>
                  <a:srgbClr val="00B050"/>
                </a:solidFill>
              </a:rPr>
              <a:t>minimiza a função de erro </a:t>
            </a:r>
            <a:r>
              <a:rPr lang="pt-BR" dirty="0"/>
              <a:t>escolhida.</a:t>
            </a:r>
          </a:p>
          <a:p>
            <a:r>
              <a:rPr lang="pt-BR" dirty="0"/>
              <a:t>Assim, é necessário encontrar uma maneira de se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00B050"/>
                </a:solidFill>
              </a:rPr>
              <a:t>com respeito aos pesos das várias camadas de uma rede neural</a:t>
            </a:r>
            <a:r>
              <a:rPr lang="pt-BR" dirty="0"/>
              <a:t>.</a:t>
            </a:r>
          </a:p>
          <a:p>
            <a:r>
              <a:rPr lang="pt-BR" dirty="0"/>
              <a:t>Essa tarefa pode parecer </a:t>
            </a:r>
            <a:r>
              <a:rPr lang="pt-BR" b="1" i="1" dirty="0">
                <a:solidFill>
                  <a:srgbClr val="7030A0"/>
                </a:solidFill>
              </a:rPr>
              <a:t>trivial</a:t>
            </a:r>
            <a:r>
              <a:rPr lang="pt-BR" dirty="0"/>
              <a:t>, mas não é o caso.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podemos calcular a influência dos pesos das camadas ocultas no erro da camada de saída?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173694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95FDE8-3449-0EB9-1E69-253510EC6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motivo desta tarefa não ser trivial, nós iremos considerar as notações abaixo, as quais serão úteis a seguir.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de bias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de ativações</a:t>
                </a:r>
                <a:r>
                  <a:rPr lang="pt-BR" dirty="0"/>
                  <a:t>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Essas notações nos ajudarão a obter os vetores gradiente para atualizar os pesos de todos os nós da rede neural.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95FDE8-3449-0EB9-1E69-253510EC6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  <a:blipFill>
                <a:blip r:embed="rId3"/>
                <a:stretch>
                  <a:fillRect l="-977" t="-1937" r="-5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6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E97C7-3559-F5E7-7900-71CBAB4A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34D2CF-CF13-F5BE-1EB2-5DA56F674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912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Usando as notação definidas, podemos representar uma MLP como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O mapeamento realizado pela rede MLP acima é dado pela expressão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400" b="1" dirty="0"/>
                                                    <m:t> </m:t>
                                                  </m:r>
                                                  <m:r>
                                                    <a:rPr lang="pt-BR" sz="24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34D2CF-CF13-F5BE-1EB2-5DA56F674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9121" cy="5032375"/>
              </a:xfrm>
              <a:blipFill>
                <a:blip r:embed="rId3"/>
                <a:stretch>
                  <a:fillRect l="-92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43988C8A-74A9-F620-1E49-900D73E2C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31" y="2357683"/>
            <a:ext cx="6728915" cy="2446878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363CC91-E256-D0B1-0BD4-FB8860473E99}"/>
              </a:ext>
            </a:extLst>
          </p:cNvPr>
          <p:cNvSpPr txBox="1"/>
          <p:nvPr/>
        </p:nvSpPr>
        <p:spPr>
          <a:xfrm>
            <a:off x="9769471" y="2736502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OBS.</a:t>
            </a:r>
            <a:r>
              <a:rPr lang="pt-BR" sz="1400" dirty="0"/>
              <a:t>: Para facilitar nossa análise, não vamos considerar as entradas como uma camada, apenas as camadas ocultas e de saída.</a:t>
            </a:r>
          </a:p>
        </p:txBody>
      </p:sp>
    </p:spTree>
    <p:extLst>
      <p:ext uri="{BB962C8B-B14F-4D97-AF65-F5344CB8AC3E}">
        <p14:creationId xmlns:p14="http://schemas.microsoft.com/office/powerpoint/2010/main" val="379476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04E0A-7C8C-95A0-088F-9C355C39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AA48D4-7E99-7665-1134-80135ED02F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5102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facilitar a análise, iremos supor, sem nenhuma perda de generalidade, que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escolhida é a função do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r>
                  <a:rPr lang="pt-BR" dirty="0"/>
                  <a:t>Assumiremos que a </a:t>
                </a:r>
                <a:r>
                  <a:rPr lang="pt-BR" b="1" i="1" dirty="0"/>
                  <a:t>última camada da rede MLP </a:t>
                </a:r>
                <a:r>
                  <a:rPr lang="pt-BR" dirty="0"/>
                  <a:t>(definida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tem uma quantidade genérica de </a:t>
                </a:r>
                <a:r>
                  <a:rPr lang="pt-BR" b="1" i="1" dirty="0"/>
                  <a:t>nós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. Assim, o MSE é dado por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 algn="ctr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/>
                  <a:t> é o número de 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(i.e., rótulo) e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respectivamente, ambos correspondentes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AA48D4-7E99-7665-1134-80135ED02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51020" cy="5032375"/>
              </a:xfrm>
              <a:blipFill>
                <a:blip r:embed="rId3"/>
                <a:stretch>
                  <a:fillRect l="-921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41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0C1E2-3000-EE1A-026A-33A29414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C25460-3591-A072-4888-7BD94A970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848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treinar a rede (i.e., atualizar os pesos), devemos derivar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com relação aos </a:t>
                </a:r>
                <a:r>
                  <a:rPr lang="pt-BR" b="1" i="1" dirty="0"/>
                  <a:t>pesos</a:t>
                </a:r>
                <a:r>
                  <a:rPr lang="pt-BR" dirty="0"/>
                  <a:t> (sinápticos e de bias) de todas suas camadas.</a:t>
                </a:r>
              </a:p>
              <a:p>
                <a:r>
                  <a:rPr lang="pt-BR" dirty="0"/>
                  <a:t>Como as </a:t>
                </a:r>
                <a:r>
                  <a:rPr lang="pt-BR" b="1" i="1" dirty="0"/>
                  <a:t>saídas dos nós 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pt-BR" b="1" i="1" dirty="0"/>
                  <a:t>-ésima camada</a:t>
                </a:r>
                <a:r>
                  <a:rPr lang="pt-BR" dirty="0"/>
                  <a:t> e, consequentemente, </a:t>
                </a:r>
                <a:r>
                  <a:rPr lang="pt-BR" b="1" i="1" dirty="0"/>
                  <a:t>seus pesos</a:t>
                </a:r>
                <a:r>
                  <a:rPr lang="pt-BR" dirty="0"/>
                  <a:t>, </a:t>
                </a:r>
                <a:r>
                  <a:rPr lang="pt-BR" b="1" i="1" dirty="0"/>
                  <a:t>aparecem de forma direta na equação do MSE</a:t>
                </a:r>
                <a:r>
                  <a:rPr lang="pt-BR" dirty="0"/>
                  <a:t>, é simples se obter as derivadas parciais com relação aos pesos desta camada.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8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8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nor/>
                                            </m:rPr>
                                            <a:rPr lang="pt-BR" b="1" dirty="0"/>
                                            <m:t> </m:t>
                                          </m:r>
                                          <m:r>
                                            <a:rPr lang="pt-BR" i="1" dirty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pt-BR" dirty="0"/>
                  <a:t> é o vetor de pesos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C25460-3591-A072-4888-7BD94A970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8488" cy="5032375"/>
              </a:xfrm>
              <a:blipFill>
                <a:blip r:embed="rId2"/>
                <a:stretch>
                  <a:fillRect l="-1143" t="-2663" r="-163" b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39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E1A7-2288-BC6E-6CA0-2A00A77D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398DE78-94D4-5FD1-9D9F-FFCD42A13F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59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Porém, percebam que os </a:t>
                </a:r>
                <a:r>
                  <a:rPr lang="pt-BR" b="1" i="1" dirty="0"/>
                  <a:t>pesos dos nós das camadas ocultas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aparecem explícitamente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na expressão 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quando precisamos avaliar as </a:t>
                </a:r>
                <a:r>
                  <a:rPr lang="pt-BR" b="1" i="1" dirty="0"/>
                  <a:t>derivadas parciais com relação aos pesos das camadas ocultas</a:t>
                </a:r>
                <a:r>
                  <a:rPr lang="pt-BR" dirty="0"/>
                  <a:t>, a situação fica mais complexa, pois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existe uma dependência direta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fazer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dependência dos pesos apareça de maneira clara </a:t>
                </a:r>
                <a:r>
                  <a:rPr lang="pt-BR" dirty="0"/>
                  <a:t>na expressão do erro, nós precisaremos recorrer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aplicações sucessivas da 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 surge a</a:t>
                </a:r>
                <a:r>
                  <a:rPr lang="pt-BR" b="0" i="0" dirty="0">
                    <a:effectLst/>
                  </a:rPr>
                  <a:t> pergunta: Como podemos atribuir aos pesos dos nós das camadas ocultas sua influência no cálculo dos valores de saída e, consequentemente, do erro?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398DE78-94D4-5FD1-9D9F-FFCD42A13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5958" cy="5032375"/>
              </a:xfrm>
              <a:blipFill>
                <a:blip r:embed="rId3"/>
                <a:stretch>
                  <a:fillRect l="-983" t="-1937" r="-1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0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último tópico, você foram apresentados às redes neurais.</a:t>
            </a:r>
          </a:p>
          <a:p>
            <a:r>
              <a:rPr lang="pt-BR" dirty="0"/>
              <a:t>Vimos que elas são formadas por </a:t>
            </a:r>
            <a:r>
              <a:rPr lang="pt-BR" b="1" i="1" dirty="0">
                <a:solidFill>
                  <a:srgbClr val="00B050"/>
                </a:solidFill>
              </a:rPr>
              <a:t>camadas de neurônios </a:t>
            </a:r>
            <a:r>
              <a:rPr lang="pt-BR" dirty="0"/>
              <a:t>que se </a:t>
            </a:r>
            <a:r>
              <a:rPr lang="pt-BR" b="1" i="1" dirty="0">
                <a:solidFill>
                  <a:srgbClr val="00B050"/>
                </a:solidFill>
              </a:rPr>
              <a:t>conectam através dos pesos sinápticos</a:t>
            </a:r>
            <a:r>
              <a:rPr lang="pt-BR" dirty="0"/>
              <a:t>.</a:t>
            </a:r>
          </a:p>
          <a:p>
            <a:r>
              <a:rPr lang="pt-BR" dirty="0"/>
              <a:t>Aprendemos que as </a:t>
            </a:r>
            <a:r>
              <a:rPr lang="pt-BR" b="1" i="1" dirty="0">
                <a:solidFill>
                  <a:srgbClr val="00B050"/>
                </a:solidFill>
              </a:rPr>
              <a:t>funções de ativação logística e tangente hiperbólica </a:t>
            </a:r>
            <a:r>
              <a:rPr lang="pt-BR" dirty="0"/>
              <a:t>causam o </a:t>
            </a:r>
            <a:r>
              <a:rPr lang="pt-BR" b="1" i="1" dirty="0">
                <a:solidFill>
                  <a:srgbClr val="00B050"/>
                </a:solidFill>
              </a:rPr>
              <a:t>problema do desaparecimento do gradiente</a:t>
            </a:r>
            <a:r>
              <a:rPr lang="pt-BR" dirty="0"/>
              <a:t>, o qual pode ser solucionado usando-se a </a:t>
            </a:r>
            <a:r>
              <a:rPr lang="pt-BR" b="1" i="1" dirty="0">
                <a:solidFill>
                  <a:srgbClr val="7030A0"/>
                </a:solidFill>
              </a:rPr>
              <a:t>função retificadora ou suas variantes</a:t>
            </a:r>
            <a:r>
              <a:rPr lang="pt-BR" dirty="0"/>
              <a:t>.</a:t>
            </a:r>
          </a:p>
          <a:p>
            <a:r>
              <a:rPr lang="pt-BR" dirty="0"/>
              <a:t>Discutimos </a:t>
            </a:r>
            <a:r>
              <a:rPr lang="pt-BR" b="1" i="1" dirty="0">
                <a:solidFill>
                  <a:srgbClr val="00B050"/>
                </a:solidFill>
              </a:rPr>
              <a:t>duas das arquiteturas de redes </a:t>
            </a:r>
            <a:r>
              <a:rPr lang="pt-BR" dirty="0"/>
              <a:t>neurais mais usadas.</a:t>
            </a:r>
          </a:p>
          <a:p>
            <a:r>
              <a:rPr lang="pt-BR" dirty="0"/>
              <a:t>Aprendemos que as redes neurais são </a:t>
            </a:r>
            <a:r>
              <a:rPr lang="pt-BR" b="1" i="1" dirty="0">
                <a:solidFill>
                  <a:srgbClr val="00B050"/>
                </a:solidFill>
              </a:rPr>
              <a:t>aproximadoras universais de funções</a:t>
            </a:r>
            <a:r>
              <a:rPr lang="pt-BR" dirty="0"/>
              <a:t>.</a:t>
            </a:r>
          </a:p>
          <a:p>
            <a:r>
              <a:rPr lang="pt-BR" dirty="0"/>
              <a:t>Neste tópico, veremos </a:t>
            </a:r>
            <a:r>
              <a:rPr lang="pt-BR" b="1" i="1" dirty="0">
                <a:solidFill>
                  <a:srgbClr val="0070C0"/>
                </a:solidFill>
              </a:rPr>
              <a:t>como as redes neurais aprendem</a:t>
            </a:r>
            <a:r>
              <a:rPr lang="pt-BR" dirty="0"/>
              <a:t>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E1A7-2288-BC6E-6CA0-2A00A77D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8DE78-94D4-5FD1-9D9F-FFCD42A13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5958" cy="5032375"/>
          </a:xfrm>
        </p:spPr>
        <p:txBody>
          <a:bodyPr/>
          <a:lstStyle/>
          <a:p>
            <a:r>
              <a:rPr lang="pt-BR" dirty="0"/>
              <a:t>Resposta: Propaga-se o erro calculado na saída da rede neural para suas camadas anteriores até a primeira camada oculta usando-se um</a:t>
            </a:r>
            <a:r>
              <a:rPr lang="pt-BR" b="1" i="1" dirty="0">
                <a:solidFill>
                  <a:srgbClr val="7030A0"/>
                </a:solidFill>
              </a:rPr>
              <a:t> algoritmo, baseado na regra da cadeia</a:t>
            </a:r>
            <a:r>
              <a:rPr lang="pt-BR" dirty="0"/>
              <a:t>, conhecido como </a:t>
            </a:r>
            <a:r>
              <a:rPr lang="pt-BR" b="1" i="1" dirty="0" err="1">
                <a:solidFill>
                  <a:srgbClr val="00B050"/>
                </a:solidFill>
              </a:rPr>
              <a:t>backpropagation</a:t>
            </a:r>
            <a:r>
              <a:rPr lang="pt-BR" b="1" i="1" dirty="0"/>
              <a:t> </a:t>
            </a:r>
            <a:r>
              <a:rPr lang="pt-BR" dirty="0"/>
              <a:t>ou </a:t>
            </a:r>
            <a:r>
              <a:rPr lang="pt-BR" b="1" i="1" dirty="0">
                <a:solidFill>
                  <a:srgbClr val="00B050"/>
                </a:solidFill>
              </a:rPr>
              <a:t>retropropagação do erro</a:t>
            </a:r>
            <a:r>
              <a:rPr lang="pt-BR" dirty="0"/>
              <a:t>.</a:t>
            </a:r>
          </a:p>
          <a:p>
            <a:r>
              <a:rPr lang="pt-BR" dirty="0"/>
              <a:t>Portanto, na sequência, veremos de maneira </a:t>
            </a:r>
            <a:r>
              <a:rPr lang="pt-BR" b="1" i="1" dirty="0"/>
              <a:t>sistemática</a:t>
            </a:r>
            <a:r>
              <a:rPr lang="pt-BR" dirty="0"/>
              <a:t> como a </a:t>
            </a:r>
            <a:r>
              <a:rPr lang="pt-BR" b="1" i="1" dirty="0">
                <a:solidFill>
                  <a:srgbClr val="00B050"/>
                </a:solidFill>
              </a:rPr>
              <a:t>retropropagação do erro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é realizada para treinar uma rede neural.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05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F7F96-CDD5-8399-3EA4-9E957473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7E124E-72C2-13FE-ED81-37EE4E35E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785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Inicialmente, nós devemos observar um fato fundamental. </a:t>
                </a:r>
              </a:p>
              <a:p>
                <a:r>
                  <a:rPr lang="pt-BR" dirty="0"/>
                  <a:t>O cálculo da derivada do erro com relação a um peso qualquer é dado por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dados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</a:t>
                </a:r>
                <a:r>
                  <a:rPr lang="pt-BR" b="1" i="1" dirty="0"/>
                  <a:t>distributiva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e saídas é omitida, pois não afeta a otimização por ser um valor constante.</a:t>
                </a:r>
              </a:p>
              <a:p>
                <a:r>
                  <a:rPr lang="pt-BR" dirty="0"/>
                  <a:t>A equação mostra que é necessário se calcular a derivada parcial apenas do quadrado do erro associado ao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saída, pois o gradiente será a </a:t>
                </a:r>
                <a:r>
                  <a:rPr lang="pt-BR" b="1" i="1" dirty="0"/>
                  <a:t>média destes 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7E124E-72C2-13FE-ED81-37EE4E35E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7856" cy="5032375"/>
              </a:xfrm>
              <a:blipFill>
                <a:blip r:embed="rId3"/>
                <a:stretch>
                  <a:fillRect l="-980" t="-2663" r="-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C9B3689-2265-7E57-2262-D015D1846A1F}"/>
                  </a:ext>
                </a:extLst>
              </p:cNvPr>
              <p:cNvSpPr txBox="1"/>
              <p:nvPr/>
            </p:nvSpPr>
            <p:spPr>
              <a:xfrm>
                <a:off x="10473070" y="3018358"/>
                <a:ext cx="15629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OBS.</a:t>
                </a:r>
                <a:r>
                  <a:rPr lang="pt-BR" sz="1200" dirty="0"/>
                  <a:t>: mudei o índice do erro de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1200" dirty="0"/>
                  <a:t> para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200" dirty="0"/>
                  <a:t> para não haver confusão com o índice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do peso.</a:t>
                </a: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C9B3689-2265-7E57-2262-D015D1846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070" y="3018358"/>
                <a:ext cx="1562986" cy="1015663"/>
              </a:xfrm>
              <a:prstGeom prst="rect">
                <a:avLst/>
              </a:prstGeom>
              <a:blipFill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201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AB46E-834E-CE61-B1D8-64A16D55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684098-16D0-AAA4-4764-1BA5B621B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089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Considerando a derivada parcial do erro em relação a um peso qualquer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em relação à </a:t>
                </a:r>
                <a:r>
                  <a:rPr lang="pt-BR" b="1" i="1" dirty="0"/>
                  <a:t>ativação</a:t>
                </a:r>
                <a:r>
                  <a:rPr lang="pt-BR" dirty="0"/>
                  <a:t>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será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3200" dirty="0"/>
                  <a:t> </a:t>
                </a:r>
                <a:endParaRPr lang="pt-BR" sz="2400" dirty="0"/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684098-16D0-AAA4-4764-1BA5B621B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0898" cy="5032375"/>
              </a:xfrm>
              <a:blipFill>
                <a:blip r:embed="rId3"/>
                <a:stretch>
                  <a:fillRect l="-991" t="-1937" r="-1706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4531C32-4625-3DE1-C8C0-A7A7360F9B9A}"/>
                  </a:ext>
                </a:extLst>
              </p:cNvPr>
              <p:cNvSpPr txBox="1"/>
              <p:nvPr/>
            </p:nvSpPr>
            <p:spPr>
              <a:xfrm>
                <a:off x="7342252" y="5611659"/>
                <a:ext cx="3481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Sensibilidade</a:t>
                </a:r>
                <a:r>
                  <a:rPr lang="pt-BR" sz="1200" dirty="0"/>
                  <a:t> do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ésimo</a:t>
                </a:r>
                <a:r>
                  <a:rPr lang="pt-BR" sz="1200" dirty="0"/>
                  <a:t> nó da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ésima</a:t>
                </a:r>
                <a:r>
                  <a:rPr lang="pt-BR" sz="1200" dirty="0"/>
                  <a:t> camada.</a:t>
                </a: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4531C32-4625-3DE1-C8C0-A7A7360F9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252" y="5611659"/>
                <a:ext cx="3481692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062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E5C06-2AB5-0609-9FAC-189B09C9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3E6364-6E76-8E40-1CC5-0CF94BB67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785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segundo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</a:t>
                </a:r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das entradas em relação aos pesos sinápticos mais o peso de bias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  <a:p>
                <a:r>
                  <a:rPr lang="pt-BR" dirty="0"/>
                  <a:t>Assim, a derivada em relação ao peso sináptico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sz="2400" dirty="0"/>
                  <a:t> </a:t>
                </a:r>
                <a:r>
                  <a:rPr lang="pt-BR" dirty="0"/>
                  <a:t>é dada por</a:t>
                </a:r>
                <a:endParaRPr lang="pt-BR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Caso a derivada seja em relação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pt-BR" sz="23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3E6364-6E76-8E40-1CC5-0CF94BB67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7856" cy="5032375"/>
              </a:xfrm>
              <a:blipFill>
                <a:blip r:embed="rId2"/>
                <a:stretch>
                  <a:fillRect l="-980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A90176-F613-470E-9A9A-ADCF02995AC3}"/>
              </a:ext>
            </a:extLst>
          </p:cNvPr>
          <p:cNvSpPr txBox="1"/>
          <p:nvPr/>
        </p:nvSpPr>
        <p:spPr>
          <a:xfrm>
            <a:off x="8000072" y="5057373"/>
            <a:ext cx="163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Saída da camada anterior.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31C80E57-58EF-A8FE-8FD0-31668FA31C3B}"/>
              </a:ext>
            </a:extLst>
          </p:cNvPr>
          <p:cNvCxnSpPr>
            <a:cxnSpLocks/>
          </p:cNvCxnSpPr>
          <p:nvPr/>
        </p:nvCxnSpPr>
        <p:spPr>
          <a:xfrm flipH="1" flipV="1">
            <a:off x="7028121" y="5167423"/>
            <a:ext cx="1233377" cy="148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15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034F4-3E81-1660-6B15-0FDA0550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CBFA37E-3B7C-E1A6-3150-2C8CB6061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5101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Desta forma, vemos que todas as derivadas da função de erro em relação aos pesos são produtos de uma sensibilidade,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por uma entrada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nó da rede.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/>
              </a:p>
              <a:p>
                <a:pPr marL="0" indent="0">
                  <a:buNone/>
                </a:pPr>
                <a:r>
                  <a:rPr lang="pt-BR" dirty="0"/>
                  <a:t>ou, no caso do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pela unidade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sensibilidade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 daquele nó).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CBFA37E-3B7C-E1A6-3150-2C8CB6061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51019" cy="5032375"/>
              </a:xfrm>
              <a:blipFill>
                <a:blip r:embed="rId3"/>
                <a:stretch>
                  <a:fillRect l="-1083" t="-1937" b="-23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52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a estratégia de otimização adotada para atualização dos pesos (sinápticos e de bias) da rede neural é a seguinte: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Começa-se pela saída, onde o erro é calculado.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direta</a:t>
                </a:r>
                <a:r>
                  <a:rPr lang="pt-BR" dirty="0"/>
                  <a:t>, pois aplica-se as entradas à rede e calcula-se o erro de saída.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sensibilidade </a:t>
                </a:r>
                <a:r>
                  <a:rPr lang="pt-BR" dirty="0"/>
                  <a:t>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oculta.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reversa</a:t>
                </a:r>
                <a:r>
                  <a:rPr lang="pt-BR" dirty="0"/>
                  <a:t>, pois calcula-se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contribuição de cada nó</a:t>
                </a:r>
                <a:r>
                  <a:rPr lang="pt-BR" dirty="0"/>
                  <a:t> das camadas ocultas no erro de saída.</a:t>
                </a:r>
              </a:p>
              <a:p>
                <a:r>
                  <a:rPr lang="pt-BR" dirty="0"/>
                  <a:t>Esse processo é chamado de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ou</a:t>
                </a:r>
                <a:r>
                  <a:rPr lang="pt-BR" b="1" i="1" dirty="0"/>
                  <a:t> backpropagation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todas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em um vetor,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Ou seja, a partir do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iremos encontrar 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  <a:blipFill>
                <a:blip r:embed="rId2"/>
                <a:stretch>
                  <a:fillRect l="-871" t="-2421" r="-54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resumo, 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iniciado calculando-se o </a:t>
                </a:r>
                <a:r>
                  <a:rPr lang="pt-BR" b="1" i="1" dirty="0"/>
                  <a:t>vetor de sensibilidades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obtém-se os </a:t>
                </a:r>
                <a:r>
                  <a:rPr lang="pt-BR" b="1" i="1" dirty="0"/>
                  <a:t>vetores de sensibilidades </a:t>
                </a:r>
                <a:r>
                  <a:rPr lang="pt-BR" dirty="0"/>
                  <a:t>de todas as camadas anteriores.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(vetor de sensibilidades da camada de saída)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e, 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elemento do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2421" r="-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tangente hiperbólica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Regra da cadeia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Matricialmente nós podemos expressar 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matriz diagonal</a:t>
                </a:r>
                <a:r>
                  <a:rPr lang="pt-BR" dirty="0"/>
                  <a:t> com as derivadas das funções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vetores coluna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com os valores esperados e de saída da rede neural, respectivamente.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3"/>
                <a:stretch>
                  <a:fillRect l="-925" t="-3027" r="-2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/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Matriz ou vetor com os pesos que conectam a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à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blipFill>
                <a:blip r:embed="rId4"/>
                <a:stretch>
                  <a:fillRect l="-221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1515396-40A5-1A5F-4CE9-2B43B26D4A3A}"/>
              </a:ext>
            </a:extLst>
          </p:cNvPr>
          <p:cNvCxnSpPr/>
          <p:nvPr/>
        </p:nvCxnSpPr>
        <p:spPr>
          <a:xfrm flipH="1">
            <a:off x="7826477" y="6017342"/>
            <a:ext cx="1238865" cy="137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Encontrar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para todos os pesos do nó 1 (camada oculta) da rede neural abaixo.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3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3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3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pt-BR" sz="3200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deixar as derivadas da função de ativação em relação às ativações de forma genérica, ou seja, sem assumir um tipo específico de função de ativação.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43732" y="2505020"/>
            <a:ext cx="4210068" cy="25447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669763" y="2250757"/>
            <a:ext cx="194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350351" y="2920822"/>
            <a:ext cx="19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de saída</a:t>
            </a:r>
          </a:p>
        </p:txBody>
      </p:sp>
      <p:sp>
        <p:nvSpPr>
          <p:cNvPr id="10" name="Elipse 9"/>
          <p:cNvSpPr/>
          <p:nvPr/>
        </p:nvSpPr>
        <p:spPr>
          <a:xfrm>
            <a:off x="7949681" y="2558876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949680" y="3237930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480511" y="2819221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Vamos considerar uma rede MLP com uma camada oculta com dois nós e uma </a:t>
                </a:r>
                <a:r>
                  <a:rPr lang="pt-BR" b="1" i="1" dirty="0"/>
                  <a:t>camada de saída com um único nó</a:t>
                </a:r>
                <a:r>
                  <a:rPr lang="pt-BR" dirty="0"/>
                  <a:t>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Percebam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pois há 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b="1" i="1" dirty="0"/>
                  <a:t>único exemplo de entrada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a respectiva saída desejada,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Supomos que os pesos de todos os nós têm uma certa configuração inicial (e.g., </a:t>
                </a:r>
                <a:r>
                  <a:rPr lang="pt-BR" dirty="0" err="1"/>
                  <a:t>dist</a:t>
                </a:r>
                <a:r>
                  <a:rPr lang="pt-BR" dirty="0"/>
                  <a:t>. normal).</a:t>
                </a:r>
              </a:p>
              <a:p>
                <a:r>
                  <a:rPr lang="pt-BR" dirty="0"/>
                  <a:t>Assim, quando a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é apresentada à rede, é possível calcular todos os valores de interesse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  <a:blipFill rotWithShape="0">
                <a:blip r:embed="rId2"/>
                <a:stretch>
                  <a:fillRect l="-1231" t="-2300" r="-217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/>
              <p:nvPr/>
            </p:nvSpPr>
            <p:spPr>
              <a:xfrm>
                <a:off x="7804024" y="5398446"/>
                <a:ext cx="3933885" cy="1370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024" y="5398446"/>
                <a:ext cx="3933885" cy="13702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6885992" y="4310743"/>
            <a:ext cx="1259632" cy="1268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FB07703-E783-0F26-3128-95EB9DF5C3A2}"/>
              </a:ext>
            </a:extLst>
          </p:cNvPr>
          <p:cNvGrpSpPr/>
          <p:nvPr/>
        </p:nvGrpSpPr>
        <p:grpSpPr>
          <a:xfrm>
            <a:off x="7665932" y="1975617"/>
            <a:ext cx="4210068" cy="2799055"/>
            <a:chOff x="7143732" y="2250757"/>
            <a:chExt cx="4210068" cy="2799055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6FE47D6F-3E9A-DB6A-33B9-6E4B86EF1D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"/>
            <a:stretch/>
          </p:blipFill>
          <p:spPr>
            <a:xfrm>
              <a:off x="7143732" y="2505020"/>
              <a:ext cx="4210068" cy="2544792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9671E1C-05F5-2AFF-5C30-A4886C3D744C}"/>
                </a:ext>
              </a:extLst>
            </p:cNvPr>
            <p:cNvSpPr txBox="1"/>
            <p:nvPr/>
          </p:nvSpPr>
          <p:spPr>
            <a:xfrm>
              <a:off x="7669763" y="2250757"/>
              <a:ext cx="1948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oculta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3BC38B4-A4B0-1C94-B0AA-ED352F41D705}"/>
                </a:ext>
              </a:extLst>
            </p:cNvPr>
            <p:cNvSpPr txBox="1"/>
            <p:nvPr/>
          </p:nvSpPr>
          <p:spPr>
            <a:xfrm>
              <a:off x="9350351" y="2920822"/>
              <a:ext cx="1938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de saída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807B7A3-BB2F-C7A3-59FE-766A1F9162DE}"/>
                </a:ext>
              </a:extLst>
            </p:cNvPr>
            <p:cNvSpPr/>
            <p:nvPr/>
          </p:nvSpPr>
          <p:spPr>
            <a:xfrm>
              <a:off x="7949681" y="2558876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1AB8C836-ABB7-E5EC-1A3D-DD02803A5A74}"/>
                </a:ext>
              </a:extLst>
            </p:cNvPr>
            <p:cNvSpPr/>
            <p:nvPr/>
          </p:nvSpPr>
          <p:spPr>
            <a:xfrm>
              <a:off x="7949680" y="3237930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83596E4-2589-34A0-EC87-BE67C2D9BB44}"/>
                </a:ext>
              </a:extLst>
            </p:cNvPr>
            <p:cNvSpPr/>
            <p:nvPr/>
          </p:nvSpPr>
          <p:spPr>
            <a:xfrm>
              <a:off x="8480511" y="2819221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9F2CF-047A-F843-A364-D9DA28BB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20130F-9DE3-285A-0891-6397B0C79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processo de atualização dos pesos</a:t>
                </a:r>
                <a:r>
                  <a:rPr lang="pt-BR" dirty="0"/>
                  <a:t> de uma rede neural corresponde 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problema de minimização </a:t>
                </a:r>
                <a:r>
                  <a:rPr lang="pt-BR" dirty="0"/>
                  <a:t>de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função de erro</a:t>
                </a:r>
                <a:r>
                  <a:rPr lang="pt-BR" dirty="0"/>
                  <a:t> (ou de perda ou custo),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relação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vetor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contém todos os pesos de uma camada da rede neural.</a:t>
                </a:r>
              </a:p>
              <a:p>
                <a:r>
                  <a:rPr lang="pt-BR" dirty="0"/>
                  <a:t>Assim, o problema do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Em geral, esse processo de otimização é </a:t>
                </a:r>
                <a:r>
                  <a:rPr lang="pt-BR" b="1" i="1" dirty="0"/>
                  <a:t>conduzido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 iterativa</a:t>
                </a:r>
                <a:r>
                  <a:rPr lang="pt-BR" dirty="0"/>
                  <a:t>, o que dá um </a:t>
                </a:r>
                <a:r>
                  <a:rPr lang="pt-BR" b="1" i="1" dirty="0"/>
                  <a:t>sentido mais natural à noção de aprendizado</a:t>
                </a:r>
                <a:r>
                  <a:rPr lang="pt-BR" dirty="0"/>
                  <a:t> (i.e., um processo gradual).</a:t>
                </a:r>
              </a:p>
              <a:p>
                <a:r>
                  <a:rPr lang="pt-BR" dirty="0"/>
                  <a:t>Existem </a:t>
                </a:r>
                <a:r>
                  <a:rPr lang="pt-BR" b="1" i="1" dirty="0"/>
                  <a:t>vários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métodos de otimização </a:t>
                </a:r>
                <a:r>
                  <a:rPr lang="pt-BR" dirty="0"/>
                  <a:t>aplicáveis, mas, sem dúvida,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utilizados </a:t>
                </a:r>
                <a:r>
                  <a:rPr lang="pt-BR" dirty="0"/>
                  <a:t>são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baseados nas derivadas da função custo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20130F-9DE3-285A-0891-6397B0C79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  <a:blipFill>
                <a:blip r:embed="rId3"/>
                <a:stretch>
                  <a:fillRect l="-928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07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a sensibilidade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equação de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  <a:blipFill rotWithShape="0">
                <a:blip r:embed="rId3"/>
                <a:stretch>
                  <a:fillRect l="-984" t="-1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/>
                  <a:t>OBS</a:t>
                </a:r>
                <a:r>
                  <a:rPr lang="pt-BR" sz="1400" dirty="0"/>
                  <a:t>.: 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 valor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Agora, para obtermos o vetor gradiente, multiplicamos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pelas entradas correspondentes.</a:t>
                </a:r>
              </a:p>
              <a:p>
                <a:r>
                  <a:rPr lang="pt-BR" dirty="0"/>
                  <a:t>Por exemplo, as 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mostradas abaixo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767" t="-20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992445" y="5912569"/>
            <a:ext cx="158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Os pesos de </a:t>
            </a:r>
            <a:r>
              <a:rPr lang="pt-BR" sz="1200" b="1" i="1" dirty="0"/>
              <a:t>bias</a:t>
            </a:r>
            <a:r>
              <a:rPr lang="pt-BR" sz="1200" dirty="0"/>
              <a:t> estão ligados a entradas com valores constantes iguais a 1.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89243" y="5665304"/>
            <a:ext cx="745436" cy="64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 fôssemos calcular as derivadas </a:t>
                </a:r>
                <a:r>
                  <a:rPr lang="pt-BR" b="1" i="1" dirty="0"/>
                  <a:t>aplicando a regra da cadeia diretamente</a:t>
                </a:r>
                <a:r>
                  <a:rPr lang="pt-BR" dirty="0"/>
                  <a:t>, elas seriam calculadas como mostrado abaixo.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Resolvendo as derivadas parciais,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  <a:blipFill rotWithShape="0">
                <a:blip r:embed="rId2"/>
                <a:stretch>
                  <a:fillRect l="-146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8292978" y="2972836"/>
            <a:ext cx="3862428" cy="23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/>
                  <a:t>Aplicando-se o mesmo procedimento aos outros pesos,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#8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/>
              <a:t>Projeto </a:t>
            </a:r>
            <a:r>
              <a:rPr lang="pt-BR" b="1" dirty="0"/>
              <a:t>#2</a:t>
            </a:r>
          </a:p>
          <a:p>
            <a:pPr lvl="1"/>
            <a:r>
              <a:rPr lang="pt-BR" dirty="0"/>
              <a:t>Projeto já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dirty="0"/>
              <a:t>Entrega: </a:t>
            </a:r>
            <a:r>
              <a:rPr lang="pt-BR" b="1" dirty="0">
                <a:solidFill>
                  <a:srgbClr val="00B050"/>
                </a:solidFill>
              </a:rPr>
              <a:t>25/06/2023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41999" y="3809851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  <p:grpSp>
        <p:nvGrpSpPr>
          <p:cNvPr id="2" name="Group 3">
            <a:extLst>
              <a:ext uri="{FF2B5EF4-FFF2-40B4-BE49-F238E27FC236}">
                <a16:creationId xmlns:a16="http://schemas.microsoft.com/office/drawing/2014/main" id="{AC4A9D1D-1E57-A5B0-822C-F32BFC05B549}"/>
              </a:ext>
            </a:extLst>
          </p:cNvPr>
          <p:cNvGrpSpPr/>
          <p:nvPr/>
        </p:nvGrpSpPr>
        <p:grpSpPr>
          <a:xfrm>
            <a:off x="562015" y="508458"/>
            <a:ext cx="5218473" cy="3048149"/>
            <a:chOff x="5034465" y="3089448"/>
            <a:chExt cx="5218473" cy="3048149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229C05F9-574B-9F01-C440-C6813D318B59}"/>
                </a:ext>
              </a:extLst>
            </p:cNvPr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5">
              <a:extLst>
                <a:ext uri="{FF2B5EF4-FFF2-40B4-BE49-F238E27FC236}">
                  <a16:creationId xmlns:a16="http://schemas.microsoft.com/office/drawing/2014/main" id="{B9D2869B-494D-51EE-CA03-92919122B659}"/>
                </a:ext>
              </a:extLst>
            </p:cNvPr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6">
              <a:extLst>
                <a:ext uri="{FF2B5EF4-FFF2-40B4-BE49-F238E27FC236}">
                  <a16:creationId xmlns:a16="http://schemas.microsoft.com/office/drawing/2014/main" id="{712385BE-AF7C-CFDB-6398-0D6BE2D2833D}"/>
                </a:ext>
              </a:extLst>
            </p:cNvPr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7">
              <a:extLst>
                <a:ext uri="{FF2B5EF4-FFF2-40B4-BE49-F238E27FC236}">
                  <a16:creationId xmlns:a16="http://schemas.microsoft.com/office/drawing/2014/main" id="{885222ED-5CDE-0070-FB8C-A60CC19276B0}"/>
                </a:ext>
              </a:extLst>
            </p:cNvPr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Flowchart: Connector 8">
              <a:extLst>
                <a:ext uri="{FF2B5EF4-FFF2-40B4-BE49-F238E27FC236}">
                  <a16:creationId xmlns:a16="http://schemas.microsoft.com/office/drawing/2014/main" id="{0FD740B6-1ED4-9624-71E9-9DB22FB6DD32}"/>
                </a:ext>
              </a:extLst>
            </p:cNvPr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" name="Flowchart: Connector 9">
              <a:extLst>
                <a:ext uri="{FF2B5EF4-FFF2-40B4-BE49-F238E27FC236}">
                  <a16:creationId xmlns:a16="http://schemas.microsoft.com/office/drawing/2014/main" id="{23F7B4DF-C893-9AD8-6626-0149CF13C0A1}"/>
                </a:ext>
              </a:extLst>
            </p:cNvPr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5" name="Curved Connector 10">
              <a:extLst>
                <a:ext uri="{FF2B5EF4-FFF2-40B4-BE49-F238E27FC236}">
                  <a16:creationId xmlns:a16="http://schemas.microsoft.com/office/drawing/2014/main" id="{6E3ABEF2-865F-EA82-11A9-1DC2A9C87651}"/>
                </a:ext>
              </a:extLst>
            </p:cNvPr>
            <p:cNvCxnSpPr>
              <a:stCxn id="40" idx="6"/>
              <a:endCxn id="41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11">
              <a:extLst>
                <a:ext uri="{FF2B5EF4-FFF2-40B4-BE49-F238E27FC236}">
                  <a16:creationId xmlns:a16="http://schemas.microsoft.com/office/drawing/2014/main" id="{B049A0C9-2005-CED3-9BD4-93E9C7339DAC}"/>
                </a:ext>
              </a:extLst>
            </p:cNvPr>
            <p:cNvCxnSpPr>
              <a:stCxn id="41" idx="6"/>
              <a:endCxn id="42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12">
              <a:extLst>
                <a:ext uri="{FF2B5EF4-FFF2-40B4-BE49-F238E27FC236}">
                  <a16:creationId xmlns:a16="http://schemas.microsoft.com/office/drawing/2014/main" id="{F653828D-C16C-7CF5-F3E7-106F869579C8}"/>
                </a:ext>
              </a:extLst>
            </p:cNvPr>
            <p:cNvCxnSpPr>
              <a:stCxn id="42" idx="6"/>
              <a:endCxn id="43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13">
              <a:extLst>
                <a:ext uri="{FF2B5EF4-FFF2-40B4-BE49-F238E27FC236}">
                  <a16:creationId xmlns:a16="http://schemas.microsoft.com/office/drawing/2014/main" id="{668CF2A2-00AB-1F9B-983F-1552FDB93F1F}"/>
                </a:ext>
              </a:extLst>
            </p:cNvPr>
            <p:cNvCxnSpPr>
              <a:stCxn id="43" idx="6"/>
              <a:endCxn id="44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4">
              <a:extLst>
                <a:ext uri="{FF2B5EF4-FFF2-40B4-BE49-F238E27FC236}">
                  <a16:creationId xmlns:a16="http://schemas.microsoft.com/office/drawing/2014/main" id="{2E39479D-516C-398A-9D5B-F38DE58B99DB}"/>
                </a:ext>
              </a:extLst>
            </p:cNvPr>
            <p:cNvCxnSpPr>
              <a:stCxn id="44" idx="6"/>
              <a:endCxn id="69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Connector 15">
              <a:extLst>
                <a:ext uri="{FF2B5EF4-FFF2-40B4-BE49-F238E27FC236}">
                  <a16:creationId xmlns:a16="http://schemas.microsoft.com/office/drawing/2014/main" id="{5FA1897D-DF6E-AA3B-225A-6CED84A128A9}"/>
                </a:ext>
              </a:extLst>
            </p:cNvPr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Flowchart: Connector 16">
              <a:extLst>
                <a:ext uri="{FF2B5EF4-FFF2-40B4-BE49-F238E27FC236}">
                  <a16:creationId xmlns:a16="http://schemas.microsoft.com/office/drawing/2014/main" id="{ED2AEE76-C8A3-3BAE-F4F3-6F4EF1666F85}"/>
                </a:ext>
              </a:extLst>
            </p:cNvPr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" name="Flowchart: Connector 17">
              <a:extLst>
                <a:ext uri="{FF2B5EF4-FFF2-40B4-BE49-F238E27FC236}">
                  <a16:creationId xmlns:a16="http://schemas.microsoft.com/office/drawing/2014/main" id="{8941C8EC-085A-6B0D-CFB8-D4C366DA996C}"/>
                </a:ext>
              </a:extLst>
            </p:cNvPr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3" name="Flowchart: Connector 18">
              <a:extLst>
                <a:ext uri="{FF2B5EF4-FFF2-40B4-BE49-F238E27FC236}">
                  <a16:creationId xmlns:a16="http://schemas.microsoft.com/office/drawing/2014/main" id="{3B78243E-747B-1D53-7C19-3B3DB6A813F3}"/>
                </a:ext>
              </a:extLst>
            </p:cNvPr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4" name="Flowchart: Connector 19">
              <a:extLst>
                <a:ext uri="{FF2B5EF4-FFF2-40B4-BE49-F238E27FC236}">
                  <a16:creationId xmlns:a16="http://schemas.microsoft.com/office/drawing/2014/main" id="{5B847ABB-E5A4-968E-76F8-8740933D7FC5}"/>
                </a:ext>
              </a:extLst>
            </p:cNvPr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5" name="Flowchart: Connector 20">
              <a:extLst>
                <a:ext uri="{FF2B5EF4-FFF2-40B4-BE49-F238E27FC236}">
                  <a16:creationId xmlns:a16="http://schemas.microsoft.com/office/drawing/2014/main" id="{B5EC1021-6F02-2E75-567F-7CA627F27F71}"/>
                </a:ext>
              </a:extLst>
            </p:cNvPr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6" name="Flowchart: Connector 21">
              <a:extLst>
                <a:ext uri="{FF2B5EF4-FFF2-40B4-BE49-F238E27FC236}">
                  <a16:creationId xmlns:a16="http://schemas.microsoft.com/office/drawing/2014/main" id="{9C8EC1DE-AF7E-D828-11B1-7504C5901468}"/>
                </a:ext>
              </a:extLst>
            </p:cNvPr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7" name="Curved Connector 22">
              <a:extLst>
                <a:ext uri="{FF2B5EF4-FFF2-40B4-BE49-F238E27FC236}">
                  <a16:creationId xmlns:a16="http://schemas.microsoft.com/office/drawing/2014/main" id="{E73B0A89-714C-9715-F9C5-7E29CF04E0FC}"/>
                </a:ext>
              </a:extLst>
            </p:cNvPr>
            <p:cNvCxnSpPr>
              <a:stCxn id="50" idx="0"/>
              <a:endCxn id="51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23">
              <a:extLst>
                <a:ext uri="{FF2B5EF4-FFF2-40B4-BE49-F238E27FC236}">
                  <a16:creationId xmlns:a16="http://schemas.microsoft.com/office/drawing/2014/main" id="{BFD5B3F9-B22F-8DFA-DA6B-C0CFA5FDE8AD}"/>
                </a:ext>
              </a:extLst>
            </p:cNvPr>
            <p:cNvCxnSpPr>
              <a:stCxn id="51" idx="0"/>
              <a:endCxn id="52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24">
              <a:extLst>
                <a:ext uri="{FF2B5EF4-FFF2-40B4-BE49-F238E27FC236}">
                  <a16:creationId xmlns:a16="http://schemas.microsoft.com/office/drawing/2014/main" id="{042130FF-999B-15DB-71E9-30C098D7DFF0}"/>
                </a:ext>
              </a:extLst>
            </p:cNvPr>
            <p:cNvCxnSpPr>
              <a:stCxn id="52" idx="0"/>
              <a:endCxn id="53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25">
              <a:extLst>
                <a:ext uri="{FF2B5EF4-FFF2-40B4-BE49-F238E27FC236}">
                  <a16:creationId xmlns:a16="http://schemas.microsoft.com/office/drawing/2014/main" id="{27BA283B-FEBE-58AE-E9D3-58F06968A238}"/>
                </a:ext>
              </a:extLst>
            </p:cNvPr>
            <p:cNvCxnSpPr>
              <a:stCxn id="53" idx="0"/>
              <a:endCxn id="54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26">
              <a:extLst>
                <a:ext uri="{FF2B5EF4-FFF2-40B4-BE49-F238E27FC236}">
                  <a16:creationId xmlns:a16="http://schemas.microsoft.com/office/drawing/2014/main" id="{147FADF1-8435-AC3F-5157-195A406F66F1}"/>
                </a:ext>
              </a:extLst>
            </p:cNvPr>
            <p:cNvCxnSpPr>
              <a:stCxn id="54" idx="0"/>
              <a:endCxn id="55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27">
              <a:extLst>
                <a:ext uri="{FF2B5EF4-FFF2-40B4-BE49-F238E27FC236}">
                  <a16:creationId xmlns:a16="http://schemas.microsoft.com/office/drawing/2014/main" id="{1E9CAEB7-8B9E-35B6-110A-21D3897F4FB6}"/>
                </a:ext>
              </a:extLst>
            </p:cNvPr>
            <p:cNvCxnSpPr>
              <a:stCxn id="55" idx="0"/>
              <a:endCxn id="56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28">
              <a:extLst>
                <a:ext uri="{FF2B5EF4-FFF2-40B4-BE49-F238E27FC236}">
                  <a16:creationId xmlns:a16="http://schemas.microsoft.com/office/drawing/2014/main" id="{56040E72-2C26-5B80-3751-584C5574E3BF}"/>
                </a:ext>
              </a:extLst>
            </p:cNvPr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29">
              <a:extLst>
                <a:ext uri="{FF2B5EF4-FFF2-40B4-BE49-F238E27FC236}">
                  <a16:creationId xmlns:a16="http://schemas.microsoft.com/office/drawing/2014/main" id="{3255E672-8A38-DE92-23A8-8AB4E0ABDD7E}"/>
                </a:ext>
              </a:extLst>
            </p:cNvPr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id="{88CC11E8-803C-EBAD-9717-44F33F1A76A9}"/>
                    </a:ext>
                  </a:extLst>
                </p:cNvPr>
                <p:cNvSpPr/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id="{88CC11E8-803C-EBAD-9717-44F33F1A76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id="{2BAF5F4F-8072-8BAD-73BC-6FE704FE8497}"/>
                    </a:ext>
                  </a:extLst>
                </p:cNvPr>
                <p:cNvSpPr/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id="{2BAF5F4F-8072-8BAD-73BC-6FE704FE8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32">
              <a:extLst>
                <a:ext uri="{FF2B5EF4-FFF2-40B4-BE49-F238E27FC236}">
                  <a16:creationId xmlns:a16="http://schemas.microsoft.com/office/drawing/2014/main" id="{6C8CEFE2-01C0-6EB0-0660-E87B8F5158F3}"/>
                </a:ext>
              </a:extLst>
            </p:cNvPr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33">
              <a:extLst>
                <a:ext uri="{FF2B5EF4-FFF2-40B4-BE49-F238E27FC236}">
                  <a16:creationId xmlns:a16="http://schemas.microsoft.com/office/drawing/2014/main" id="{5E97DEBB-CA96-D216-22A6-60F19D7F124A}"/>
                </a:ext>
              </a:extLst>
            </p:cNvPr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Connector 34">
              <a:extLst>
                <a:ext uri="{FF2B5EF4-FFF2-40B4-BE49-F238E27FC236}">
                  <a16:creationId xmlns:a16="http://schemas.microsoft.com/office/drawing/2014/main" id="{5B631BB2-853A-BF42-B188-463C9EC3BDCA}"/>
                </a:ext>
              </a:extLst>
            </p:cNvPr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0" name="TextBox 35">
              <a:extLst>
                <a:ext uri="{FF2B5EF4-FFF2-40B4-BE49-F238E27FC236}">
                  <a16:creationId xmlns:a16="http://schemas.microsoft.com/office/drawing/2014/main" id="{C2A9C018-C12D-72DF-942E-A75276E149D1}"/>
                </a:ext>
              </a:extLst>
            </p:cNvPr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71" name="TextBox 36">
              <a:extLst>
                <a:ext uri="{FF2B5EF4-FFF2-40B4-BE49-F238E27FC236}">
                  <a16:creationId xmlns:a16="http://schemas.microsoft.com/office/drawing/2014/main" id="{A66360EF-8ACC-D954-7546-E04825CF684A}"/>
                </a:ext>
              </a:extLst>
            </p:cNvPr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72" name="Flowchart: Connector 37">
              <a:extLst>
                <a:ext uri="{FF2B5EF4-FFF2-40B4-BE49-F238E27FC236}">
                  <a16:creationId xmlns:a16="http://schemas.microsoft.com/office/drawing/2014/main" id="{6777FB42-5FE0-FD19-F8AB-69F12909F98B}"/>
                </a:ext>
              </a:extLst>
            </p:cNvPr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3" name="TextBox 38">
              <a:extLst>
                <a:ext uri="{FF2B5EF4-FFF2-40B4-BE49-F238E27FC236}">
                  <a16:creationId xmlns:a16="http://schemas.microsoft.com/office/drawing/2014/main" id="{8343957B-37BA-51CC-3296-22BF3AEB5DEA}"/>
                </a:ext>
              </a:extLst>
            </p:cNvPr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primeira ordem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são baseados 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primeira ordem </a:t>
                </a:r>
                <a:r>
                  <a:rPr lang="pt-BR" dirty="0"/>
                  <a:t>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 e usam versões da seguinte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𝛼𝛻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é a iteração de atualização.</a:t>
                </a:r>
              </a:p>
              <a:p>
                <a:r>
                  <a:rPr lang="pt-BR" dirty="0"/>
                  <a:t>O gradiente descente e suas várias versões, além das variantes adaptativas e do termo momentum, são exemplos de métodos de primeira ordem.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2"/>
                <a:stretch>
                  <a:fillRect l="-1144" t="-1937" r="-1852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535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XOR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0 (nível lógico 0)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Já os 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segunda ordem</a:t>
                </a:r>
                <a:r>
                  <a:rPr lang="pt-BR" dirty="0"/>
                  <a:t>, além das informações de primeira ordem, utilizam informações fornecidas pelas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segunda ordem</a:t>
                </a:r>
                <a:r>
                  <a:rPr lang="pt-BR" dirty="0"/>
                  <a:t>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Essa informação está contida na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matriz Hessiana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: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3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3DB5E-6462-A56E-2145-7ACF43F2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143727-18C5-4552-34C3-074BF938F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Usando uma aproximação de Taylor de segunda ordem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resulta na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invertível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atualização dos pesos utilizando informações de primeira e de segunda ordem é mais precisa do que a fornecida por métodos de primeira ordem.</a:t>
                </a:r>
              </a:p>
              <a:p>
                <a:r>
                  <a:rPr lang="pt-BR" dirty="0"/>
                  <a:t>Portanto, métodos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segunda ordem convergem mais rapidamente</a:t>
                </a:r>
                <a:r>
                  <a:rPr lang="pt-BR" dirty="0"/>
                  <a:t> do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143727-18C5-4552-34C3-074BF938F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  <a:blipFill>
                <a:blip r:embed="rId3"/>
                <a:stretch>
                  <a:fillRect l="-934" t="-1937" r="-17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04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F0913-967E-D3D6-A1DA-CDA652C3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CABAFA-C59D-58C4-EB01-2F19A06C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custoso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computacionalmente </a:t>
                </a:r>
                <a:r>
                  <a:rPr lang="pt-BR" dirty="0"/>
                  <a:t>em vários casos práticos.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tivermos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 pesos para otimizar, precisamos calcular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×10=100</m:t>
                    </m:r>
                  </m:oMath>
                </a14:m>
                <a:r>
                  <a:rPr lang="pt-BR" dirty="0"/>
                  <a:t> derivadas parciais para formar a matriz Hessiana.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Além disso, ela precisa ser invertida, o que tem complexidade cúbica,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essa abordagem direta não é eficiente se o número de pesos for muito grande, o que é o caso quando se usa redes neurais profundas.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, os quais aproximam a matriz Hessiana.</a:t>
                </a:r>
              </a:p>
              <a:p>
                <a:r>
                  <a:rPr lang="pt-BR" dirty="0"/>
                  <a:t>O algoritmo </a:t>
                </a:r>
                <a:r>
                  <a:rPr lang="pt-BR" i="1" dirty="0" err="1"/>
                  <a:t>limited-memory</a:t>
                </a:r>
                <a:r>
                  <a:rPr lang="pt-BR" dirty="0"/>
                  <a:t> BFGS (LBFGS) é um exemplo de método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implementado pela biblioteca </a:t>
                </a:r>
                <a:r>
                  <a:rPr lang="pt-BR" i="1" dirty="0" err="1"/>
                  <a:t>SciKit-Learn</a:t>
                </a:r>
                <a:r>
                  <a:rPr lang="pt-BR" dirty="0"/>
                  <a:t> em algumas de suas classes.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CABAFA-C59D-58C4-EB01-2F19A06C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  <a:blipFill>
                <a:blip r:embed="rId2"/>
                <a:stretch>
                  <a:fillRect l="-927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07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596" y="1825624"/>
            <a:ext cx="8484088" cy="5032375"/>
          </a:xfrm>
        </p:spPr>
        <p:txBody>
          <a:bodyPr>
            <a:normAutofit/>
          </a:bodyPr>
          <a:lstStyle/>
          <a:p>
            <a:r>
              <a:rPr lang="pt-BR" dirty="0"/>
              <a:t>Todos os métodos que acabamos de discutir são métodos de </a:t>
            </a:r>
            <a:r>
              <a:rPr lang="pt-BR" b="1" i="1" dirty="0">
                <a:solidFill>
                  <a:srgbClr val="00B050"/>
                </a:solidFill>
              </a:rPr>
              <a:t>busca local</a:t>
            </a:r>
            <a:r>
              <a:rPr lang="pt-BR" dirty="0"/>
              <a:t>, ou seja, eles </a:t>
            </a:r>
            <a:r>
              <a:rPr lang="pt-BR" b="1" i="1" dirty="0">
                <a:solidFill>
                  <a:srgbClr val="00B050"/>
                </a:solidFill>
              </a:rPr>
              <a:t>buscam uma solução n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as proximidades de onde se encontram</a:t>
            </a:r>
            <a:r>
              <a:rPr lang="pt-BR" b="0" i="0" dirty="0">
                <a:effectLst/>
              </a:rPr>
              <a:t>.  </a:t>
            </a:r>
          </a:p>
          <a:p>
            <a:r>
              <a:rPr lang="pt-BR" dirty="0"/>
              <a:t>Consequentemente, a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7030A0"/>
                </a:solidFill>
                <a:effectLst/>
              </a:rPr>
              <a:t>convergência para um mínimo global não é assegurada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Portanto, dependendo de onde o algoritmo é </a:t>
            </a:r>
            <a:r>
              <a:rPr lang="pt-BR" b="1" i="1" dirty="0">
                <a:solidFill>
                  <a:srgbClr val="002060"/>
                </a:solidFill>
              </a:rPr>
              <a:t>inicializado</a:t>
            </a:r>
            <a:r>
              <a:rPr lang="pt-BR" dirty="0"/>
              <a:t>, ele pode </a:t>
            </a:r>
            <a:r>
              <a:rPr lang="pt-BR" b="1" i="1" dirty="0">
                <a:solidFill>
                  <a:srgbClr val="002060"/>
                </a:solidFill>
              </a:rPr>
              <a:t>convergir para um mínimo local</a:t>
            </a:r>
            <a:r>
              <a:rPr lang="pt-BR" dirty="0"/>
              <a:t>.</a:t>
            </a:r>
          </a:p>
          <a:p>
            <a:r>
              <a:rPr lang="pt-BR" dirty="0"/>
              <a:t>A figura apresenta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local</a:t>
            </a:r>
            <a:r>
              <a:rPr lang="pt-BR" dirty="0"/>
              <a:t>: é uma </a:t>
            </a:r>
            <a:r>
              <a:rPr lang="pt-BR" b="1" i="1" dirty="0"/>
              <a:t>solução ótima </a:t>
            </a:r>
            <a:r>
              <a:rPr lang="pt-BR" b="1" i="1" dirty="0">
                <a:solidFill>
                  <a:srgbClr val="7030A0"/>
                </a:solidFill>
              </a:rPr>
              <a:t>apenas</a:t>
            </a:r>
            <a:r>
              <a:rPr lang="pt-BR" b="1" i="1" dirty="0"/>
              <a:t> em relação aos seus vizinhos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global</a:t>
            </a:r>
            <a:r>
              <a:rPr lang="pt-BR" dirty="0"/>
              <a:t>: é uma </a:t>
            </a:r>
            <a:r>
              <a:rPr lang="pt-BR" b="1" i="1" dirty="0"/>
              <a:t>solução ótima em</a:t>
            </a:r>
            <a:r>
              <a:rPr lang="pt-BR" b="1" i="1" dirty="0">
                <a:solidFill>
                  <a:srgbClr val="7030A0"/>
                </a:solidFill>
              </a:rPr>
              <a:t> relação a todo o domínio da função de erro</a:t>
            </a:r>
            <a:r>
              <a:rPr lang="pt-BR" dirty="0"/>
              <a:t>.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27C9E80A-2337-64E7-FF6A-22E340A8A6CC}"/>
              </a:ext>
            </a:extLst>
          </p:cNvPr>
          <p:cNvGrpSpPr/>
          <p:nvPr/>
        </p:nvGrpSpPr>
        <p:grpSpPr>
          <a:xfrm>
            <a:off x="323845" y="2719080"/>
            <a:ext cx="2930222" cy="2711640"/>
            <a:chOff x="9102437" y="2064497"/>
            <a:chExt cx="3061853" cy="27952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1B2B1901-3474-09A8-9D05-19ADFE742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67F316-1C82-8253-B1FF-B0A245EFABB1}"/>
                </a:ext>
              </a:extLst>
            </p:cNvPr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FC4BD1-0013-27EA-F13F-619BD7F97625}"/>
                </a:ext>
              </a:extLst>
            </p:cNvPr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09E1B7-9742-F691-1849-1DF4D7569C66}"/>
                </a:ext>
              </a:extLst>
            </p:cNvPr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67E2-4212-29D9-11A4-6F1EB1947E4A}"/>
                </a:ext>
              </a:extLst>
            </p:cNvPr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78FE68-145B-064E-47C1-8B8CC902AD9F}"/>
                  </a:ext>
                </a:extLst>
              </p:cNvPr>
              <p:cNvSpPr txBox="1"/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78FE68-145B-064E-47C1-8B8CC902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blipFill>
                <a:blip r:embed="rId4"/>
                <a:stretch>
                  <a:fillRect r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8BEE84-736A-6F63-CAC7-CE9927ACE6C8}"/>
                  </a:ext>
                </a:extLst>
              </p:cNvPr>
              <p:cNvSpPr txBox="1"/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8BEE84-736A-6F63-CAC7-CE9927ACE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96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590" y="1825624"/>
            <a:ext cx="8454094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 serem formadas pela </a:t>
            </a:r>
            <a:r>
              <a:rPr lang="pt-BR" b="1" i="1" dirty="0">
                <a:solidFill>
                  <a:srgbClr val="00B050"/>
                </a:solidFill>
              </a:rPr>
              <a:t>combinação de vários nós com funções de ativação não-lineares</a:t>
            </a:r>
            <a:r>
              <a:rPr lang="pt-BR" dirty="0"/>
              <a:t>, as superfícies de erro de redes neurais </a:t>
            </a:r>
            <a:r>
              <a:rPr lang="pt-BR" b="1" i="1" dirty="0">
                <a:solidFill>
                  <a:srgbClr val="FF0000"/>
                </a:solidFill>
              </a:rPr>
              <a:t>não são convexas</a:t>
            </a:r>
            <a:r>
              <a:rPr lang="pt-BR" dirty="0"/>
              <a:t>,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ou seja, são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7030A0"/>
                </a:solidFill>
              </a:rPr>
              <a:t>altamente irregulares</a:t>
            </a:r>
            <a:r>
              <a:rPr lang="pt-BR" dirty="0"/>
              <a:t>, </a:t>
            </a:r>
            <a:r>
              <a:rPr lang="pt-BR" b="1" i="1" dirty="0"/>
              <a:t>podendo conter vários mínimos locais</a:t>
            </a:r>
            <a:r>
              <a:rPr lang="pt-BR" dirty="0"/>
              <a:t>.</a:t>
            </a:r>
          </a:p>
          <a:p>
            <a:r>
              <a:rPr lang="pt-BR" sz="2800" dirty="0"/>
              <a:t>Entretanto, felizmente, em muitos problemas envolvendo redes neurais, </a:t>
            </a:r>
            <a:r>
              <a:rPr lang="pt-BR" sz="2800" b="1" i="1" dirty="0">
                <a:solidFill>
                  <a:srgbClr val="7030A0"/>
                </a:solidFill>
              </a:rPr>
              <a:t>quase todos os mínimos locais têm valor de erro próximo ao do mínimo global</a:t>
            </a:r>
            <a:r>
              <a:rPr lang="pt-BR" sz="2800" dirty="0"/>
              <a:t> e, portanto, encontrar um mínimo local já é bom o suficiente para um dado problema.</a:t>
            </a:r>
          </a:p>
          <a:p>
            <a:r>
              <a:rPr lang="pt-BR" dirty="0"/>
              <a:t>Além dos mínimos locais e global, as superfícies de erro de redes neurais podem apresentar outras </a:t>
            </a:r>
            <a:r>
              <a:rPr lang="pt-BR" b="1" i="1" dirty="0">
                <a:solidFill>
                  <a:srgbClr val="00B050"/>
                </a:solidFill>
              </a:rPr>
              <a:t>irregularidades que dificultam seu aprendizado</a:t>
            </a:r>
            <a:r>
              <a:rPr lang="pt-BR" dirty="0"/>
              <a:t>.</a:t>
            </a:r>
            <a:endParaRPr lang="pt-BR" sz="2800" dirty="0"/>
          </a:p>
          <a:p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9FF175E-F923-645E-CDBC-2CB0D22B6676}"/>
              </a:ext>
            </a:extLst>
          </p:cNvPr>
          <p:cNvGrpSpPr/>
          <p:nvPr/>
        </p:nvGrpSpPr>
        <p:grpSpPr>
          <a:xfrm>
            <a:off x="68346" y="2719080"/>
            <a:ext cx="3185721" cy="2954746"/>
            <a:chOff x="68346" y="2719080"/>
            <a:chExt cx="3185721" cy="29547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00A8F5-31B3-991E-12E3-AE1B68BD5A40}"/>
                </a:ext>
              </a:extLst>
            </p:cNvPr>
            <p:cNvGrpSpPr/>
            <p:nvPr/>
          </p:nvGrpSpPr>
          <p:grpSpPr>
            <a:xfrm>
              <a:off x="323845" y="2719080"/>
              <a:ext cx="2930222" cy="2711640"/>
              <a:chOff x="9102437" y="2064497"/>
              <a:chExt cx="3061853" cy="2795274"/>
            </a:xfrm>
          </p:grpSpPr>
          <p:pic>
            <p:nvPicPr>
              <p:cNvPr id="11" name="Picture 3">
                <a:extLst>
                  <a:ext uri="{FF2B5EF4-FFF2-40B4-BE49-F238E27FC236}">
                    <a16:creationId xmlns:a16="http://schemas.microsoft.com/office/drawing/2014/main" id="{DDB1D782-9BEC-BE15-B244-2E87777011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42" t="5396" r="8367" b="4906"/>
              <a:stretch/>
            </p:blipFill>
            <p:spPr>
              <a:xfrm>
                <a:off x="9102437" y="2064497"/>
                <a:ext cx="3061853" cy="2795274"/>
              </a:xfrm>
              <a:prstGeom prst="rect">
                <a:avLst/>
              </a:prstGeom>
            </p:spPr>
          </p:pic>
          <p:sp>
            <p:nvSpPr>
              <p:cNvPr id="12" name="Oval 5">
                <a:extLst>
                  <a:ext uri="{FF2B5EF4-FFF2-40B4-BE49-F238E27FC236}">
                    <a16:creationId xmlns:a16="http://schemas.microsoft.com/office/drawing/2014/main" id="{179FCE0A-8002-40E8-6243-4DD3499C0B15}"/>
                  </a:ext>
                </a:extLst>
              </p:cNvPr>
              <p:cNvSpPr/>
              <p:nvPr/>
            </p:nvSpPr>
            <p:spPr>
              <a:xfrm>
                <a:off x="10046624" y="327798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Oval 6">
                <a:extLst>
                  <a:ext uri="{FF2B5EF4-FFF2-40B4-BE49-F238E27FC236}">
                    <a16:creationId xmlns:a16="http://schemas.microsoft.com/office/drawing/2014/main" id="{1080EDEF-EC25-5346-F4D9-C61538DB8655}"/>
                  </a:ext>
                </a:extLst>
              </p:cNvPr>
              <p:cNvSpPr/>
              <p:nvPr/>
            </p:nvSpPr>
            <p:spPr>
              <a:xfrm>
                <a:off x="11540144" y="432192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TextBox 7">
                <a:extLst>
                  <a:ext uri="{FF2B5EF4-FFF2-40B4-BE49-F238E27FC236}">
                    <a16:creationId xmlns:a16="http://schemas.microsoft.com/office/drawing/2014/main" id="{B31DB9B8-8A03-DF37-0D0D-CA924CAFDE4C}"/>
                  </a:ext>
                </a:extLst>
              </p:cNvPr>
              <p:cNvSpPr txBox="1"/>
              <p:nvPr/>
            </p:nvSpPr>
            <p:spPr>
              <a:xfrm>
                <a:off x="9705434" y="3339548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local</a:t>
                </a:r>
              </a:p>
            </p:txBody>
          </p:sp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8AFBB479-1EF2-C6DE-93EF-13AC05E31A02}"/>
                  </a:ext>
                </a:extLst>
              </p:cNvPr>
              <p:cNvSpPr txBox="1"/>
              <p:nvPr/>
            </p:nvSpPr>
            <p:spPr>
              <a:xfrm>
                <a:off x="11234954" y="3673354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/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/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565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19714</TotalTime>
  <Words>5013</Words>
  <Application>Microsoft Office PowerPoint</Application>
  <PresentationFormat>Widescreen</PresentationFormat>
  <Paragraphs>458</Paragraphs>
  <Slides>41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Aprendizado em redes neurais</vt:lpstr>
      <vt:lpstr>Superfícies de erro irregulares</vt:lpstr>
      <vt:lpstr>Superfícies de erro irregulares</vt:lpstr>
      <vt:lpstr>Superfícies de erro irregulares</vt:lpstr>
      <vt:lpstr>Superfícies de erro irregulares</vt:lpstr>
      <vt:lpstr>Superfícies de erro irregulares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Algumas noções básicas da retropropagação </vt:lpstr>
      <vt:lpstr>Algumas noções básicas da retropropagação </vt:lpstr>
      <vt:lpstr>Algumas noções básicas da retropropagação </vt:lpstr>
      <vt:lpstr>Retropropagando o erro</vt:lpstr>
      <vt:lpstr>Retropropagando o erro</vt:lpstr>
      <vt:lpstr>Retropropagando o erro</vt:lpstr>
      <vt:lpstr>Exemplo da aplicação da retropropagação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1501</cp:revision>
  <dcterms:created xsi:type="dcterms:W3CDTF">2020-04-06T23:46:10Z</dcterms:created>
  <dcterms:modified xsi:type="dcterms:W3CDTF">2023-11-11T12:53:52Z</dcterms:modified>
</cp:coreProperties>
</file>