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00" r:id="rId2"/>
    <p:sldId id="292" r:id="rId3"/>
    <p:sldId id="304" r:id="rId4"/>
    <p:sldId id="305" r:id="rId5"/>
    <p:sldId id="306" r:id="rId6"/>
    <p:sldId id="307" r:id="rId7"/>
    <p:sldId id="308" r:id="rId8"/>
    <p:sldId id="309" r:id="rId9"/>
    <p:sldId id="310" r:id="rId10"/>
    <p:sldId id="311" r:id="rId11"/>
    <p:sldId id="312" r:id="rId12"/>
    <p:sldId id="353"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02" r:id="rId54"/>
    <p:sldId id="301" r:id="rId55"/>
    <p:sldId id="269" r:id="rId56"/>
    <p:sldId id="303" r:id="rId57"/>
    <p:sldId id="271" r:id="rId5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2765" autoAdjust="0"/>
  </p:normalViewPr>
  <p:slideViewPr>
    <p:cSldViewPr snapToGrid="0">
      <p:cViewPr varScale="1">
        <p:scale>
          <a:sx n="61" d="100"/>
          <a:sy n="61" d="100"/>
        </p:scale>
        <p:origin x="10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03/09/2021</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cikit-learn.org/stable/modules/neural_networks_supervised.html"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smtClean="0">
                <a:solidFill>
                  <a:srgbClr val="00B0F0"/>
                </a:solidFill>
              </a:rPr>
              <a:t>Exemplo: FunctionApproximationWithMLP.ipynb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a:t>
            </a:r>
            <a:r>
              <a:rPr lang="pt-BR" baseline="0" dirty="0"/>
              <a:t> função de custo também é conhecida como função de perda (loss) ou função objetivo.</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2596840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Se necessário, existem métodos numéricos para “forçar” que</a:t>
            </a:r>
            <a:r>
              <a:rPr lang="pt-BR" baseline="0" dirty="0"/>
              <a:t> a matriz hessiana seja inversível</a:t>
            </a:r>
            <a:r>
              <a:rPr lang="pt-BR" dirty="0"/>
              <a:t>.</a:t>
            </a:r>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976762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Ponto de </a:t>
            </a:r>
            <a:r>
              <a:rPr lang="en-US" dirty="0" err="1">
                <a:cs typeface="Calibri"/>
              </a:rPr>
              <a:t>sela</a:t>
            </a:r>
            <a:r>
              <a:rPr lang="en-US" dirty="0">
                <a:cs typeface="Calibri"/>
              </a:rPr>
              <a:t>: um </a:t>
            </a:r>
            <a:r>
              <a:rPr lang="en-US" dirty="0" err="1">
                <a:cs typeface="Calibri"/>
              </a:rPr>
              <a:t>ponto</a:t>
            </a:r>
            <a:r>
              <a:rPr lang="en-US" dirty="0">
                <a:cs typeface="Calibri"/>
              </a:rPr>
              <a:t> que é um </a:t>
            </a:r>
            <a:r>
              <a:rPr lang="en-US" dirty="0" err="1">
                <a:cs typeface="Calibri"/>
              </a:rPr>
              <a:t>mínimo</a:t>
            </a:r>
            <a:r>
              <a:rPr lang="en-US" dirty="0">
                <a:cs typeface="Calibri"/>
              </a:rPr>
              <a:t> </a:t>
            </a:r>
            <a:r>
              <a:rPr lang="en-US" dirty="0" err="1">
                <a:cs typeface="Calibri"/>
              </a:rPr>
              <a:t>ao</a:t>
            </a:r>
            <a:r>
              <a:rPr lang="en-US" dirty="0">
                <a:cs typeface="Calibri"/>
              </a:rPr>
              <a:t> </a:t>
            </a:r>
            <a:r>
              <a:rPr lang="en-US" dirty="0" err="1">
                <a:cs typeface="Calibri"/>
              </a:rPr>
              <a:t>longo</a:t>
            </a:r>
            <a:r>
              <a:rPr lang="en-US" dirty="0">
                <a:cs typeface="Calibri"/>
              </a:rPr>
              <a:t> de um </a:t>
            </a:r>
            <a:r>
              <a:rPr lang="en-US" dirty="0" err="1">
                <a:cs typeface="Calibri"/>
              </a:rPr>
              <a:t>eixo</a:t>
            </a:r>
            <a:r>
              <a:rPr lang="en-US" dirty="0">
                <a:cs typeface="Calibri"/>
              </a:rPr>
              <a:t> mas um </a:t>
            </a:r>
            <a:r>
              <a:rPr lang="en-US" dirty="0" err="1">
                <a:cs typeface="Calibri"/>
              </a:rPr>
              <a:t>máximo</a:t>
            </a:r>
            <a:r>
              <a:rPr lang="en-US" dirty="0">
                <a:cs typeface="Calibri"/>
              </a:rPr>
              <a:t> </a:t>
            </a:r>
            <a:r>
              <a:rPr lang="en-US" dirty="0" err="1">
                <a:cs typeface="Calibri"/>
              </a:rPr>
              <a:t>ao</a:t>
            </a:r>
            <a:r>
              <a:rPr lang="en-US" dirty="0">
                <a:cs typeface="Calibri"/>
              </a:rPr>
              <a:t> </a:t>
            </a:r>
            <a:r>
              <a:rPr lang="en-US" dirty="0" err="1">
                <a:cs typeface="Calibri"/>
              </a:rPr>
              <a:t>longo</a:t>
            </a:r>
            <a:r>
              <a:rPr lang="en-US" dirty="0">
                <a:cs typeface="Calibri"/>
              </a:rPr>
              <a:t> de outro </a:t>
            </a:r>
            <a:r>
              <a:rPr lang="en-US" dirty="0" err="1">
                <a:cs typeface="Calibri"/>
              </a:rPr>
              <a:t>eixo</a:t>
            </a:r>
            <a:r>
              <a:rPr lang="en-US" dirty="0">
                <a:cs typeface="Calibri"/>
              </a:rPr>
              <a:t>.</a:t>
            </a:r>
          </a:p>
        </p:txBody>
      </p:sp>
      <p:sp>
        <p:nvSpPr>
          <p:cNvPr id="4" name="Slide Number Placeholder 3"/>
          <p:cNvSpPr>
            <a:spLocks noGrp="1"/>
          </p:cNvSpPr>
          <p:nvPr>
            <p:ph type="sldNum" sz="quarter" idx="5"/>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4066116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processo de ajuste</a:t>
            </a:r>
            <a:r>
              <a:rPr lang="pt-BR" baseline="0" dirty="0"/>
              <a:t> dos pesos da rede neural pode ser resumido da seguinte forma</a:t>
            </a:r>
            <a:r>
              <a:rPr lang="pt-BR" dirty="0"/>
              <a:t>: para cada exemplo de treinamento, o algoritmo de retropropagação primeiro faz uma previsão (passagem direta, ou </a:t>
            </a:r>
            <a:r>
              <a:rPr lang="pt-BR" b="1" i="1" dirty="0"/>
              <a:t>forward</a:t>
            </a:r>
            <a:r>
              <a:rPr lang="pt-BR" dirty="0"/>
              <a:t>), calcula o erro e em seguida, passa por cada camada no sentido inverso para medir a contribuição do erro de cada conexão (passagem reversa) e, finalmente, o algoritmo ajusta ligeiramente os pesos da conexão para reduzir o erro (etapa do gradiente descendente).</a:t>
            </a:r>
          </a:p>
        </p:txBody>
      </p:sp>
      <p:sp>
        <p:nvSpPr>
          <p:cNvPr id="4" name="Slide Number Placeholder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4160434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Perceb</a:t>
            </a:r>
            <a:r>
              <a:rPr lang="pt-BR" baseline="0" dirty="0"/>
              <a:t>a que, nas equações acima, </a:t>
            </a:r>
            <a:r>
              <a:rPr lang="pt-BR" dirty="0"/>
              <a:t>a divisão pelo número de amostras foi omitida pois isso não afeta a otimização.</a:t>
            </a:r>
          </a:p>
        </p:txBody>
      </p:sp>
      <p:sp>
        <p:nvSpPr>
          <p:cNvPr id="4" name="Slide Number Placeholder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307194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29</a:t>
            </a:fld>
            <a:endParaRPr lang="pt-BR"/>
          </a:p>
        </p:txBody>
      </p:sp>
    </p:spTree>
    <p:extLst>
      <p:ext uri="{BB962C8B-B14F-4D97-AF65-F5344CB8AC3E}">
        <p14:creationId xmlns:p14="http://schemas.microsoft.com/office/powerpoint/2010/main" val="1213553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32</a:t>
            </a:fld>
            <a:endParaRPr lang="pt-BR"/>
          </a:p>
        </p:txBody>
      </p:sp>
    </p:spTree>
    <p:extLst>
      <p:ext uri="{BB962C8B-B14F-4D97-AF65-F5344CB8AC3E}">
        <p14:creationId xmlns:p14="http://schemas.microsoft.com/office/powerpoint/2010/main" val="1748817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dirty="0"/>
                  <a:t>Note que o </a:t>
                </a:r>
                <a14:m>
                  <m:oMath xmlns:m="http://schemas.openxmlformats.org/officeDocument/2006/math">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m:t>
                            </m:r>
                          </m:e>
                        </m:d>
                      </m:e>
                      <m:sup>
                        <m:r>
                          <a:rPr lang="pt-BR" b="0" i="1" smtClean="0">
                            <a:latin typeface="Cambria Math" panose="02040503050406030204" pitchFamily="18" charset="0"/>
                          </a:rPr>
                          <m:t>2</m:t>
                        </m:r>
                      </m:sup>
                    </m:sSup>
                  </m:oMath>
                </a14:m>
                <a:r>
                  <a:rPr lang="pt-BR" dirty="0"/>
                  <a:t> aqui não significa “ao quadrado”, mas sim a indicação de que se trata de uma saída da camada </a:t>
                </a:r>
                <a14:m>
                  <m:oMath xmlns:m="http://schemas.openxmlformats.org/officeDocument/2006/math">
                    <m:r>
                      <a:rPr lang="pt-BR" b="0" i="1" smtClean="0">
                        <a:latin typeface="Cambria Math" panose="02040503050406030204" pitchFamily="18" charset="0"/>
                      </a:rPr>
                      <m:t>𝑀</m:t>
                    </m:r>
                    <m:r>
                      <a:rPr lang="pt-BR" b="0" i="1" smtClean="0">
                        <a:latin typeface="Cambria Math" panose="02040503050406030204" pitchFamily="18" charset="0"/>
                      </a:rPr>
                      <m:t>=2</m:t>
                    </m:r>
                  </m:oMath>
                </a14:m>
                <a:r>
                  <a:rPr lang="pt-BR" dirty="0"/>
                  <a:t>.</a:t>
                </a:r>
              </a:p>
            </p:txBody>
          </p:sp>
        </mc:Choice>
        <mc:Fallback xmlns="">
          <p:sp>
            <p:nvSpPr>
              <p:cNvPr id="3" name="Notes Placeholder 2"/>
              <p:cNvSpPr>
                <a:spLocks noGrp="1"/>
              </p:cNvSpPr>
              <p:nvPr>
                <p:ph type="body" idx="1"/>
              </p:nvPr>
            </p:nvSpPr>
            <p:spPr/>
            <p:txBody>
              <a:bodyPr/>
              <a:lstStyle/>
              <a:p>
                <a:r>
                  <a:rPr lang="pt-BR" dirty="0" smtClean="0"/>
                  <a:t>Note que o </a:t>
                </a:r>
                <a:r>
                  <a:rPr lang="pt-BR" i="0" smtClean="0">
                    <a:latin typeface="Cambria Math" panose="02040503050406030204" pitchFamily="18" charset="0"/>
                  </a:rPr>
                  <a:t>(</a:t>
                </a:r>
                <a:r>
                  <a:rPr lang="pt-BR" b="0" i="0" smtClean="0">
                    <a:latin typeface="Cambria Math" panose="02040503050406030204" pitchFamily="18" charset="0"/>
                  </a:rPr>
                  <a:t>.)^</a:t>
                </a:r>
                <a:r>
                  <a:rPr lang="pt-BR" b="0" i="0" smtClean="0">
                    <a:latin typeface="Cambria Math" panose="02040503050406030204" pitchFamily="18" charset="0"/>
                  </a:rPr>
                  <a:t>2</a:t>
                </a:r>
                <a:r>
                  <a:rPr lang="pt-BR" dirty="0" smtClean="0"/>
                  <a:t> aqui não significa “ao quadrado”, mas sim a indicação de que se trata de uma saída da camada </a:t>
                </a:r>
                <a:r>
                  <a:rPr lang="pt-BR" b="0" i="0" smtClean="0">
                    <a:latin typeface="Cambria Math" panose="02040503050406030204" pitchFamily="18" charset="0"/>
                  </a:rPr>
                  <a:t>𝑀=2</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354024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Embora o</a:t>
            </a:r>
            <a:r>
              <a:rPr lang="pt-BR" baseline="0" dirty="0"/>
              <a:t> gradiente descendente </a:t>
            </a:r>
            <a:r>
              <a:rPr lang="pt-BR" dirty="0"/>
              <a:t>estocástico continue sendo uma estratégia de otimização muito popular, o aprendizado com ele as vezes pode ser lento. O método do momento é projetado para acelerar o aprendizado, especialmente em caso de alta curvatura, gradientes pequenos mas consistentes ou gradientes ruidosos. O algoritmo do momento acumula uma média móvel exponencialmente decrescente dos gradientes passados e continua a se mover em sua direção.</a:t>
            </a:r>
          </a:p>
        </p:txBody>
      </p:sp>
      <p:sp>
        <p:nvSpPr>
          <p:cNvPr id="4" name="Slide Number Placeholder 3"/>
          <p:cNvSpPr>
            <a:spLocks noGrp="1"/>
          </p:cNvSpPr>
          <p:nvPr>
            <p:ph type="sldNum" sz="quarter" idx="10"/>
          </p:nvPr>
        </p:nvSpPr>
        <p:spPr/>
        <p:txBody>
          <a:bodyPr/>
          <a:lstStyle/>
          <a:p>
            <a:fld id="{F430A2A4-8C14-4B1A-AD48-7B6401078BF7}" type="slidenum">
              <a:rPr lang="pt-BR" smtClean="0"/>
              <a:t>44</a:t>
            </a:fld>
            <a:endParaRPr lang="pt-BR"/>
          </a:p>
        </p:txBody>
      </p:sp>
    </p:spTree>
    <p:extLst>
      <p:ext uri="{BB962C8B-B14F-4D97-AF65-F5344CB8AC3E}">
        <p14:creationId xmlns:p14="http://schemas.microsoft.com/office/powerpoint/2010/main" val="3507761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sz="1200" dirty="0">
                    <a:solidFill>
                      <a:schemeClr val="tx1"/>
                    </a:solidFill>
                    <a:latin typeface="+mn-lt"/>
                  </a:rPr>
                  <a:t>Embora o</a:t>
                </a:r>
                <a:r>
                  <a:rPr lang="pt-BR" sz="1200" baseline="0" dirty="0">
                    <a:solidFill>
                      <a:schemeClr val="tx1"/>
                    </a:solidFill>
                    <a:latin typeface="+mn-lt"/>
                  </a:rPr>
                  <a:t> gradiente descendente </a:t>
                </a:r>
                <a:r>
                  <a:rPr lang="pt-BR" sz="1200" dirty="0">
                    <a:solidFill>
                      <a:schemeClr val="tx1"/>
                    </a:solidFill>
                    <a:latin typeface="+mn-lt"/>
                  </a:rPr>
                  <a:t>estocástico continue sendo uma estratégia de otimização muito popular, o aprendizado com ele as vezes pode ser lento. O método do momento é projetado para acelerar o aprendizado, especialmente em caso de alta curvatura, gradientes pequenos mas consistentes ou gradientes ruidosos. O algoritmo do momento acumula uma média móvel exponencialmente decrescente dos gradientes passados e continua a se mover em sua direção.</a:t>
                </a:r>
              </a:p>
              <a:p>
                <a:endParaRPr lang="pt-BR" sz="120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solidFill>
                      <a:schemeClr val="tx1"/>
                    </a:solidFill>
                    <a:latin typeface="+mn-lt"/>
                  </a:rPr>
                  <a:t>Portanto, podemos pensar no hiperparâmetro </a:t>
                </a:r>
                <a14:m>
                  <m:oMath xmlns:m="http://schemas.openxmlformats.org/officeDocument/2006/math">
                    <m:r>
                      <a:rPr lang="pt-BR" sz="1200" i="1">
                        <a:solidFill>
                          <a:schemeClr val="tx1"/>
                        </a:solidFill>
                        <a:latin typeface="Cambria Math" panose="02040503050406030204" pitchFamily="18" charset="0"/>
                        <a:ea typeface="Cambria Math" panose="02040503050406030204" pitchFamily="18" charset="0"/>
                      </a:rPr>
                      <m:t>𝜑</m:t>
                    </m:r>
                  </m:oMath>
                </a14:m>
                <a:r>
                  <a:rPr lang="pt-BR" sz="1200" dirty="0">
                    <a:solidFill>
                      <a:schemeClr val="tx1"/>
                    </a:solidFill>
                    <a:latin typeface="+mn-lt"/>
                  </a:rPr>
                  <a:t> em termos da equação </a:t>
                </a:r>
                <a14:m>
                  <m:oMath xmlns:m="http://schemas.openxmlformats.org/officeDocument/2006/math">
                    <m:f>
                      <m:fPr>
                        <m:ctrlPr>
                          <a:rPr lang="pt-BR" sz="1200" i="1">
                            <a:solidFill>
                              <a:schemeClr val="tx1"/>
                            </a:solidFill>
                            <a:latin typeface="Cambria Math" panose="02040503050406030204" pitchFamily="18" charset="0"/>
                          </a:rPr>
                        </m:ctrlPr>
                      </m:fPr>
                      <m:num>
                        <m:r>
                          <a:rPr lang="pt-BR" sz="1200" i="1">
                            <a:solidFill>
                              <a:schemeClr val="tx1"/>
                            </a:solidFill>
                            <a:latin typeface="Cambria Math" panose="02040503050406030204" pitchFamily="18" charset="0"/>
                          </a:rPr>
                          <m:t>1</m:t>
                        </m:r>
                      </m:num>
                      <m:den>
                        <m:r>
                          <a:rPr lang="pt-BR" sz="1200" i="1">
                            <a:solidFill>
                              <a:schemeClr val="tx1"/>
                            </a:solidFill>
                            <a:latin typeface="Cambria Math" panose="02040503050406030204" pitchFamily="18" charset="0"/>
                          </a:rPr>
                          <m:t>1−</m:t>
                        </m:r>
                        <m:r>
                          <a:rPr lang="pt-BR" sz="1200" i="1">
                            <a:solidFill>
                              <a:schemeClr val="tx1"/>
                            </a:solidFill>
                            <a:latin typeface="Cambria Math" panose="02040503050406030204" pitchFamily="18" charset="0"/>
                            <a:ea typeface="Cambria Math" panose="02040503050406030204" pitchFamily="18" charset="0"/>
                          </a:rPr>
                          <m:t>𝜑</m:t>
                        </m:r>
                      </m:den>
                    </m:f>
                  </m:oMath>
                </a14:m>
                <a:r>
                  <a:rPr lang="pt-BR" sz="1200" dirty="0">
                    <a:solidFill>
                      <a:schemeClr val="tx1"/>
                    </a:solidFill>
                    <a:latin typeface="+mn-lt"/>
                  </a:rPr>
                  <a:t>. Por exemplo, </a:t>
                </a:r>
                <a14:m>
                  <m:oMath xmlns:m="http://schemas.openxmlformats.org/officeDocument/2006/math">
                    <m:r>
                      <a:rPr lang="pt-BR" sz="1200" i="1">
                        <a:solidFill>
                          <a:schemeClr val="tx1"/>
                        </a:solidFill>
                        <a:latin typeface="Cambria Math" panose="02040503050406030204" pitchFamily="18" charset="0"/>
                        <a:ea typeface="Cambria Math" panose="02040503050406030204" pitchFamily="18" charset="0"/>
                      </a:rPr>
                      <m:t>𝜑</m:t>
                    </m:r>
                    <m:r>
                      <a:rPr lang="pt-BR" sz="1200" b="0" i="0" smtClean="0">
                        <a:solidFill>
                          <a:schemeClr val="tx1"/>
                        </a:solidFill>
                        <a:latin typeface="Cambria Math" panose="02040503050406030204" pitchFamily="18" charset="0"/>
                        <a:ea typeface="Cambria Math" panose="02040503050406030204" pitchFamily="18" charset="0"/>
                      </a:rPr>
                      <m:t>=0.9</m:t>
                    </m:r>
                  </m:oMath>
                </a14:m>
                <a:r>
                  <a:rPr lang="pt-BR" sz="1200" dirty="0">
                    <a:solidFill>
                      <a:schemeClr val="tx1"/>
                    </a:solidFill>
                    <a:latin typeface="+mn-lt"/>
                  </a:rPr>
                  <a:t> corresponde à multiplicação da velocidade máxima por 10 em relação ao algoritmo de descida do gradiente.</a:t>
                </a:r>
              </a:p>
              <a:p>
                <a:endParaRPr lang="pt-BR" sz="1200" dirty="0">
                  <a:solidFill>
                    <a:schemeClr val="tx1"/>
                  </a:solidFill>
                  <a:latin typeface="+mn-lt"/>
                </a:endParaRPr>
              </a:p>
            </p:txBody>
          </p:sp>
        </mc:Choice>
        <mc:Fallback xmlns="">
          <p:sp>
            <p:nvSpPr>
              <p:cNvPr id="3" name="Notes Placeholder 2"/>
              <p:cNvSpPr>
                <a:spLocks noGrp="1"/>
              </p:cNvSpPr>
              <p:nvPr>
                <p:ph type="body" idx="1"/>
              </p:nvPr>
            </p:nvSpPr>
            <p:spPr/>
            <p:txBody>
              <a:bodyPr/>
              <a:lstStyle/>
              <a:p>
                <a:r>
                  <a:rPr lang="pt-BR" sz="1200" dirty="0" smtClean="0">
                    <a:solidFill>
                      <a:schemeClr val="tx1"/>
                    </a:solidFill>
                    <a:latin typeface="+mn-lt"/>
                  </a:rPr>
                  <a:t>Embora o</a:t>
                </a:r>
                <a:r>
                  <a:rPr lang="pt-BR" sz="1200" baseline="0" dirty="0">
                    <a:solidFill>
                      <a:schemeClr val="tx1"/>
                    </a:solidFill>
                    <a:latin typeface="+mn-lt"/>
                  </a:rPr>
                  <a:t> gradiente descendente </a:t>
                </a:r>
                <a:r>
                  <a:rPr lang="pt-BR" sz="1200" dirty="0">
                    <a:solidFill>
                      <a:schemeClr val="tx1"/>
                    </a:solidFill>
                    <a:latin typeface="+mn-lt"/>
                  </a:rPr>
                  <a:t>estocástico continue sendo uma estratégia de otimização muito popular, o aprendizado com ele as vezes pode ser lento. O método do momento é projetado para acelerar o aprendizado, especialmente em caso de alta curvatura, gradientes pequenos mas consistentes ou gradientes ruidosos. O algoritmo do momento acumula uma média móvel exponencialmente </a:t>
                </a:r>
                <a:r>
                  <a:rPr lang="pt-BR" sz="1200" dirty="0" smtClean="0">
                    <a:solidFill>
                      <a:schemeClr val="tx1"/>
                    </a:solidFill>
                    <a:latin typeface="+mn-lt"/>
                  </a:rPr>
                  <a:t>decrescente dos </a:t>
                </a:r>
                <a:r>
                  <a:rPr lang="pt-BR" sz="1200" dirty="0">
                    <a:solidFill>
                      <a:schemeClr val="tx1"/>
                    </a:solidFill>
                    <a:latin typeface="+mn-lt"/>
                  </a:rPr>
                  <a:t>gradientes passados e continua a se mover em sua direção</a:t>
                </a:r>
                <a:r>
                  <a:rPr lang="pt-BR" sz="1200" dirty="0" smtClean="0">
                    <a:solidFill>
                      <a:schemeClr val="tx1"/>
                    </a:solidFill>
                    <a:latin typeface="+mn-lt"/>
                  </a:rPr>
                  <a:t>.</a:t>
                </a:r>
              </a:p>
              <a:p>
                <a:endParaRPr lang="pt-BR" sz="1200" dirty="0" smtClean="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chemeClr val="tx1"/>
                    </a:solidFill>
                    <a:latin typeface="+mn-lt"/>
                  </a:rPr>
                  <a:t>Portanto, podemos pensar no hiperparâmetro </a:t>
                </a:r>
                <a:r>
                  <a:rPr lang="pt-BR" sz="1200" i="0">
                    <a:solidFill>
                      <a:schemeClr val="tx1"/>
                    </a:solidFill>
                    <a:latin typeface="+mn-lt"/>
                    <a:ea typeface="Cambria Math" panose="02040503050406030204" pitchFamily="18" charset="0"/>
                  </a:rPr>
                  <a:t>𝜑</a:t>
                </a:r>
                <a:r>
                  <a:rPr lang="pt-BR" sz="1200" dirty="0" smtClean="0">
                    <a:solidFill>
                      <a:schemeClr val="tx1"/>
                    </a:solidFill>
                    <a:latin typeface="+mn-lt"/>
                  </a:rPr>
                  <a:t> em </a:t>
                </a:r>
                <a:r>
                  <a:rPr lang="pt-BR" sz="1200" dirty="0">
                    <a:solidFill>
                      <a:schemeClr val="tx1"/>
                    </a:solidFill>
                    <a:latin typeface="+mn-lt"/>
                  </a:rPr>
                  <a:t>termos </a:t>
                </a:r>
                <a:r>
                  <a:rPr lang="pt-BR" sz="1200" dirty="0" smtClean="0">
                    <a:solidFill>
                      <a:schemeClr val="tx1"/>
                    </a:solidFill>
                    <a:latin typeface="+mn-lt"/>
                  </a:rPr>
                  <a:t>da equação </a:t>
                </a:r>
                <a:r>
                  <a:rPr lang="pt-BR" sz="1200" i="0">
                    <a:solidFill>
                      <a:schemeClr val="tx1"/>
                    </a:solidFill>
                    <a:latin typeface="+mn-lt"/>
                  </a:rPr>
                  <a:t>1/(1−</a:t>
                </a:r>
                <a:r>
                  <a:rPr lang="pt-BR" sz="1200" i="0">
                    <a:solidFill>
                      <a:schemeClr val="tx1"/>
                    </a:solidFill>
                    <a:latin typeface="+mn-lt"/>
                    <a:ea typeface="Cambria Math" panose="02040503050406030204" pitchFamily="18" charset="0"/>
                  </a:rPr>
                  <a:t>𝜑)</a:t>
                </a:r>
                <a:r>
                  <a:rPr lang="pt-BR" sz="1200" dirty="0">
                    <a:solidFill>
                      <a:schemeClr val="tx1"/>
                    </a:solidFill>
                    <a:latin typeface="+mn-lt"/>
                  </a:rPr>
                  <a:t>. Por exemplo, </a:t>
                </a:r>
                <a:r>
                  <a:rPr lang="pt-BR" sz="1200" i="0">
                    <a:solidFill>
                      <a:schemeClr val="tx1"/>
                    </a:solidFill>
                    <a:latin typeface="+mn-lt"/>
                    <a:ea typeface="Cambria Math" panose="02040503050406030204" pitchFamily="18" charset="0"/>
                  </a:rPr>
                  <a:t>𝜑</a:t>
                </a:r>
                <a:r>
                  <a:rPr lang="pt-BR" sz="1200" b="0" i="0" smtClean="0">
                    <a:solidFill>
                      <a:schemeClr val="tx1"/>
                    </a:solidFill>
                    <a:latin typeface="+mn-lt"/>
                    <a:ea typeface="Cambria Math" panose="02040503050406030204" pitchFamily="18" charset="0"/>
                  </a:rPr>
                  <a:t>=0.9</a:t>
                </a:r>
                <a:r>
                  <a:rPr lang="pt-BR" sz="1200" dirty="0" smtClean="0">
                    <a:solidFill>
                      <a:schemeClr val="tx1"/>
                    </a:solidFill>
                    <a:latin typeface="+mn-lt"/>
                  </a:rPr>
                  <a:t> </a:t>
                </a:r>
                <a:r>
                  <a:rPr lang="pt-BR" sz="1200" dirty="0">
                    <a:solidFill>
                      <a:schemeClr val="tx1"/>
                    </a:solidFill>
                    <a:latin typeface="+mn-lt"/>
                  </a:rPr>
                  <a:t>corresponde à multiplicação da velocidade máxima por 10 em relação ao algoritmo de descida do gradiente.</a:t>
                </a:r>
              </a:p>
              <a:p>
                <a:endParaRPr lang="pt-BR" sz="1200" dirty="0">
                  <a:solidFill>
                    <a:schemeClr val="tx1"/>
                  </a:solidFill>
                  <a:latin typeface="+mn-lt"/>
                </a:endParaRPr>
              </a:p>
            </p:txBody>
          </p:sp>
        </mc:Fallback>
      </mc:AlternateContent>
      <p:sp>
        <p:nvSpPr>
          <p:cNvPr id="4" name="Slide Number Placeholder 3"/>
          <p:cNvSpPr>
            <a:spLocks noGrp="1"/>
          </p:cNvSpPr>
          <p:nvPr>
            <p:ph type="sldNum" sz="quarter" idx="10"/>
          </p:nvPr>
        </p:nvSpPr>
        <p:spPr/>
        <p:txBody>
          <a:bodyPr/>
          <a:lstStyle/>
          <a:p>
            <a:fld id="{F430A2A4-8C14-4B1A-AD48-7B6401078BF7}" type="slidenum">
              <a:rPr lang="pt-BR" smtClean="0"/>
              <a:t>45</a:t>
            </a:fld>
            <a:endParaRPr lang="pt-BR"/>
          </a:p>
        </p:txBody>
      </p:sp>
    </p:spTree>
    <p:extLst>
      <p:ext uri="{BB962C8B-B14F-4D97-AF65-F5344CB8AC3E}">
        <p14:creationId xmlns:p14="http://schemas.microsoft.com/office/powerpoint/2010/main" val="643633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Para mais informações</a:t>
            </a:r>
            <a:r>
              <a:rPr lang="pt-BR" baseline="0" dirty="0"/>
              <a:t> sobre esses </a:t>
            </a:r>
            <a:r>
              <a:rPr lang="pt-BR" b="1" dirty="0"/>
              <a:t>Modelos com Passo de Aprendizagem Adaptativo</a:t>
            </a:r>
            <a:r>
              <a:rPr lang="pt-BR" b="0" baseline="0" dirty="0"/>
              <a:t> vejam:</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[2] GOODFELLOW, I., BENGIO, Y., COURVILLE, A., Deep Learning, MIT Press, 2016. HAYKIN, S. Neural Networks and Learning Machines, 3rd edition, Prentice-Hall, 2008.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1" dirty="0"/>
          </a:p>
        </p:txBody>
      </p:sp>
      <p:sp>
        <p:nvSpPr>
          <p:cNvPr id="4" name="Slide Number Placeholder 3"/>
          <p:cNvSpPr>
            <a:spLocks noGrp="1"/>
          </p:cNvSpPr>
          <p:nvPr>
            <p:ph type="sldNum" sz="quarter" idx="10"/>
          </p:nvPr>
        </p:nvSpPr>
        <p:spPr/>
        <p:txBody>
          <a:bodyPr/>
          <a:lstStyle/>
          <a:p>
            <a:fld id="{F430A2A4-8C14-4B1A-AD48-7B6401078BF7}" type="slidenum">
              <a:rPr lang="pt-BR" smtClean="0"/>
              <a:t>46</a:t>
            </a:fld>
            <a:endParaRPr lang="pt-BR"/>
          </a:p>
        </p:txBody>
      </p:sp>
    </p:spTree>
    <p:extLst>
      <p:ext uri="{BB962C8B-B14F-4D97-AF65-F5344CB8AC3E}">
        <p14:creationId xmlns:p14="http://schemas.microsoft.com/office/powerpoint/2010/main" val="2793787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ponto inicial pode determinar se o algoritmo converge, sendo alguns pontos iniciais tão instáveis que o algoritmo encontra dificuldades numéricas e falha completamente.</a:t>
            </a:r>
          </a:p>
          <a:p>
            <a:endParaRPr lang="pt-BR" dirty="0"/>
          </a:p>
          <a:p>
            <a:r>
              <a:rPr lang="pt-BR" dirty="0"/>
              <a:t>Se dois</a:t>
            </a:r>
            <a:r>
              <a:rPr lang="pt-BR" baseline="0" dirty="0"/>
              <a:t> nós </a:t>
            </a:r>
            <a:r>
              <a:rPr lang="pt-BR" dirty="0"/>
              <a:t>ocultos com a mesma função de ativação estiverem conectados às mesmas entradas, esses</a:t>
            </a:r>
            <a:r>
              <a:rPr lang="pt-BR" baseline="0" dirty="0"/>
              <a:t> nós </a:t>
            </a:r>
            <a:r>
              <a:rPr lang="pt-BR" dirty="0"/>
              <a:t>deverão ter pesos iniciais diferentes. Se eles tiverem os mesmos pesos iniciais, um algoritmo de aprendizado determinístico aplicado a um custo e modelo determinísticos atualizará constantemente essas duas unidades da mesma maneira.</a:t>
            </a:r>
            <a:r>
              <a:rPr lang="pt-BR" baseline="0" dirty="0"/>
              <a:t> </a:t>
            </a:r>
            <a:r>
              <a:rPr lang="pt-BR" dirty="0"/>
              <a:t>Mesmo que o modelo ou o algoritmo de treinamento seja capaz de usar processos estocásticos para calcular atualizações diferentes para nós diferentes, geralmente é melhor inicializar cada nó para calcular uma função diferente de todas os outros</a:t>
            </a:r>
            <a:r>
              <a:rPr lang="pt-BR" baseline="0" dirty="0"/>
              <a:t> nós</a:t>
            </a:r>
            <a:r>
              <a:rPr lang="pt-BR" dirty="0"/>
              <a:t>.</a:t>
            </a:r>
          </a:p>
        </p:txBody>
      </p:sp>
      <p:sp>
        <p:nvSpPr>
          <p:cNvPr id="4" name="Slide Number Placeholder 3"/>
          <p:cNvSpPr>
            <a:spLocks noGrp="1"/>
          </p:cNvSpPr>
          <p:nvPr>
            <p:ph type="sldNum" sz="quarter" idx="10"/>
          </p:nvPr>
        </p:nvSpPr>
        <p:spPr/>
        <p:txBody>
          <a:bodyPr/>
          <a:lstStyle/>
          <a:p>
            <a:fld id="{F430A2A4-8C14-4B1A-AD48-7B6401078BF7}" type="slidenum">
              <a:rPr lang="pt-BR" smtClean="0"/>
              <a:t>47</a:t>
            </a:fld>
            <a:endParaRPr lang="pt-BR"/>
          </a:p>
        </p:txBody>
      </p:sp>
    </p:spTree>
    <p:extLst>
      <p:ext uri="{BB962C8B-B14F-4D97-AF65-F5344CB8AC3E}">
        <p14:creationId xmlns:p14="http://schemas.microsoft.com/office/powerpoint/2010/main" val="2663880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48</a:t>
            </a:fld>
            <a:endParaRPr lang="pt-BR"/>
          </a:p>
        </p:txBody>
      </p:sp>
    </p:spTree>
    <p:extLst>
      <p:ext uri="{BB962C8B-B14F-4D97-AF65-F5344CB8AC3E}">
        <p14:creationId xmlns:p14="http://schemas.microsoft.com/office/powerpoint/2010/main" val="2341605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empírico</a:t>
            </a:r>
            <a:r>
              <a:rPr lang="pt-BR" dirty="0" smtClean="0"/>
              <a:t>: baseado na experiência e na observação, metódicas ou não.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Para </a:t>
            </a:r>
            <a:r>
              <a:rPr lang="pt-BR" dirty="0"/>
              <a:t>mais informações</a:t>
            </a:r>
            <a:r>
              <a:rPr lang="pt-BR" baseline="0" dirty="0"/>
              <a:t> sobre a inicialização dos pesos </a:t>
            </a:r>
            <a:r>
              <a:rPr lang="pt-BR" b="0" baseline="0" dirty="0"/>
              <a:t>vejam:</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[2] GOODFELLOW, I., BENGIO, Y., COURVILLE, A., Deep Learning, MIT Press, 2016. HAYKIN, S. Neural Networks and Learning Machines, 3rd edition, Prentice-Hall, 2008.</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baseline="0"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49</a:t>
            </a:fld>
            <a:endParaRPr lang="pt-BR"/>
          </a:p>
        </p:txBody>
      </p:sp>
    </p:spTree>
    <p:extLst>
      <p:ext uri="{BB962C8B-B14F-4D97-AF65-F5344CB8AC3E}">
        <p14:creationId xmlns:p14="http://schemas.microsoft.com/office/powerpoint/2010/main" val="322405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Para mais informações</a:t>
            </a:r>
            <a:r>
              <a:rPr lang="pt-BR" baseline="0" dirty="0"/>
              <a:t> sobre a implementação de redes MLP na biblioteca SciKit-Learn, visite o seguinte site:</a:t>
            </a:r>
          </a:p>
          <a:p>
            <a:endParaRPr lang="pt-BR" dirty="0"/>
          </a:p>
          <a:p>
            <a:r>
              <a:rPr lang="pt-BR" dirty="0">
                <a:hlinkClick r:id="rId3"/>
              </a:rPr>
              <a:t>https://scikit-learn.org/stable/modules/neural_networks_supervised.html</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50</a:t>
            </a:fld>
            <a:endParaRPr lang="pt-BR"/>
          </a:p>
        </p:txBody>
      </p:sp>
    </p:spTree>
    <p:extLst>
      <p:ext uri="{BB962C8B-B14F-4D97-AF65-F5344CB8AC3E}">
        <p14:creationId xmlns:p14="http://schemas.microsoft.com/office/powerpoint/2010/main" val="3681969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 SciKitMLPQPSKClassifier.ipynb</a:t>
            </a:r>
          </a:p>
        </p:txBody>
      </p:sp>
      <p:sp>
        <p:nvSpPr>
          <p:cNvPr id="4" name="Slide Number Placeholder 3"/>
          <p:cNvSpPr>
            <a:spLocks noGrp="1"/>
          </p:cNvSpPr>
          <p:nvPr>
            <p:ph type="sldNum" sz="quarter" idx="10"/>
          </p:nvPr>
        </p:nvSpPr>
        <p:spPr/>
        <p:txBody>
          <a:bodyPr/>
          <a:lstStyle/>
          <a:p>
            <a:fld id="{F430A2A4-8C14-4B1A-AD48-7B6401078BF7}" type="slidenum">
              <a:rPr lang="pt-BR" smtClean="0"/>
              <a:t>51</a:t>
            </a:fld>
            <a:endParaRPr lang="pt-BR"/>
          </a:p>
        </p:txBody>
      </p:sp>
    </p:spTree>
    <p:extLst>
      <p:ext uri="{BB962C8B-B14F-4D97-AF65-F5344CB8AC3E}">
        <p14:creationId xmlns:p14="http://schemas.microsoft.com/office/powerpoint/2010/main" val="680169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a:t>: </a:t>
            </a:r>
            <a:r>
              <a:rPr lang="pt-BR" smtClean="0"/>
              <a:t>SciKitMLPRegression_v4.ipynb</a:t>
            </a:r>
            <a:endParaRPr lang="pt-BR" dirty="0"/>
          </a:p>
          <a:p>
            <a:endParaRPr lang="pt-BR" dirty="0"/>
          </a:p>
          <a:p>
            <a:r>
              <a:rPr lang="pt-BR" dirty="0"/>
              <a:t>N0: densidade espectral do ruído.</a:t>
            </a:r>
          </a:p>
        </p:txBody>
      </p:sp>
      <p:sp>
        <p:nvSpPr>
          <p:cNvPr id="4" name="Slide Number Placeholder 3"/>
          <p:cNvSpPr>
            <a:spLocks noGrp="1"/>
          </p:cNvSpPr>
          <p:nvPr>
            <p:ph type="sldNum" sz="quarter" idx="10"/>
          </p:nvPr>
        </p:nvSpPr>
        <p:spPr/>
        <p:txBody>
          <a:bodyPr/>
          <a:lstStyle/>
          <a:p>
            <a:fld id="{F430A2A4-8C14-4B1A-AD48-7B6401078BF7}" type="slidenum">
              <a:rPr lang="pt-BR" smtClean="0"/>
              <a:t>52</a:t>
            </a:fld>
            <a:endParaRPr lang="pt-BR"/>
          </a:p>
        </p:txBody>
      </p:sp>
    </p:spTree>
    <p:extLst>
      <p:ext uri="{BB962C8B-B14F-4D97-AF65-F5344CB8AC3E}">
        <p14:creationId xmlns:p14="http://schemas.microsoft.com/office/powerpoint/2010/main" val="3317590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#6:</a:t>
            </a:r>
            <a:r>
              <a:rPr lang="pt-BR" sz="1200" dirty="0" smtClean="0"/>
              <a:t> https://</a:t>
            </a:r>
            <a:r>
              <a:rPr lang="pt-BR" sz="1200" dirty="0" smtClean="0"/>
              <a:t>mybinder.org/v2/gh/zz4fap/t320_aprendizado_de_maquina/main?filepath=labs%2FLaboratorio7.ipynb</a:t>
            </a:r>
            <a:endParaRPr lang="pt-BR" sz="1200" dirty="0" smtClean="0"/>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54</a:t>
            </a:fld>
            <a:endParaRPr lang="pt-BR"/>
          </a:p>
        </p:txBody>
      </p:sp>
    </p:spTree>
    <p:extLst>
      <p:ext uri="{BB962C8B-B14F-4D97-AF65-F5344CB8AC3E}">
        <p14:creationId xmlns:p14="http://schemas.microsoft.com/office/powerpoint/2010/main" val="3059840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Existem vários</a:t>
            </a:r>
            <a:r>
              <a:rPr lang="pt-BR" baseline="0" dirty="0" smtClean="0"/>
              <a:t> outros tipos de funções de ativação, cada uma com suas vantagens e desvantagens.</a:t>
            </a:r>
          </a:p>
          <a:p>
            <a:r>
              <a:rPr lang="pt-BR" baseline="0" dirty="0" smtClean="0"/>
              <a:t>O link abaixo contem uma lista com vários tipos de funções de ativação.</a:t>
            </a:r>
          </a:p>
          <a:p>
            <a:r>
              <a:rPr lang="pt-BR" dirty="0" smtClean="0">
                <a:hlinkClick r:id="rId3"/>
              </a:rPr>
              <a:t>https://en.wikipedia.org/wiki/Activation_function#Comparison_of_activation_functions</a:t>
            </a:r>
            <a:endParaRPr lang="pt-BR" dirty="0" smtClean="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3715571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03/09/2021</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03/09/2021</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03/09/2021</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03/09/2021</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03/09/2021</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03/09/2021</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4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scikit-learn.org/stable/related_projects.html#related-project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mybinder.org/v2/gh/zz4fap/t320_aprendizado_de_maquina/main?filepath=labs%2FLaboratorio7.ipynb"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github.com/zz4fap/t320_aprendizado_de_maquina/blob/main/docs/Resolu%C3%A7%C3%A3o%20e%20entrega%20dos%20laborat%C3%B3rios.pdf"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6.jpeg"/><Relationship Id="rId7" Type="http://schemas.openxmlformats.org/officeDocument/2006/relationships/image" Target="../media/image60.jpeg"/><Relationship Id="rId2" Type="http://schemas.openxmlformats.org/officeDocument/2006/relationships/image" Target="../media/image55.jpe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jpeg"/><Relationship Id="rId4" Type="http://schemas.openxmlformats.org/officeDocument/2006/relationships/image" Target="../media/image57.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smtClean="0"/>
              <a:t>T320 - Introdução ao Aprendizado de Máquina II:</a:t>
            </a:r>
            <a:r>
              <a:rPr lang="pt-BR" dirty="0" smtClean="0"/>
              <a:t/>
            </a:r>
            <a:br>
              <a:rPr lang="pt-BR" dirty="0" smtClean="0"/>
            </a:br>
            <a:r>
              <a:rPr lang="pt-BR" b="1" i="1" dirty="0"/>
              <a:t>Redes Neurais Artificiais (Parte </a:t>
            </a:r>
            <a:r>
              <a:rPr lang="pt-BR" b="1" i="1" dirty="0" smtClean="0"/>
              <a:t>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57326"/>
                <a:ext cx="8802522" cy="5400676"/>
              </a:xfrm>
            </p:spPr>
            <p:txBody>
              <a:bodyPr>
                <a:normAutofit fontScale="85000" lnSpcReduction="20000"/>
              </a:bodyPr>
              <a:lstStyle/>
              <a:p>
                <a:r>
                  <a:rPr lang="pt-BR" dirty="0"/>
                  <a:t>Embora as duas funções apresentadas anteriormente sejam </a:t>
                </a:r>
                <a:r>
                  <a:rPr lang="pt-BR" dirty="0" smtClean="0"/>
                  <a:t>clássicas, </a:t>
                </a:r>
                <a:r>
                  <a:rPr lang="pt-BR" dirty="0"/>
                  <a:t>com o surgimento das </a:t>
                </a:r>
                <a:r>
                  <a:rPr lang="pt-BR" b="1" dirty="0"/>
                  <a:t>redes neurais profundas</a:t>
                </a:r>
                <a:r>
                  <a:rPr lang="pt-BR" dirty="0"/>
                  <a:t>, uma outra função, conhecida como </a:t>
                </a:r>
                <a:r>
                  <a:rPr lang="pt-BR" b="1" i="1" dirty="0"/>
                  <a:t>função retificadora</a:t>
                </a:r>
                <a:r>
                  <a:rPr lang="pt-BR" dirty="0"/>
                  <a:t>, passou a ser a bastante utilizada por uma série de questões numéricas e computacionais</a:t>
                </a:r>
                <a:r>
                  <a:rPr lang="pt-BR" dirty="0" smtClean="0"/>
                  <a:t>.</a:t>
                </a:r>
              </a:p>
              <a:p>
                <a:r>
                  <a:rPr lang="pt-BR" dirty="0" smtClean="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indefinido em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ReLU (rectified linear unit).</a:t>
                </a:r>
              </a:p>
              <a:p>
                <a:r>
                  <a:rPr lang="pt-BR" dirty="0"/>
                  <a:t>A </a:t>
                </a:r>
                <a:r>
                  <a:rPr lang="pt-BR" b="1" i="1" dirty="0"/>
                  <a:t>função retificadora </a:t>
                </a:r>
                <a:r>
                  <a:rPr lang="pt-BR" dirty="0"/>
                  <a:t>e sua derivada são mostradas nas figuras ao lado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57326"/>
                <a:ext cx="8802522" cy="5400676"/>
              </a:xfrm>
              <a:blipFill rotWithShape="0">
                <a:blip r:embed="rId3"/>
                <a:stretch>
                  <a:fillRect l="-1109" t="-2596" b="-790"/>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6128" t="6362" r="8709" b="2871"/>
          <a:stretch/>
        </p:blipFill>
        <p:spPr>
          <a:xfrm>
            <a:off x="9578494" y="657147"/>
            <a:ext cx="2523675" cy="2337655"/>
          </a:xfrm>
          <a:prstGeom prst="rect">
            <a:avLst/>
          </a:prstGeom>
        </p:spPr>
      </p:pic>
      <p:sp>
        <p:nvSpPr>
          <p:cNvPr id="5" name="Rectangle 4"/>
          <p:cNvSpPr/>
          <p:nvPr/>
        </p:nvSpPr>
        <p:spPr>
          <a:xfrm>
            <a:off x="9578494" y="2988376"/>
            <a:ext cx="2523675" cy="369332"/>
          </a:xfrm>
          <a:prstGeom prst="rect">
            <a:avLst/>
          </a:prstGeom>
        </p:spPr>
        <p:txBody>
          <a:bodyPr wrap="square">
            <a:spAutoFit/>
          </a:bodyPr>
          <a:lstStyle/>
          <a:p>
            <a:pPr algn="ctr"/>
            <a:r>
              <a:rPr lang="pt-BR" dirty="0"/>
              <a:t>Função Retificadora.</a:t>
            </a:r>
          </a:p>
        </p:txBody>
      </p:sp>
      <p:sp>
        <p:nvSpPr>
          <p:cNvPr id="6" name="Rectangle 5"/>
          <p:cNvSpPr/>
          <p:nvPr/>
        </p:nvSpPr>
        <p:spPr>
          <a:xfrm>
            <a:off x="9640722" y="5933621"/>
            <a:ext cx="2450923" cy="646331"/>
          </a:xfrm>
          <a:prstGeom prst="rect">
            <a:avLst/>
          </a:prstGeom>
        </p:spPr>
        <p:txBody>
          <a:bodyPr wrap="square">
            <a:spAutoFit/>
          </a:bodyPr>
          <a:lstStyle/>
          <a:p>
            <a:pPr algn="ctr"/>
            <a:r>
              <a:rPr lang="pt-BR" dirty="0"/>
              <a:t>Derivada da Função Retificadora.</a:t>
            </a:r>
          </a:p>
        </p:txBody>
      </p:sp>
      <p:pic>
        <p:nvPicPr>
          <p:cNvPr id="7" name="Picture 6"/>
          <p:cNvPicPr>
            <a:picLocks noChangeAspect="1"/>
          </p:cNvPicPr>
          <p:nvPr/>
        </p:nvPicPr>
        <p:blipFill rotWithShape="1">
          <a:blip r:embed="rId5"/>
          <a:srcRect l="5494" t="6152" r="8609" b="1671"/>
          <a:stretch/>
        </p:blipFill>
        <p:spPr>
          <a:xfrm>
            <a:off x="9578494" y="3602602"/>
            <a:ext cx="2513151" cy="2343871"/>
          </a:xfrm>
          <a:prstGeom prst="rect">
            <a:avLst/>
          </a:prstGeom>
        </p:spPr>
      </p:pic>
    </p:spTree>
    <p:extLst>
      <p:ext uri="{BB962C8B-B14F-4D97-AF65-F5344CB8AC3E}">
        <p14:creationId xmlns:p14="http://schemas.microsoft.com/office/powerpoint/2010/main" val="4107372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
            </a:r>
            <a:r>
              <a:rPr lang="pt-BR" dirty="0" smtClean="0"/>
              <a:t>ativação</a:t>
            </a:r>
            <a:endParaRPr lang="pt-BR" dirty="0"/>
          </a:p>
        </p:txBody>
      </p:sp>
      <p:sp>
        <p:nvSpPr>
          <p:cNvPr id="3" name="Content Placeholder 2"/>
          <p:cNvSpPr>
            <a:spLocks noGrp="1"/>
          </p:cNvSpPr>
          <p:nvPr>
            <p:ph idx="1"/>
          </p:nvPr>
        </p:nvSpPr>
        <p:spPr>
          <a:xfrm>
            <a:off x="838200" y="1825624"/>
            <a:ext cx="11120438" cy="4760914"/>
          </a:xfrm>
        </p:spPr>
        <p:txBody>
          <a:bodyPr>
            <a:normAutofit/>
          </a:bodyPr>
          <a:lstStyle/>
          <a:p>
            <a:r>
              <a:rPr lang="pt-BR" dirty="0" smtClean="0"/>
              <a:t>Vantagens </a:t>
            </a:r>
            <a:r>
              <a:rPr lang="pt-BR" dirty="0"/>
              <a:t>da </a:t>
            </a:r>
            <a:r>
              <a:rPr lang="pt-BR" b="1" i="1" dirty="0" smtClean="0"/>
              <a:t>função retificadora</a:t>
            </a:r>
            <a:r>
              <a:rPr lang="pt-BR" dirty="0"/>
              <a:t>:</a:t>
            </a:r>
            <a:endParaRPr lang="pt-BR" dirty="0" smtClean="0"/>
          </a:p>
          <a:p>
            <a:pPr lvl="1">
              <a:buFont typeface="Wingdings" panose="05000000000000000000" pitchFamily="2" charset="2"/>
              <a:buChar char="§"/>
            </a:pPr>
            <a:r>
              <a:rPr lang="pt-BR" dirty="0" smtClean="0"/>
              <a:t>A função e sua derivada são mais rápidas </a:t>
            </a:r>
            <a:r>
              <a:rPr lang="pt-BR" dirty="0"/>
              <a:t>de calcular do que a </a:t>
            </a:r>
            <a:r>
              <a:rPr lang="pt-BR" dirty="0" smtClean="0"/>
              <a:t>funções logística e tangente hiperbólica.</a:t>
            </a:r>
          </a:p>
          <a:p>
            <a:pPr lvl="1">
              <a:buFont typeface="Wingdings" panose="05000000000000000000" pitchFamily="2" charset="2"/>
              <a:buChar char="§"/>
            </a:pPr>
            <a:r>
              <a:rPr lang="pt-BR" dirty="0" smtClean="0"/>
              <a:t>Não sofre com </a:t>
            </a:r>
            <a:r>
              <a:rPr lang="pt-BR" dirty="0"/>
              <a:t>o problema </a:t>
            </a:r>
            <a:r>
              <a:rPr lang="pt-BR" dirty="0" smtClean="0"/>
              <a:t>da diminuição do gradiente</a:t>
            </a:r>
            <a:r>
              <a:rPr lang="pt-BR" dirty="0"/>
              <a:t>: </a:t>
            </a:r>
            <a:r>
              <a:rPr lang="pt-BR" dirty="0" smtClean="0"/>
              <a:t>o </a:t>
            </a:r>
            <a:r>
              <a:rPr lang="pt-BR" dirty="0"/>
              <a:t>gradiente é multiplicado várias vezes </a:t>
            </a:r>
            <a:r>
              <a:rPr lang="pt-BR" dirty="0" smtClean="0"/>
              <a:t>com o algoritmo da </a:t>
            </a:r>
            <a:r>
              <a:rPr lang="pt-BR" b="1" i="1" dirty="0" smtClean="0"/>
              <a:t>retropropagação</a:t>
            </a:r>
            <a:r>
              <a:rPr lang="pt-BR" dirty="0"/>
              <a:t>, o que faz com que o gradiente se torne menor para as camadas inferiores, levando a uma mudança muito pequena ou até mesmo nenhuma mudança nos pesos das camadas inferiores</a:t>
            </a:r>
            <a:r>
              <a:rPr lang="pt-BR" dirty="0" smtClean="0"/>
              <a:t>.</a:t>
            </a:r>
          </a:p>
          <a:p>
            <a:r>
              <a:rPr lang="pt-BR" dirty="0" smtClean="0"/>
              <a:t>Outras funções de ativação são:</a:t>
            </a:r>
          </a:p>
          <a:p>
            <a:pPr lvl="1">
              <a:buFont typeface="Wingdings" panose="05000000000000000000" pitchFamily="2" charset="2"/>
              <a:buChar char="§"/>
            </a:pPr>
            <a:r>
              <a:rPr lang="pt-BR" dirty="0" smtClean="0"/>
              <a:t>Identidade ou linear</a:t>
            </a:r>
          </a:p>
          <a:p>
            <a:pPr lvl="1">
              <a:buFont typeface="Wingdings" panose="05000000000000000000" pitchFamily="2" charset="2"/>
              <a:buChar char="§"/>
            </a:pPr>
            <a:r>
              <a:rPr lang="pt-BR" dirty="0"/>
              <a:t>Gaussian Error Linear Unit (GELU</a:t>
            </a:r>
            <a:r>
              <a:rPr lang="pt-BR" dirty="0" smtClean="0"/>
              <a:t>)</a:t>
            </a:r>
          </a:p>
          <a:p>
            <a:pPr lvl="1">
              <a:buFont typeface="Wingdings" panose="05000000000000000000" pitchFamily="2" charset="2"/>
              <a:buChar char="§"/>
            </a:pPr>
            <a:r>
              <a:rPr lang="en-US" dirty="0"/>
              <a:t>Leaky rectified linear unit (Leaky </a:t>
            </a:r>
            <a:r>
              <a:rPr lang="en-US" dirty="0" err="1"/>
              <a:t>ReLU</a:t>
            </a:r>
            <a:r>
              <a:rPr lang="en-US" dirty="0"/>
              <a:t>)</a:t>
            </a:r>
            <a:endParaRPr lang="pt-BR" dirty="0" smtClean="0"/>
          </a:p>
          <a:p>
            <a:pPr lvl="1">
              <a:buFont typeface="Wingdings" panose="05000000000000000000" pitchFamily="2" charset="2"/>
              <a:buChar char="§"/>
            </a:pPr>
            <a:r>
              <a:rPr lang="pt-BR" dirty="0" smtClean="0"/>
              <a:t>Gaussiana</a:t>
            </a:r>
            <a:endParaRPr lang="pt-BR" dirty="0"/>
          </a:p>
        </p:txBody>
      </p:sp>
    </p:spTree>
    <p:extLst>
      <p:ext uri="{BB962C8B-B14F-4D97-AF65-F5344CB8AC3E}">
        <p14:creationId xmlns:p14="http://schemas.microsoft.com/office/powerpoint/2010/main" val="2996423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Parte II até aqui?</a:t>
            </a:r>
            <a:endParaRPr lang="pt-BR"/>
          </a:p>
        </p:txBody>
      </p:sp>
      <p:sp>
        <p:nvSpPr>
          <p:cNvPr id="3" name="Content Placeholder 2"/>
          <p:cNvSpPr>
            <a:spLocks noGrp="1"/>
          </p:cNvSpPr>
          <p:nvPr>
            <p:ph idx="1"/>
          </p:nvPr>
        </p:nvSpPr>
        <p:spPr/>
        <p:txBody>
          <a:bodyPr/>
          <a:lstStyle/>
          <a:p>
            <a:endParaRPr lang="pt-BR" dirty="0"/>
          </a:p>
        </p:txBody>
      </p:sp>
    </p:spTree>
    <p:extLst>
      <p:ext uri="{BB962C8B-B14F-4D97-AF65-F5344CB8AC3E}">
        <p14:creationId xmlns:p14="http://schemas.microsoft.com/office/powerpoint/2010/main" val="54712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721640" cy="4879976"/>
          </a:xfrm>
        </p:spPr>
        <p:txBody>
          <a:bodyPr>
            <a:normAutofit fontScale="92500" lnSpcReduction="10000"/>
          </a:bodyPr>
          <a:lstStyle/>
          <a:p>
            <a:r>
              <a:rPr lang="pt-BR" dirty="0"/>
              <a:t>Existem basicamente duas maneiras distintas para se conectar os </a:t>
            </a:r>
            <a:r>
              <a:rPr lang="pt-BR" b="1" i="1" dirty="0"/>
              <a:t>nós</a:t>
            </a:r>
            <a:r>
              <a:rPr lang="pt-BR" dirty="0"/>
              <a:t> (ou </a:t>
            </a:r>
            <a:r>
              <a:rPr lang="pt-BR" b="1" i="1" dirty="0"/>
              <a:t>neurônios</a:t>
            </a:r>
            <a:r>
              <a:rPr lang="pt-BR" dirty="0"/>
              <a:t>) de uma rede.</a:t>
            </a:r>
          </a:p>
          <a:p>
            <a:r>
              <a:rPr lang="pt-BR" dirty="0"/>
              <a:t>Na figura ao lado, os </a:t>
            </a:r>
            <a:r>
              <a:rPr lang="pt-BR" b="1" i="1" dirty="0"/>
              <a:t>nós</a:t>
            </a:r>
            <a:r>
              <a:rPr lang="pt-BR" dirty="0"/>
              <a:t> da rede </a:t>
            </a:r>
            <a:r>
              <a:rPr lang="pt-BR" dirty="0" smtClean="0"/>
              <a:t>têm </a:t>
            </a:r>
            <a:r>
              <a:rPr lang="pt-BR" dirty="0"/>
              <a:t>conexões em apenas uma única direção. </a:t>
            </a:r>
          </a:p>
          <a:p>
            <a:r>
              <a:rPr lang="pt-BR" dirty="0"/>
              <a:t>Esse tipo de rede é conhecida como </a:t>
            </a:r>
            <a:r>
              <a:rPr lang="pt-BR" b="1" i="1" dirty="0"/>
              <a:t>rede de alimentação </a:t>
            </a:r>
            <a:r>
              <a:rPr lang="pt-BR" b="1" i="1" dirty="0" smtClean="0"/>
              <a:t>direta </a:t>
            </a:r>
            <a:r>
              <a:rPr lang="pt-BR" dirty="0" smtClean="0"/>
              <a:t>(</a:t>
            </a:r>
            <a:r>
              <a:rPr lang="pt-BR" i="1" dirty="0" smtClean="0"/>
              <a:t>feedforward</a:t>
            </a:r>
            <a:r>
              <a:rPr lang="pt-BR" dirty="0" smtClean="0"/>
              <a:t>) </a:t>
            </a:r>
            <a:r>
              <a:rPr lang="pt-BR" dirty="0"/>
              <a:t>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a:t>
            </a:r>
          </a:p>
          <a:p>
            <a:r>
              <a:rPr lang="pt-BR" dirty="0"/>
              <a:t>Esse tipo de rede representa uma função de suas entradas atuais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5"/>
            <a:ext cx="8054628" cy="4875426"/>
          </a:xfrm>
        </p:spPr>
        <p:txBody>
          <a:bodyPr>
            <a:normAutofit fontScale="77500" lnSpcReduction="20000"/>
          </a:bodyPr>
          <a:lstStyle/>
          <a:p>
            <a:r>
              <a:rPr lang="pt-BR" dirty="0"/>
              <a:t>Na figura ao lado, os </a:t>
            </a:r>
            <a:r>
              <a:rPr lang="pt-BR" b="1" i="1" dirty="0"/>
              <a:t>nós</a:t>
            </a:r>
            <a:r>
              <a:rPr lang="pt-BR" dirty="0"/>
              <a:t> da rede tem conexões em 2 direções, desta forma, o sinal percorre a rede nas direções direta e reversa.</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de alguns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os níveis de ativação da rede formam um </a:t>
            </a:r>
            <a:r>
              <a:rPr lang="pt-BR" b="1" i="1" dirty="0"/>
              <a:t>sistema dinâmico </a:t>
            </a:r>
            <a:r>
              <a:rPr lang="pt-BR" dirty="0"/>
              <a:t>que pode atingir um estado estável, exibir oscilações ou mesmo um comportamento </a:t>
            </a:r>
            <a:r>
              <a:rPr lang="pt-BR" dirty="0" smtClean="0"/>
              <a:t>caótico, ou seja, divergir.</a:t>
            </a:r>
            <a:endParaRPr lang="pt-BR" dirty="0"/>
          </a:p>
          <a:p>
            <a:r>
              <a:rPr lang="pt-BR" dirty="0"/>
              <a:t>Além disso, a resposta da rede a uma determinada entrada depende do seu estado inicial, que pode depender das entradas anteriores.</a:t>
            </a:r>
          </a:p>
          <a:p>
            <a:r>
              <a:rPr lang="pt-BR" dirty="0"/>
              <a:t>Portanto, </a:t>
            </a:r>
            <a:r>
              <a:rPr lang="pt-BR" b="1" i="1" dirty="0"/>
              <a:t>redes recorrentes </a:t>
            </a:r>
            <a:r>
              <a:rPr lang="pt-BR" dirty="0"/>
              <a:t>podem suportar memória de curto prazo.</a:t>
            </a:r>
          </a:p>
          <a:p>
            <a:r>
              <a:rPr lang="pt-BR" dirty="0"/>
              <a:t>Essas redes são úteis para o processamento de dados sequenciais,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715375" y="2908319"/>
            <a:ext cx="3353795" cy="2308072"/>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0925175" cy="4909005"/>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𝑾𝒙</m:t>
                            </m:r>
                          </m:e>
                        </m:d>
                        <m:r>
                          <a:rPr lang="pt-BR" b="1" i="1" smtClean="0">
                            <a:latin typeface="Cambria Math" panose="02040503050406030204" pitchFamily="18" charset="0"/>
                          </a:rPr>
                          <m:t>𝒘</m:t>
                        </m:r>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oMath>
                </a14:m>
                <a:r>
                  <a:rPr lang="pt-BR" dirty="0"/>
                  <a:t> é a </a:t>
                </a:r>
                <a:r>
                  <a:rPr lang="pt-BR" b="1" i="1" dirty="0"/>
                  <a:t>função de ativação</a:t>
                </a:r>
                <a:r>
                  <a:rPr lang="pt-BR" dirty="0"/>
                  <a:t> escolhida.</a:t>
                </a:r>
              </a:p>
              <a:p>
                <a:r>
                  <a:rPr lang="pt-BR" dirty="0" smtClean="0"/>
                  <a:t>Percebam </a:t>
                </a:r>
                <a:r>
                  <a:rPr lang="pt-BR" dirty="0"/>
                  <a:t>que a saída da rede é dada pelo aninhamento das saídas de </a:t>
                </a:r>
                <a:r>
                  <a:rPr lang="pt-BR" b="1" i="1" dirty="0"/>
                  <a:t>funções de ativação não-lineares</a:t>
                </a:r>
                <a:r>
                  <a:rPr lang="pt-BR" dirty="0"/>
                  <a:t>.</a:t>
                </a:r>
              </a:p>
              <a:p>
                <a:r>
                  <a:rPr lang="pt-BR" dirty="0"/>
                  <a:t>Sendo assim, as funções que uma rede pode representar podem ser altamente não-lineares dependendo da quantidade de camadas e nós.</a:t>
                </a:r>
              </a:p>
              <a:p>
                <a:r>
                  <a:rPr lang="pt-BR" dirty="0"/>
                  <a:t>Portanto, redes neurais podem ser vistas como ferramentas para a realização de </a:t>
                </a:r>
                <a:r>
                  <a:rPr lang="pt-BR" b="1" i="1" dirty="0"/>
                  <a:t>regressão não-linear</a:t>
                </a:r>
                <a:r>
                  <a:rPr lang="pt-BR" dirty="0"/>
                  <a:t>.</a:t>
                </a:r>
              </a:p>
              <a:p>
                <a:r>
                  <a:rPr lang="pt-BR" dirty="0"/>
                  <a:t>Com uma única camada oculta suficientemente grande, é possível representar qualquer função contínua das entradas com uma precisão arbitrária.</a:t>
                </a:r>
              </a:p>
              <a:p>
                <a:r>
                  <a:rPr lang="pt-BR" dirty="0"/>
                  <a:t>Com duas camadas ocultas, até funções descontínuas podem ser representadas.</a:t>
                </a:r>
              </a:p>
              <a:p>
                <a:r>
                  <a:rPr lang="pt-BR" dirty="0"/>
                  <a:t>Portanto, dizemos que as redes neurais possuem </a:t>
                </a:r>
                <a:r>
                  <a:rPr lang="pt-BR" b="1" i="1" dirty="0"/>
                  <a:t>capacidade de aproximação universal </a:t>
                </a:r>
                <a:r>
                  <a:rPr lang="pt-BR" dirty="0"/>
                  <a:t>de funções.</a:t>
                </a:r>
              </a:p>
              <a:p>
                <a:r>
                  <a:rPr lang="pt-BR" dirty="0"/>
                  <a:t>A</a:t>
                </a:r>
                <a:r>
                  <a:rPr lang="pt-BR" dirty="0" smtClean="0"/>
                  <a:t> </a:t>
                </a:r>
                <a:r>
                  <a:rPr lang="pt-BR" dirty="0"/>
                  <a:t>seguir, eu apresento alguns exemplos.</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0925175" cy="4909005"/>
              </a:xfrm>
              <a:blipFill rotWithShape="0">
                <a:blip r:embed="rId2"/>
                <a:stretch>
                  <a:fillRect l="-669" t="-2481" r="-56"/>
                </a:stretch>
              </a:blipFill>
            </p:spPr>
            <p:txBody>
              <a:bodyPr/>
              <a:lstStyle/>
              <a:p>
                <a:r>
                  <a:rPr lang="pt-BR">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5"/>
            <a:ext cx="3855004" cy="4730158"/>
          </a:xfrm>
        </p:spPr>
        <p:txBody>
          <a:bodyPr>
            <a:normAutofit fontScale="925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a:t>
            </a:r>
            <a:r>
              <a:rPr lang="pt-BR" dirty="0" smtClean="0"/>
              <a:t>perpendiculares, </a:t>
            </a:r>
            <a:r>
              <a:rPr lang="pt-BR" dirty="0"/>
              <a:t>nós obtemos uma função em formato de cilindro.</a:t>
            </a:r>
          </a:p>
        </p:txBody>
      </p:sp>
    </p:spTree>
    <p:extLst>
      <p:ext uri="{BB962C8B-B14F-4D97-AF65-F5344CB8AC3E}">
        <p14:creationId xmlns:p14="http://schemas.microsoft.com/office/powerpoint/2010/main" val="4034313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em Redes Neurais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36086" cy="4821918"/>
              </a:xfrm>
            </p:spPr>
            <p:txBody>
              <a:bodyPr>
                <a:normAutofit fontScale="92500" lnSpcReduction="10000"/>
              </a:bodyPr>
              <a:lstStyle/>
              <a:p>
                <a:r>
                  <a:rPr lang="pt-BR" dirty="0"/>
                  <a:t>Consideramos agora, o processo de otimização, ou seja, de adaptação dos </a:t>
                </a:r>
                <a:r>
                  <a:rPr lang="pt-BR" b="1" i="1" dirty="0"/>
                  <a:t>pesos sinápticos</a:t>
                </a:r>
                <a:r>
                  <a:rPr lang="pt-BR" dirty="0"/>
                  <a:t>.</a:t>
                </a:r>
              </a:p>
              <a:p>
                <a:r>
                  <a:rPr lang="pt-BR" dirty="0"/>
                  <a:t>Vamos considerar que o processo de otimização corresponde a uma tarefa de minimização de uma </a:t>
                </a:r>
                <a:r>
                  <a:rPr lang="pt-BR" b="1" i="1" dirty="0"/>
                  <a:t>função custo</a:t>
                </a:r>
                <a:r>
                  <a:rPr lang="pt-BR" dirty="0"/>
                  <a:t>,</a:t>
                </a:r>
                <a:r>
                  <a:rPr lang="pt-BR" b="1" i="1" dirty="0"/>
                  <a:t> </a:t>
                </a:r>
                <a14:m>
                  <m:oMath xmlns:m="http://schemas.openxmlformats.org/officeDocument/2006/math">
                    <m:r>
                      <a:rPr lang="pt-BR" b="0" i="1" smtClean="0">
                        <a:latin typeface="Cambria Math" panose="02040503050406030204" pitchFamily="18" charset="0"/>
                      </a:rPr>
                      <m:t>𝐽</m:t>
                    </m:r>
                    <m:d>
                      <m:dPr>
                        <m:ctrlPr>
                          <a:rPr lang="pt-BR" b="1" i="1" smtClean="0">
                            <a:latin typeface="Cambria Math" panose="02040503050406030204" pitchFamily="18" charset="0"/>
                          </a:rPr>
                        </m:ctrlPr>
                      </m:dPr>
                      <m:e>
                        <m:r>
                          <a:rPr lang="pt-BR" b="1" i="1" smtClean="0">
                            <a:latin typeface="Cambria Math" panose="02040503050406030204" pitchFamily="18" charset="0"/>
                          </a:rPr>
                          <m:t>𝒘</m:t>
                        </m:r>
                      </m:e>
                    </m:d>
                  </m:oMath>
                </a14:m>
                <a:r>
                  <a:rPr lang="pt-BR" dirty="0"/>
                  <a:t>, com respeito a um vetor de pesos </a:t>
                </a:r>
                <a14:m>
                  <m:oMath xmlns:m="http://schemas.openxmlformats.org/officeDocument/2006/math">
                    <m:r>
                      <a:rPr lang="pt-BR" b="1" i="1">
                        <a:latin typeface="Cambria Math" panose="02040503050406030204" pitchFamily="18" charset="0"/>
                      </a:rPr>
                      <m:t>𝒘</m:t>
                    </m:r>
                  </m:oMath>
                </a14:m>
                <a:r>
                  <a:rPr lang="pt-BR" dirty="0"/>
                  <a:t>. </a:t>
                </a:r>
              </a:p>
              <a:p>
                <a:r>
                  <a:rPr lang="pt-BR" dirty="0"/>
                  <a:t>Portanto, o problema de aprendizado em redes neurais pode ser formulado como</a:t>
                </a:r>
              </a:p>
              <a:p>
                <a:pPr marL="0" indent="0" algn="ctr">
                  <a:buNone/>
                </a:pPr>
                <a14:m>
                  <m:oMathPara xmlns:m="http://schemas.openxmlformats.org/officeDocument/2006/math">
                    <m:oMathParaPr>
                      <m:jc m:val="centerGroup"/>
                    </m:oMathParaPr>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min</m:t>
                              </m:r>
                            </m:e>
                            <m:lim>
                              <m:r>
                                <a:rPr lang="pt-BR" b="1" i="1" smtClean="0">
                                  <a:latin typeface="Cambria Math" panose="02040503050406030204" pitchFamily="18" charset="0"/>
                                </a:rPr>
                                <m:t>𝒘</m:t>
                              </m:r>
                            </m:lim>
                          </m:limLow>
                        </m:fName>
                        <m:e>
                          <m:r>
                            <a:rPr lang="pt-BR" i="1">
                              <a:latin typeface="Cambria Math" panose="02040503050406030204" pitchFamily="18" charset="0"/>
                            </a:rPr>
                            <m:t>𝐽</m:t>
                          </m:r>
                          <m:d>
                            <m:dPr>
                              <m:ctrlPr>
                                <a:rPr lang="pt-BR" b="1" i="1">
                                  <a:latin typeface="Cambria Math" panose="02040503050406030204" pitchFamily="18" charset="0"/>
                                </a:rPr>
                              </m:ctrlPr>
                            </m:dPr>
                            <m:e>
                              <m:r>
                                <a:rPr lang="pt-BR" b="1" i="1">
                                  <a:latin typeface="Cambria Math" panose="02040503050406030204" pitchFamily="18" charset="0"/>
                                </a:rPr>
                                <m:t>𝒘</m:t>
                              </m:r>
                            </m:e>
                          </m:d>
                        </m:e>
                      </m:func>
                    </m:oMath>
                  </m:oMathPara>
                </a14:m>
                <a:endParaRPr lang="pt-BR" dirty="0"/>
              </a:p>
              <a:p>
                <a:r>
                  <a:rPr lang="pt-BR" dirty="0"/>
                  <a:t>Normalmente, esse processo de otimização é conduzido de forma iterativa, o que dá um sentido mais natural à noção de aprendizado (como um processo gradual). </a:t>
                </a:r>
              </a:p>
              <a:p>
                <a:r>
                  <a:rPr lang="pt-BR" dirty="0"/>
                  <a:t>Existem vários métodos de otimização aplicáveis, mas, sem dúvida, os mais utilizados são aqueles baseados nas derivadas da função custo, </a:t>
                </a:r>
                <a14:m>
                  <m:oMath xmlns:m="http://schemas.openxmlformats.org/officeDocument/2006/math">
                    <m:r>
                      <a:rPr lang="pt-BR" i="1">
                        <a:latin typeface="Cambria Math" panose="02040503050406030204" pitchFamily="18" charset="0"/>
                      </a:rPr>
                      <m:t>𝐽</m:t>
                    </m:r>
                    <m:d>
                      <m:dPr>
                        <m:ctrlPr>
                          <a:rPr lang="pt-BR" b="1" i="1">
                            <a:latin typeface="Cambria Math" panose="02040503050406030204" pitchFamily="18" charset="0"/>
                          </a:rPr>
                        </m:ctrlPr>
                      </m:dPr>
                      <m:e>
                        <m:r>
                          <a:rPr lang="pt-BR" b="1" i="1">
                            <a:latin typeface="Cambria Math" panose="02040503050406030204" pitchFamily="18" charset="0"/>
                          </a:rPr>
                          <m:t>𝒘</m:t>
                        </m:r>
                      </m:e>
                    </m:d>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36086" cy="4821918"/>
              </a:xfrm>
              <a:blipFill rotWithShape="0">
                <a:blip r:embed="rId3"/>
                <a:stretch>
                  <a:fillRect l="-876" t="-2528"/>
                </a:stretch>
              </a:blipFill>
            </p:spPr>
            <p:txBody>
              <a:bodyPr/>
              <a:lstStyle/>
              <a:p>
                <a:r>
                  <a:rPr lang="pt-BR">
                    <a:noFill/>
                  </a:rPr>
                  <a:t> </a:t>
                </a:r>
              </a:p>
            </p:txBody>
          </p:sp>
        </mc:Fallback>
      </mc:AlternateContent>
    </p:spTree>
    <p:extLst>
      <p:ext uri="{BB962C8B-B14F-4D97-AF65-F5344CB8AC3E}">
        <p14:creationId xmlns:p14="http://schemas.microsoft.com/office/powerpoint/2010/main" val="782461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em Redes Neurais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07057" cy="4778376"/>
              </a:xfrm>
            </p:spPr>
            <p:txBody>
              <a:bodyPr>
                <a:normAutofit fontScale="92500" lnSpcReduction="10000"/>
              </a:bodyPr>
              <a:lstStyle/>
              <a:p>
                <a:r>
                  <a:rPr lang="pt-BR" dirty="0"/>
                  <a:t>Dentre esses métodos, existem os de </a:t>
                </a:r>
                <a:r>
                  <a:rPr lang="pt-BR" b="1" i="1" dirty="0"/>
                  <a:t>primeira ordem </a:t>
                </a:r>
                <a:r>
                  <a:rPr lang="pt-BR" dirty="0"/>
                  <a:t>e os de </a:t>
                </a:r>
                <a:r>
                  <a:rPr lang="pt-BR" b="1" i="1" dirty="0"/>
                  <a:t>segunda ordem</a:t>
                </a:r>
                <a:r>
                  <a:rPr lang="pt-BR" dirty="0"/>
                  <a:t>. </a:t>
                </a:r>
              </a:p>
              <a:p>
                <a:r>
                  <a:rPr lang="pt-BR" dirty="0"/>
                  <a:t>Os métodos de </a:t>
                </a:r>
                <a:r>
                  <a:rPr lang="pt-BR" b="1" i="1" dirty="0"/>
                  <a:t>primeira ordem</a:t>
                </a:r>
                <a:r>
                  <a:rPr lang="pt-BR" dirty="0"/>
                  <a:t> são baseados nas derivadas parciais de primeira ordem da </a:t>
                </a:r>
                <a:r>
                  <a:rPr lang="pt-BR" b="1" i="1" dirty="0"/>
                  <a:t>função custo</a:t>
                </a:r>
                <a:r>
                  <a:rPr lang="pt-BR" dirty="0"/>
                  <a:t>, geralmente agrupadas em um vetor chamado de </a:t>
                </a:r>
                <a:r>
                  <a:rPr lang="pt-BR" b="1" i="1" dirty="0"/>
                  <a:t>vetor gradiente</a:t>
                </a:r>
                <a:r>
                  <a:rPr lang="pt-BR" dirty="0"/>
                  <a:t>:</a:t>
                </a: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r>
                        <a:rPr lang="pt-BR" sz="200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rPr>
                        <m:t>𝐽</m:t>
                      </m:r>
                      <m:d>
                        <m:dPr>
                          <m:ctrlPr>
                            <a:rPr lang="pt-BR" sz="2000" b="1" i="1">
                              <a:latin typeface="Cambria Math" panose="02040503050406030204" pitchFamily="18" charset="0"/>
                            </a:rPr>
                          </m:ctrlPr>
                        </m:dPr>
                        <m:e>
                          <m:r>
                            <a:rPr lang="pt-BR" sz="2000" b="1" i="1">
                              <a:latin typeface="Cambria Math" panose="02040503050406030204" pitchFamily="18" charset="0"/>
                            </a:rPr>
                            <m:t>𝒘</m:t>
                          </m:r>
                        </m:e>
                      </m:d>
                      <m:r>
                        <a:rPr lang="pt-BR" sz="2000" b="1" i="1" smtClean="0">
                          <a:latin typeface="Cambria Math" panose="02040503050406030204" pitchFamily="18" charset="0"/>
                        </a:rPr>
                        <m:t>=</m:t>
                      </m:r>
                      <m:d>
                        <m:dPr>
                          <m:begChr m:val="["/>
                          <m:endChr m:val="]"/>
                          <m:ctrlPr>
                            <a:rPr lang="pt-BR" sz="2000" b="1" i="1" smtClean="0">
                              <a:latin typeface="Cambria Math" panose="02040503050406030204" pitchFamily="18" charset="0"/>
                            </a:rPr>
                          </m:ctrlPr>
                        </m:dPr>
                        <m:e>
                          <m:m>
                            <m:mPr>
                              <m:mcs>
                                <m:mc>
                                  <m:mcPr>
                                    <m:count m:val="1"/>
                                    <m:mcJc m:val="center"/>
                                  </m:mcPr>
                                </m:mc>
                              </m:mcs>
                              <m:ctrlPr>
                                <a:rPr lang="pt-BR" sz="2000" b="1" i="1" smtClean="0">
                                  <a:latin typeface="Cambria Math" panose="02040503050406030204" pitchFamily="18" charset="0"/>
                                </a:rPr>
                              </m:ctrlPr>
                            </m:mPr>
                            <m:mr>
                              <m:e>
                                <m:f>
                                  <m:fPr>
                                    <m:ctrlPr>
                                      <a:rPr lang="pt-BR" sz="2000" b="1" i="1" smtClean="0">
                                        <a:latin typeface="Cambria Math" panose="02040503050406030204" pitchFamily="18" charset="0"/>
                                      </a:rPr>
                                    </m:ctrlPr>
                                  </m:fPr>
                                  <m:num>
                                    <m:r>
                                      <m:rPr>
                                        <m:brk m:alnAt="7"/>
                                      </m:rPr>
                                      <a:rPr lang="pt-BR" sz="2000" b="0" i="1" smtClean="0">
                                        <a:latin typeface="Cambria Math" panose="02040503050406030204" pitchFamily="18" charset="0"/>
                                      </a:rPr>
                                      <m:t>𝜕</m:t>
                                    </m:r>
                                    <m:r>
                                      <a:rPr lang="pt-BR" sz="2000" i="1">
                                        <a:latin typeface="Cambria Math" panose="02040503050406030204" pitchFamily="18" charset="0"/>
                                      </a:rPr>
                                      <m:t>𝐽</m:t>
                                    </m:r>
                                    <m:d>
                                      <m:dPr>
                                        <m:ctrlPr>
                                          <a:rPr lang="pt-BR" sz="2000" b="1" i="1">
                                            <a:latin typeface="Cambria Math" panose="02040503050406030204" pitchFamily="18" charset="0"/>
                                          </a:rPr>
                                        </m:ctrlPr>
                                      </m:dPr>
                                      <m:e>
                                        <m:r>
                                          <a:rPr lang="pt-BR" sz="2000" b="1" i="1">
                                            <a:latin typeface="Cambria Math" panose="02040503050406030204" pitchFamily="18" charset="0"/>
                                          </a:rPr>
                                          <m:t>𝒘</m:t>
                                        </m:r>
                                      </m:e>
                                    </m:d>
                                  </m:num>
                                  <m:den>
                                    <m:r>
                                      <m:rPr>
                                        <m:brk m:alnAt="7"/>
                                      </m:rPr>
                                      <a:rPr lang="pt-BR" sz="2000" b="0" i="1" smtClean="0">
                                        <a:latin typeface="Cambria Math" panose="02040503050406030204" pitchFamily="18" charset="0"/>
                                      </a:rPr>
                                      <m:t>𝜕</m:t>
                                    </m:r>
                                    <m:sSub>
                                      <m:sSubPr>
                                        <m:ctrlPr>
                                          <a:rPr lang="pt-BR" sz="2000" b="1" i="1" smtClean="0">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1</m:t>
                                        </m:r>
                                      </m:sub>
                                    </m:sSub>
                                  </m:den>
                                </m:f>
                              </m:e>
                            </m:mr>
                            <m:mr>
                              <m:e>
                                <m:f>
                                  <m:fPr>
                                    <m:ctrlPr>
                                      <a:rPr lang="pt-BR" sz="2000" b="1" i="1">
                                        <a:latin typeface="Cambria Math" panose="02040503050406030204" pitchFamily="18" charset="0"/>
                                      </a:rPr>
                                    </m:ctrlPr>
                                  </m:fPr>
                                  <m:num>
                                    <m:r>
                                      <m:rPr>
                                        <m:brk m:alnAt="7"/>
                                      </m:rPr>
                                      <a:rPr lang="pt-BR" sz="2000" b="0" i="1">
                                        <a:latin typeface="Cambria Math" panose="02040503050406030204" pitchFamily="18" charset="0"/>
                                      </a:rPr>
                                      <m:t>𝜕</m:t>
                                    </m:r>
                                    <m:r>
                                      <a:rPr lang="pt-BR" sz="2000" i="1">
                                        <a:latin typeface="Cambria Math" panose="02040503050406030204" pitchFamily="18" charset="0"/>
                                      </a:rPr>
                                      <m:t>𝐽</m:t>
                                    </m:r>
                                    <m:d>
                                      <m:dPr>
                                        <m:ctrlPr>
                                          <a:rPr lang="pt-BR" sz="2000" b="1" i="1">
                                            <a:latin typeface="Cambria Math" panose="02040503050406030204" pitchFamily="18" charset="0"/>
                                          </a:rPr>
                                        </m:ctrlPr>
                                      </m:dPr>
                                      <m:e>
                                        <m:r>
                                          <a:rPr lang="pt-BR" sz="2000" b="1" i="1">
                                            <a:latin typeface="Cambria Math" panose="02040503050406030204" pitchFamily="18" charset="0"/>
                                          </a:rPr>
                                          <m:t>𝒘</m:t>
                                        </m:r>
                                      </m:e>
                                    </m:d>
                                  </m:num>
                                  <m:den>
                                    <m:r>
                                      <m:rPr>
                                        <m:brk m:alnAt="7"/>
                                      </m:rPr>
                                      <a:rPr lang="pt-BR" sz="2000" b="0" i="1">
                                        <a:latin typeface="Cambria Math" panose="02040503050406030204" pitchFamily="18" charset="0"/>
                                      </a:rPr>
                                      <m:t>𝜕</m:t>
                                    </m:r>
                                    <m:sSub>
                                      <m:sSubPr>
                                        <m:ctrlPr>
                                          <a:rPr lang="pt-BR" sz="2000" b="1" i="1">
                                            <a:latin typeface="Cambria Math" panose="02040503050406030204" pitchFamily="18" charset="0"/>
                                          </a:rPr>
                                        </m:ctrlPr>
                                      </m:sSubPr>
                                      <m:e>
                                        <m:r>
                                          <a:rPr lang="pt-BR" sz="2000" i="1">
                                            <a:latin typeface="Cambria Math" panose="02040503050406030204" pitchFamily="18" charset="0"/>
                                          </a:rPr>
                                          <m:t>𝑤</m:t>
                                        </m:r>
                                      </m:e>
                                      <m:sub>
                                        <m:r>
                                          <a:rPr lang="pt-BR" sz="2000" b="0" i="1" smtClean="0">
                                            <a:latin typeface="Cambria Math" panose="02040503050406030204" pitchFamily="18" charset="0"/>
                                          </a:rPr>
                                          <m:t>2</m:t>
                                        </m:r>
                                      </m:sub>
                                    </m:sSub>
                                  </m:den>
                                </m:f>
                              </m:e>
                            </m:mr>
                            <m:mr>
                              <m:e>
                                <m:m>
                                  <m:mPr>
                                    <m:mcs>
                                      <m:mc>
                                        <m:mcPr>
                                          <m:count m:val="1"/>
                                          <m:mcJc m:val="center"/>
                                        </m:mcPr>
                                      </m:mc>
                                    </m:mcs>
                                    <m:ctrlPr>
                                      <a:rPr lang="pt-BR" sz="2000" b="1" i="1" smtClean="0">
                                        <a:latin typeface="Cambria Math" panose="02040503050406030204" pitchFamily="18" charset="0"/>
                                      </a:rPr>
                                    </m:ctrlPr>
                                  </m:mPr>
                                  <m:mr>
                                    <m:e>
                                      <m:r>
                                        <m:rPr>
                                          <m:brk m:alnAt="7"/>
                                        </m:rPr>
                                        <a:rPr lang="pt-BR" sz="2000" b="1" i="1" smtClean="0">
                                          <a:latin typeface="Cambria Math" panose="02040503050406030204" pitchFamily="18" charset="0"/>
                                        </a:rPr>
                                        <m:t>⋮</m:t>
                                      </m:r>
                                    </m:e>
                                  </m:mr>
                                  <m:mr>
                                    <m:e>
                                      <m:f>
                                        <m:fPr>
                                          <m:ctrlPr>
                                            <a:rPr lang="pt-BR" sz="2000" b="1" i="1">
                                              <a:latin typeface="Cambria Math" panose="02040503050406030204" pitchFamily="18" charset="0"/>
                                            </a:rPr>
                                          </m:ctrlPr>
                                        </m:fPr>
                                        <m:num>
                                          <m:r>
                                            <m:rPr>
                                              <m:brk m:alnAt="7"/>
                                            </m:rPr>
                                            <a:rPr lang="pt-BR" sz="2000" b="0" i="1">
                                              <a:latin typeface="Cambria Math" panose="02040503050406030204" pitchFamily="18" charset="0"/>
                                            </a:rPr>
                                            <m:t>𝜕</m:t>
                                          </m:r>
                                          <m:r>
                                            <a:rPr lang="pt-BR" sz="2000" i="1">
                                              <a:latin typeface="Cambria Math" panose="02040503050406030204" pitchFamily="18" charset="0"/>
                                            </a:rPr>
                                            <m:t>𝐽</m:t>
                                          </m:r>
                                          <m:d>
                                            <m:dPr>
                                              <m:ctrlPr>
                                                <a:rPr lang="pt-BR" sz="2000" b="1" i="1">
                                                  <a:latin typeface="Cambria Math" panose="02040503050406030204" pitchFamily="18" charset="0"/>
                                                </a:rPr>
                                              </m:ctrlPr>
                                            </m:dPr>
                                            <m:e>
                                              <m:r>
                                                <a:rPr lang="pt-BR" sz="2000" b="1" i="1">
                                                  <a:latin typeface="Cambria Math" panose="02040503050406030204" pitchFamily="18" charset="0"/>
                                                </a:rPr>
                                                <m:t>𝒘</m:t>
                                              </m:r>
                                            </m:e>
                                          </m:d>
                                        </m:num>
                                        <m:den>
                                          <m:r>
                                            <m:rPr>
                                              <m:brk m:alnAt="7"/>
                                            </m:rPr>
                                            <a:rPr lang="pt-BR" sz="2000" b="0" i="1">
                                              <a:latin typeface="Cambria Math" panose="02040503050406030204" pitchFamily="18" charset="0"/>
                                            </a:rPr>
                                            <m:t>𝜕</m:t>
                                          </m:r>
                                          <m:sSub>
                                            <m:sSubPr>
                                              <m:ctrlPr>
                                                <a:rPr lang="pt-BR" sz="2000" b="1" i="1">
                                                  <a:latin typeface="Cambria Math" panose="02040503050406030204" pitchFamily="18" charset="0"/>
                                                </a:rPr>
                                              </m:ctrlPr>
                                            </m:sSubPr>
                                            <m:e>
                                              <m:r>
                                                <a:rPr lang="pt-BR" sz="2000" i="1">
                                                  <a:latin typeface="Cambria Math" panose="02040503050406030204" pitchFamily="18" charset="0"/>
                                                </a:rPr>
                                                <m:t>𝑤</m:t>
                                              </m:r>
                                            </m:e>
                                            <m:sub>
                                              <m:r>
                                                <a:rPr lang="pt-BR" sz="2000" b="0" i="1" smtClean="0">
                                                  <a:latin typeface="Cambria Math" panose="02040503050406030204" pitchFamily="18" charset="0"/>
                                                </a:rPr>
                                                <m:t>𝐾</m:t>
                                              </m:r>
                                            </m:sub>
                                          </m:sSub>
                                        </m:den>
                                      </m:f>
                                    </m:e>
                                  </m:mr>
                                </m:m>
                              </m:e>
                            </m:mr>
                          </m:m>
                        </m:e>
                      </m:d>
                    </m:oMath>
                  </m:oMathPara>
                </a14:m>
                <a:endParaRPr lang="pt-BR" sz="2000" dirty="0"/>
              </a:p>
              <a:p>
                <a:r>
                  <a:rPr lang="pt-BR" dirty="0"/>
                  <a:t>Como já vimos, o gradiente aponta na direção </a:t>
                </a:r>
                <a:r>
                  <a:rPr lang="pt-BR" dirty="0" smtClean="0"/>
                  <a:t>e sentido de </a:t>
                </a:r>
                <a:r>
                  <a:rPr lang="pt-BR" dirty="0"/>
                  <a:t>maior crescimento da função e portanto, caminhar em </a:t>
                </a:r>
                <a:r>
                  <a:rPr lang="pt-BR" dirty="0" smtClean="0"/>
                  <a:t>sentido contrário </a:t>
                </a:r>
                <a:r>
                  <a:rPr lang="pt-BR" dirty="0"/>
                  <a:t>a ele é uma forma adequada de se buscar iterativamente a minimização da </a:t>
                </a:r>
                <a:r>
                  <a:rPr lang="pt-BR" b="1" i="1" dirty="0"/>
                  <a:t>função de custo</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07057" cy="4778376"/>
              </a:xfrm>
              <a:blipFill rotWithShape="0">
                <a:blip r:embed="rId2"/>
                <a:stretch>
                  <a:fillRect l="-823" t="-2551" r="-549" b="-2551"/>
                </a:stretch>
              </a:blipFill>
            </p:spPr>
            <p:txBody>
              <a:bodyPr/>
              <a:lstStyle/>
              <a:p>
                <a:r>
                  <a:rPr lang="pt-BR">
                    <a:noFill/>
                  </a:rPr>
                  <a:t> </a:t>
                </a:r>
              </a:p>
            </p:txBody>
          </p:sp>
        </mc:Fallback>
      </mc:AlternateContent>
    </p:spTree>
    <p:extLst>
      <p:ext uri="{BB962C8B-B14F-4D97-AF65-F5344CB8AC3E}">
        <p14:creationId xmlns:p14="http://schemas.microsoft.com/office/powerpoint/2010/main" val="3585801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em Redes Neurais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82058"/>
                <a:ext cx="11005457" cy="5275942"/>
              </a:xfrm>
            </p:spPr>
            <p:txBody>
              <a:bodyPr>
                <a:normAutofit fontScale="85000" lnSpcReduction="20000"/>
              </a:bodyPr>
              <a:lstStyle/>
              <a:p>
                <a:r>
                  <a:rPr lang="pt-BR" dirty="0"/>
                  <a:t>Desta maneira, temos a seguinte </a:t>
                </a:r>
                <a:r>
                  <a:rPr lang="pt-BR" b="1" i="1" dirty="0"/>
                  <a:t>equação de atualização dos pesos</a:t>
                </a:r>
              </a:p>
              <a:p>
                <a:pPr marL="0" indent="0" algn="ctr">
                  <a:buNone/>
                </a:pPr>
                <a14:m>
                  <m:oMath xmlns:m="http://schemas.openxmlformats.org/officeDocument/2006/math">
                    <m:r>
                      <a:rPr lang="pt-BR" b="1" i="1" smtClean="0">
                        <a:latin typeface="Cambria Math" panose="02040503050406030204" pitchFamily="18" charset="0"/>
                      </a:rPr>
                      <m:t>𝒘</m:t>
                    </m:r>
                    <m:d>
                      <m:dPr>
                        <m:ctrlPr>
                          <a:rPr lang="pt-BR" b="0" i="1" smtClean="0">
                            <a:latin typeface="Cambria Math" panose="02040503050406030204" pitchFamily="18" charset="0"/>
                          </a:rPr>
                        </m:ctrlPr>
                      </m:dPr>
                      <m:e>
                        <m:r>
                          <a:rPr lang="pt-BR" b="0" i="1" smtClean="0">
                            <a:latin typeface="Cambria Math" panose="02040503050406030204" pitchFamily="18" charset="0"/>
                          </a:rPr>
                          <m:t>𝑘</m:t>
                        </m:r>
                        <m:r>
                          <a:rPr lang="pt-BR" b="0" i="1" smtClean="0">
                            <a:latin typeface="Cambria Math" panose="02040503050406030204" pitchFamily="18" charset="0"/>
                          </a:rPr>
                          <m:t>+1</m:t>
                        </m:r>
                      </m:e>
                    </m:d>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𝒘</m:t>
                    </m:r>
                    <m:d>
                      <m:dPr>
                        <m:ctrlPr>
                          <a:rPr lang="pt-BR" b="1" i="1" smtClean="0">
                            <a:latin typeface="Cambria Math" panose="02040503050406030204" pitchFamily="18" charset="0"/>
                          </a:rPr>
                        </m:ctrlPr>
                      </m:dPr>
                      <m:e>
                        <m:r>
                          <a:rPr lang="pt-BR" b="0" i="1" smtClean="0">
                            <a:latin typeface="Cambria Math" panose="02040503050406030204" pitchFamily="18" charset="0"/>
                          </a:rPr>
                          <m:t>𝑘</m:t>
                        </m:r>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𝐽</m:t>
                    </m:r>
                    <m:d>
                      <m:dPr>
                        <m:ctrlPr>
                          <a:rPr lang="pt-BR" b="1" i="1">
                            <a:latin typeface="Cambria Math" panose="02040503050406030204" pitchFamily="18" charset="0"/>
                          </a:rPr>
                        </m:ctrlPr>
                      </m:dPr>
                      <m:e>
                        <m:r>
                          <a:rPr lang="pt-BR" b="1" i="1">
                            <a:latin typeface="Cambria Math" panose="02040503050406030204" pitchFamily="18" charset="0"/>
                          </a:rPr>
                          <m:t>𝒘</m:t>
                        </m:r>
                        <m:d>
                          <m:dPr>
                            <m:ctrlPr>
                              <a:rPr lang="pt-BR" b="1" i="1" smtClean="0">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é o </a:t>
                </a:r>
                <a:r>
                  <a:rPr lang="pt-BR" b="1" i="1" dirty="0"/>
                  <a:t>passo de aprendizagem</a:t>
                </a:r>
                <a:r>
                  <a:rPr lang="pt-BR" dirty="0"/>
                  <a:t>.</a:t>
                </a:r>
              </a:p>
              <a:p>
                <a:r>
                  <a:rPr lang="pt-BR" dirty="0"/>
                  <a:t>Como já discutido anteriormente, a escolha do </a:t>
                </a:r>
                <a:r>
                  <a:rPr lang="pt-BR" b="1" i="1" dirty="0"/>
                  <a:t>passo de aprendizagem </a:t>
                </a:r>
                <a:r>
                  <a:rPr lang="pt-BR" dirty="0"/>
                  <a:t>é muito importante. Lembrem-se que passos muito grandes podem levar à instabilidade, enquanto passos muito pequenos podem levar a uma convergência muito lenta.</a:t>
                </a:r>
              </a:p>
              <a:p>
                <a:r>
                  <a:rPr lang="pt-BR" dirty="0"/>
                  <a:t>Já os métodos de </a:t>
                </a:r>
                <a:r>
                  <a:rPr lang="pt-BR" b="1" i="1" dirty="0"/>
                  <a:t>segunda ordem</a:t>
                </a:r>
                <a:r>
                  <a:rPr lang="pt-BR" dirty="0"/>
                  <a:t>, são baseados na informação trazida pela derivada parcial de segunda ordem da função custo. Essa informação está contida na </a:t>
                </a:r>
                <a:r>
                  <a:rPr lang="pt-BR" b="1" i="1" dirty="0"/>
                  <a:t>matriz </a:t>
                </a:r>
                <a:r>
                  <a:rPr lang="pt-BR" b="1" i="1" dirty="0" smtClean="0"/>
                  <a:t>Hessiana </a:t>
                </a:r>
                <a14:m>
                  <m:oMath xmlns:m="http://schemas.openxmlformats.org/officeDocument/2006/math">
                    <m:r>
                      <a:rPr lang="pt-BR" b="1" i="1" smtClean="0">
                        <a:latin typeface="Cambria Math" panose="02040503050406030204" pitchFamily="18" charset="0"/>
                      </a:rPr>
                      <m:t>𝑯</m:t>
                    </m:r>
                  </m:oMath>
                </a14:m>
                <a:r>
                  <a:rPr lang="pt-BR" dirty="0"/>
                  <a:t>:</a:t>
                </a:r>
              </a:p>
              <a:p>
                <a:pPr marL="0" indent="0">
                  <a:buNone/>
                </a:pPr>
                <a:endParaRPr lang="pt-BR" dirty="0"/>
              </a:p>
              <a:p>
                <a:pPr marL="0" indent="0" algn="ctr">
                  <a:buNone/>
                </a:pPr>
                <a14:m>
                  <m:oMath xmlns:m="http://schemas.openxmlformats.org/officeDocument/2006/math">
                    <m:r>
                      <a:rPr lang="pt-BR" sz="2400" b="1" i="1" smtClean="0">
                        <a:latin typeface="Cambria Math" panose="02040503050406030204" pitchFamily="18" charset="0"/>
                      </a:rPr>
                      <m:t>𝑯</m:t>
                    </m:r>
                    <m:d>
                      <m:dPr>
                        <m:ctrlPr>
                          <a:rPr lang="pt-BR" sz="2400" b="0" i="1" smtClean="0">
                            <a:latin typeface="Cambria Math" panose="02040503050406030204" pitchFamily="18" charset="0"/>
                          </a:rPr>
                        </m:ctrlPr>
                      </m:dPr>
                      <m:e>
                        <m:r>
                          <a:rPr lang="pt-BR" sz="2400" b="1" i="1" smtClean="0">
                            <a:latin typeface="Cambria Math" panose="02040503050406030204" pitchFamily="18" charset="0"/>
                          </a:rPr>
                          <m:t>𝒘</m:t>
                        </m:r>
                      </m:e>
                    </m:d>
                    <m:r>
                      <a:rPr lang="pt-BR" sz="2400" b="0" i="1" smtClean="0">
                        <a:latin typeface="Cambria Math" panose="02040503050406030204" pitchFamily="18" charset="0"/>
                      </a:rPr>
                      <m:t>=</m:t>
                    </m:r>
                    <m:sSup>
                      <m:sSupPr>
                        <m:ctrlPr>
                          <a:rPr lang="pt-BR" sz="2400" b="0" i="1" smtClean="0">
                            <a:latin typeface="Cambria Math" panose="02040503050406030204" pitchFamily="18" charset="0"/>
                          </a:rPr>
                        </m:ctrlPr>
                      </m:sSupPr>
                      <m:e>
                        <m:r>
                          <a:rPr lang="pt-BR" sz="2400" b="0" i="1" smtClean="0">
                            <a:latin typeface="Cambria Math" panose="02040503050406030204" pitchFamily="18" charset="0"/>
                            <a:ea typeface="Cambria Math" panose="02040503050406030204" pitchFamily="18" charset="0"/>
                          </a:rPr>
                          <m:t>𝛻</m:t>
                        </m:r>
                      </m:e>
                      <m:sup>
                        <m:r>
                          <a:rPr lang="pt-BR" sz="2400" b="0" i="1" smtClean="0">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r>
                      <a:rPr lang="pt-BR" sz="2400" b="1" i="1" smtClean="0">
                        <a:latin typeface="Cambria Math" panose="02040503050406030204" pitchFamily="18" charset="0"/>
                      </a:rPr>
                      <m:t>=</m:t>
                    </m:r>
                    <m:d>
                      <m:dPr>
                        <m:begChr m:val="["/>
                        <m:endChr m:val="]"/>
                        <m:ctrlPr>
                          <a:rPr lang="pt-BR" sz="2400" b="1" i="1" smtClean="0">
                            <a:latin typeface="Cambria Math" panose="02040503050406030204" pitchFamily="18" charset="0"/>
                          </a:rPr>
                        </m:ctrlPr>
                      </m:dPr>
                      <m:e>
                        <m:m>
                          <m:mPr>
                            <m:mcs>
                              <m:mc>
                                <m:mcPr>
                                  <m:count m:val="3"/>
                                  <m:mcJc m:val="center"/>
                                </m:mcPr>
                              </m:mc>
                            </m:mcs>
                            <m:ctrlPr>
                              <a:rPr lang="pt-BR" sz="2400" b="1" i="1" smtClean="0">
                                <a:latin typeface="Cambria Math" panose="02040503050406030204" pitchFamily="18" charset="0"/>
                              </a:rPr>
                            </m:ctrlPr>
                          </m:mPr>
                          <m:mr>
                            <m:e>
                              <m:f>
                                <m:fPr>
                                  <m:ctrlPr>
                                    <a:rPr lang="pt-BR" sz="2400" i="1" smtClean="0">
                                      <a:latin typeface="Cambria Math" panose="02040503050406030204" pitchFamily="18" charset="0"/>
                                    </a:rPr>
                                  </m:ctrlPr>
                                </m:fPr>
                                <m:num>
                                  <m:sSup>
                                    <m:sSupPr>
                                      <m:ctrlPr>
                                        <a:rPr lang="pt-BR" sz="2400" i="1" smtClean="0">
                                          <a:latin typeface="Cambria Math" panose="02040503050406030204" pitchFamily="18" charset="0"/>
                                        </a:rPr>
                                      </m:ctrlPr>
                                    </m:sSupPr>
                                    <m:e>
                                      <m:r>
                                        <m:rPr>
                                          <m:brk m:alnAt="7"/>
                                        </m:rPr>
                                        <a:rPr lang="pt-BR" sz="2400" i="1">
                                          <a:latin typeface="Cambria Math" panose="02040503050406030204" pitchFamily="18" charset="0"/>
                                        </a:rPr>
                                        <m:t>𝜕</m:t>
                                      </m:r>
                                    </m:e>
                                    <m:sup>
                                      <m:r>
                                        <a:rPr lang="pt-BR" sz="2400" b="0" i="1" smtClean="0">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b="0" i="1" smtClean="0">
                                      <a:latin typeface="Cambria Math" panose="02040503050406030204" pitchFamily="18" charset="0"/>
                                    </a:rPr>
                                    <m:t>𝜕</m:t>
                                  </m:r>
                                  <m:sSubSup>
                                    <m:sSubSupPr>
                                      <m:ctrlPr>
                                        <a:rPr lang="pt-BR" sz="2400" b="0" i="1" smtClean="0">
                                          <a:latin typeface="Cambria Math" panose="02040503050406030204" pitchFamily="18" charset="0"/>
                                        </a:rPr>
                                      </m:ctrlPr>
                                    </m:sSubSupPr>
                                    <m:e>
                                      <m:r>
                                        <a:rPr lang="pt-BR" sz="2400" b="0" i="1" smtClean="0">
                                          <a:latin typeface="Cambria Math" panose="02040503050406030204" pitchFamily="18" charset="0"/>
                                        </a:rPr>
                                        <m:t>𝑤</m:t>
                                      </m:r>
                                    </m:e>
                                    <m:sub>
                                      <m:r>
                                        <a:rPr lang="pt-BR" sz="2400" b="0" i="1" smtClean="0">
                                          <a:latin typeface="Cambria Math" panose="02040503050406030204" pitchFamily="18" charset="0"/>
                                        </a:rPr>
                                        <m:t>1</m:t>
                                      </m:r>
                                    </m:sub>
                                    <m:sup>
                                      <m:r>
                                        <a:rPr lang="pt-BR" sz="2400" b="0" i="1" smtClean="0">
                                          <a:latin typeface="Cambria Math" panose="02040503050406030204" pitchFamily="18" charset="0"/>
                                        </a:rPr>
                                        <m:t>2</m:t>
                                      </m:r>
                                    </m:sup>
                                  </m:sSubSup>
                                </m:den>
                              </m:f>
                            </m:e>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𝑤</m:t>
                                      </m:r>
                                    </m:e>
                                    <m:sub>
                                      <m:r>
                                        <a:rPr lang="pt-BR" sz="2400" b="0" i="1" smtClean="0">
                                          <a:latin typeface="Cambria Math" panose="02040503050406030204" pitchFamily="18" charset="0"/>
                                        </a:rPr>
                                        <m:t>1</m:t>
                                      </m:r>
                                    </m:sub>
                                  </m:sSub>
                                  <m:sSub>
                                    <m:sSubPr>
                                      <m:ctrlPr>
                                        <a:rPr lang="pt-BR" sz="2400" i="1" smtClean="0">
                                          <a:latin typeface="Cambria Math" panose="02040503050406030204" pitchFamily="18" charset="0"/>
                                        </a:rPr>
                                      </m:ctrlPr>
                                    </m:sSubPr>
                                    <m:e>
                                      <m:r>
                                        <m:rPr>
                                          <m:brk m:alnAt="7"/>
                                        </m:rPr>
                                        <a:rPr lang="pt-BR" sz="2400" i="1">
                                          <a:latin typeface="Cambria Math" panose="02040503050406030204" pitchFamily="18" charset="0"/>
                                        </a:rPr>
                                        <m:t>𝜕</m:t>
                                      </m:r>
                                      <m:r>
                                        <a:rPr lang="pt-BR" sz="2400" b="0" i="1" smtClean="0">
                                          <a:latin typeface="Cambria Math" panose="02040503050406030204" pitchFamily="18" charset="0"/>
                                        </a:rPr>
                                        <m:t>𝑤</m:t>
                                      </m:r>
                                    </m:e>
                                    <m:sub>
                                      <m:r>
                                        <a:rPr lang="pt-BR" sz="2400" b="0" i="1" smtClean="0">
                                          <a:latin typeface="Cambria Math" panose="02040503050406030204" pitchFamily="18" charset="0"/>
                                        </a:rPr>
                                        <m:t>2</m:t>
                                      </m:r>
                                    </m:sub>
                                  </m:sSub>
                                </m:den>
                              </m:f>
                            </m:e>
                            <m:e>
                              <m:m>
                                <m:mPr>
                                  <m:mcs>
                                    <m:mc>
                                      <m:mcPr>
                                        <m:count m:val="2"/>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𝑤</m:t>
                                            </m:r>
                                          </m:e>
                                          <m:sub>
                                            <m:r>
                                              <a:rPr lang="pt-BR" sz="2400" i="1">
                                                <a:latin typeface="Cambria Math" panose="02040503050406030204" pitchFamily="18" charset="0"/>
                                              </a:rPr>
                                              <m:t>1</m:t>
                                            </m:r>
                                          </m:sub>
                                        </m:sSub>
                                        <m:r>
                                          <m:rPr>
                                            <m:brk m:alnAt="7"/>
                                          </m:rPr>
                                          <a:rPr lang="pt-BR" sz="2400" i="1">
                                            <a:latin typeface="Cambria Math" panose="02040503050406030204" pitchFamily="18" charset="0"/>
                                          </a:rPr>
                                          <m:t>𝜕</m:t>
                                        </m:r>
                                        <m:sSub>
                                          <m:sSubPr>
                                            <m:ctrlPr>
                                              <a:rPr lang="pt-BR" sz="2400" i="1" smtClean="0">
                                                <a:latin typeface="Cambria Math" panose="02040503050406030204" pitchFamily="18" charset="0"/>
                                              </a:rPr>
                                            </m:ctrlPr>
                                          </m:sSubPr>
                                          <m:e>
                                            <m:r>
                                              <a:rPr lang="pt-BR" sz="2400" i="1">
                                                <a:latin typeface="Cambria Math" panose="02040503050406030204" pitchFamily="18" charset="0"/>
                                              </a:rPr>
                                              <m:t>𝑤</m:t>
                                            </m:r>
                                          </m:e>
                                          <m:sub>
                                            <m:r>
                                              <a:rPr lang="pt-BR" sz="2400" b="0" i="1" smtClean="0">
                                                <a:latin typeface="Cambria Math" panose="02040503050406030204" pitchFamily="18" charset="0"/>
                                              </a:rPr>
                                              <m:t>𝐾</m:t>
                                            </m:r>
                                          </m:sub>
                                        </m:sSub>
                                      </m:den>
                                    </m:f>
                                  </m:e>
                                </m:mr>
                              </m:m>
                            </m:e>
                          </m:mr>
                          <m:mr>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𝑤</m:t>
                                      </m:r>
                                    </m:e>
                                    <m:sub>
                                      <m:r>
                                        <a:rPr lang="pt-BR" sz="2400" b="0" i="1" smtClean="0">
                                          <a:latin typeface="Cambria Math" panose="02040503050406030204" pitchFamily="18" charset="0"/>
                                        </a:rPr>
                                        <m:t>2</m:t>
                                      </m:r>
                                    </m:sub>
                                  </m:sSub>
                                  <m:sSub>
                                    <m:sSubPr>
                                      <m:ctrlPr>
                                        <a:rPr lang="pt-BR" sz="2400" i="1">
                                          <a:latin typeface="Cambria Math" panose="02040503050406030204" pitchFamily="18" charset="0"/>
                                        </a:rPr>
                                      </m:ctrlPr>
                                    </m:sSubPr>
                                    <m:e>
                                      <m:r>
                                        <m:rPr>
                                          <m:brk m:alnAt="7"/>
                                        </m:rPr>
                                        <a:rPr lang="pt-BR" sz="2400" i="1">
                                          <a:latin typeface="Cambria Math" panose="02040503050406030204" pitchFamily="18" charset="0"/>
                                        </a:rPr>
                                        <m:t>𝜕</m:t>
                                      </m:r>
                                      <m:r>
                                        <a:rPr lang="pt-BR" sz="2400" i="1">
                                          <a:latin typeface="Cambria Math" panose="02040503050406030204" pitchFamily="18" charset="0"/>
                                        </a:rPr>
                                        <m:t>𝑤</m:t>
                                      </m:r>
                                    </m:e>
                                    <m:sub>
                                      <m:r>
                                        <a:rPr lang="pt-BR" sz="2400" b="0" i="1" smtClean="0">
                                          <a:latin typeface="Cambria Math" panose="02040503050406030204" pitchFamily="18" charset="0"/>
                                        </a:rPr>
                                        <m:t>1</m:t>
                                      </m:r>
                                    </m:sub>
                                  </m:sSub>
                                </m:den>
                              </m:f>
                            </m:e>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Sup>
                                    <m:sSubSupPr>
                                      <m:ctrlPr>
                                        <a:rPr lang="pt-BR" sz="2400" i="1">
                                          <a:latin typeface="Cambria Math" panose="02040503050406030204" pitchFamily="18" charset="0"/>
                                        </a:rPr>
                                      </m:ctrlPr>
                                    </m:sSubSupPr>
                                    <m:e>
                                      <m:r>
                                        <a:rPr lang="pt-BR" sz="2400" i="1">
                                          <a:latin typeface="Cambria Math" panose="02040503050406030204" pitchFamily="18" charset="0"/>
                                        </a:rPr>
                                        <m:t>𝑤</m:t>
                                      </m:r>
                                    </m:e>
                                    <m:sub>
                                      <m:r>
                                        <a:rPr lang="pt-BR" sz="2400" b="0" i="1" smtClean="0">
                                          <a:latin typeface="Cambria Math" panose="02040503050406030204" pitchFamily="18" charset="0"/>
                                        </a:rPr>
                                        <m:t>2</m:t>
                                      </m:r>
                                    </m:sub>
                                    <m:sup>
                                      <m:r>
                                        <a:rPr lang="pt-BR" sz="2400" i="1">
                                          <a:latin typeface="Cambria Math" panose="02040503050406030204" pitchFamily="18" charset="0"/>
                                        </a:rPr>
                                        <m:t>2</m:t>
                                      </m:r>
                                    </m:sup>
                                  </m:sSubSup>
                                </m:den>
                              </m:f>
                            </m:e>
                            <m:e>
                              <m:m>
                                <m:mPr>
                                  <m:mcs>
                                    <m:mc>
                                      <m:mcPr>
                                        <m:count m:val="2"/>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a:rPr lang="pt-BR" sz="2400" i="1">
                                            <a:latin typeface="Cambria Math" panose="02040503050406030204" pitchFamily="18" charset="0"/>
                                          </a:rPr>
                                          <m:t>𝜕</m:t>
                                        </m:r>
                                        <m:sSub>
                                          <m:sSubPr>
                                            <m:ctrlPr>
                                              <a:rPr lang="pt-BR" sz="2400" i="1" smtClean="0">
                                                <a:latin typeface="Cambria Math" panose="02040503050406030204" pitchFamily="18" charset="0"/>
                                              </a:rPr>
                                            </m:ctrlPr>
                                          </m:sSubPr>
                                          <m:e>
                                            <m:r>
                                              <a:rPr lang="pt-BR" sz="2400" i="1">
                                                <a:latin typeface="Cambria Math" panose="02040503050406030204" pitchFamily="18" charset="0"/>
                                              </a:rPr>
                                              <m:t>𝑤</m:t>
                                            </m:r>
                                          </m:e>
                                          <m:sub>
                                            <m:r>
                                              <a:rPr lang="pt-BR" sz="2400" b="0" i="1" smtClean="0">
                                                <a:latin typeface="Cambria Math" panose="02040503050406030204" pitchFamily="18" charset="0"/>
                                              </a:rPr>
                                              <m:t>2</m:t>
                                            </m:r>
                                          </m:sub>
                                        </m:sSub>
                                        <m:sSub>
                                          <m:sSubPr>
                                            <m:ctrlPr>
                                              <a:rPr lang="pt-BR" sz="2400" i="1">
                                                <a:latin typeface="Cambria Math" panose="02040503050406030204" pitchFamily="18" charset="0"/>
                                              </a:rPr>
                                            </m:ctrlPr>
                                          </m:sSubPr>
                                          <m:e>
                                            <m:r>
                                              <m:rPr>
                                                <m:brk m:alnAt="7"/>
                                              </m:rPr>
                                              <a:rPr lang="pt-BR" sz="2400" i="1">
                                                <a:latin typeface="Cambria Math" panose="02040503050406030204" pitchFamily="18" charset="0"/>
                                              </a:rPr>
                                              <m:t>𝜕</m:t>
                                            </m:r>
                                            <m:r>
                                              <a:rPr lang="pt-BR" sz="2400" i="1">
                                                <a:latin typeface="Cambria Math" panose="02040503050406030204" pitchFamily="18" charset="0"/>
                                              </a:rPr>
                                              <m:t>𝑤</m:t>
                                            </m:r>
                                          </m:e>
                                          <m:sub>
                                            <m:r>
                                              <a:rPr lang="pt-BR" sz="2400" b="0" i="1" smtClean="0">
                                                <a:latin typeface="Cambria Math" panose="02040503050406030204" pitchFamily="18" charset="0"/>
                                              </a:rPr>
                                              <m:t>𝐾</m:t>
                                            </m:r>
                                          </m:sub>
                                        </m:sSub>
                                      </m:den>
                                    </m:f>
                                  </m:e>
                                </m:mr>
                              </m:m>
                            </m:e>
                          </m:mr>
                          <m:mr>
                            <m:e>
                              <m:m>
                                <m:mPr>
                                  <m:mcs>
                                    <m:mc>
                                      <m:mcPr>
                                        <m:count m:val="1"/>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mr>
                                <m:mr>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𝑤</m:t>
                                            </m:r>
                                          </m:e>
                                          <m:sub>
                                            <m:r>
                                              <a:rPr lang="pt-BR" sz="2400" b="0" i="1" smtClean="0">
                                                <a:latin typeface="Cambria Math" panose="02040503050406030204" pitchFamily="18" charset="0"/>
                                              </a:rPr>
                                              <m:t>𝐾</m:t>
                                            </m:r>
                                          </m:sub>
                                        </m:sSub>
                                        <m:sSub>
                                          <m:sSubPr>
                                            <m:ctrlPr>
                                              <a:rPr lang="pt-BR" sz="2400" i="1">
                                                <a:latin typeface="Cambria Math" panose="02040503050406030204" pitchFamily="18" charset="0"/>
                                              </a:rPr>
                                            </m:ctrlPr>
                                          </m:sSubPr>
                                          <m:e>
                                            <m:r>
                                              <m:rPr>
                                                <m:brk m:alnAt="7"/>
                                              </m:rPr>
                                              <a:rPr lang="pt-BR" sz="2400" i="1">
                                                <a:latin typeface="Cambria Math" panose="02040503050406030204" pitchFamily="18" charset="0"/>
                                              </a:rPr>
                                              <m:t>𝜕</m:t>
                                            </m:r>
                                            <m:r>
                                              <a:rPr lang="pt-BR" sz="2400" i="1">
                                                <a:latin typeface="Cambria Math" panose="02040503050406030204" pitchFamily="18" charset="0"/>
                                              </a:rPr>
                                              <m:t>𝑤</m:t>
                                            </m:r>
                                          </m:e>
                                          <m:sub>
                                            <m:r>
                                              <a:rPr lang="pt-BR" sz="2400" i="1">
                                                <a:latin typeface="Cambria Math" panose="02040503050406030204" pitchFamily="18" charset="0"/>
                                              </a:rPr>
                                              <m:t>1</m:t>
                                            </m:r>
                                          </m:sub>
                                        </m:sSub>
                                      </m:den>
                                    </m:f>
                                  </m:e>
                                </m:mr>
                              </m:m>
                            </m:e>
                            <m:e>
                              <m:m>
                                <m:mPr>
                                  <m:mcs>
                                    <m:mc>
                                      <m:mcPr>
                                        <m:count m:val="1"/>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mr>
                                <m:mr>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𝑤</m:t>
                                            </m:r>
                                          </m:e>
                                          <m:sub>
                                            <m:r>
                                              <a:rPr lang="pt-BR" sz="2400" b="0" i="1" smtClean="0">
                                                <a:latin typeface="Cambria Math" panose="02040503050406030204" pitchFamily="18" charset="0"/>
                                              </a:rPr>
                                              <m:t>𝐾</m:t>
                                            </m:r>
                                          </m:sub>
                                        </m:sSub>
                                        <m:sSub>
                                          <m:sSubPr>
                                            <m:ctrlPr>
                                              <a:rPr lang="pt-BR" sz="2400" i="1">
                                                <a:latin typeface="Cambria Math" panose="02040503050406030204" pitchFamily="18" charset="0"/>
                                              </a:rPr>
                                            </m:ctrlPr>
                                          </m:sSubPr>
                                          <m:e>
                                            <m:r>
                                              <m:rPr>
                                                <m:brk m:alnAt="7"/>
                                              </m:rPr>
                                              <a:rPr lang="pt-BR" sz="2400" i="1">
                                                <a:latin typeface="Cambria Math" panose="02040503050406030204" pitchFamily="18" charset="0"/>
                                              </a:rPr>
                                              <m:t>𝜕</m:t>
                                            </m:r>
                                            <m:r>
                                              <a:rPr lang="pt-BR" sz="2400" i="1">
                                                <a:latin typeface="Cambria Math" panose="02040503050406030204" pitchFamily="18" charset="0"/>
                                              </a:rPr>
                                              <m:t>𝑤</m:t>
                                            </m:r>
                                          </m:e>
                                          <m:sub>
                                            <m:r>
                                              <a:rPr lang="pt-BR" sz="2400" b="0" i="1" smtClean="0">
                                                <a:latin typeface="Cambria Math" panose="02040503050406030204" pitchFamily="18" charset="0"/>
                                              </a:rPr>
                                              <m:t>2</m:t>
                                            </m:r>
                                          </m:sub>
                                        </m:sSub>
                                      </m:den>
                                    </m:f>
                                  </m:e>
                                </m:mr>
                              </m:m>
                            </m:e>
                            <m:e>
                              <m:m>
                                <m:mPr>
                                  <m:mcs>
                                    <m:mc>
                                      <m:mcPr>
                                        <m:count m:val="1"/>
                                        <m:mcJc m:val="center"/>
                                      </m:mcPr>
                                    </m:mc>
                                  </m:mcs>
                                  <m:ctrlPr>
                                    <a:rPr lang="pt-BR" sz="2400" b="1" i="1" smtClean="0">
                                      <a:latin typeface="Cambria Math" panose="02040503050406030204" pitchFamily="18" charset="0"/>
                                    </a:rPr>
                                  </m:ctrlPr>
                                </m:mPr>
                                <m:mr>
                                  <m:e>
                                    <m:m>
                                      <m:mPr>
                                        <m:mcs>
                                          <m:mc>
                                            <m:mcPr>
                                              <m:count m:val="2"/>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e>
                                          <m:r>
                                            <a:rPr lang="pt-BR" sz="2400" b="1" i="1" smtClean="0">
                                              <a:latin typeface="Cambria Math" panose="02040503050406030204" pitchFamily="18" charset="0"/>
                                            </a:rPr>
                                            <m:t>⋮</m:t>
                                          </m:r>
                                        </m:e>
                                      </m:mr>
                                    </m:m>
                                  </m:e>
                                </m:mr>
                                <m:mr>
                                  <m:e>
                                    <m:m>
                                      <m:mPr>
                                        <m:mcs>
                                          <m:mc>
                                            <m:mcPr>
                                              <m:count m:val="2"/>
                                              <m:mcJc m:val="center"/>
                                            </m:mcPr>
                                          </m:mc>
                                        </m:mcs>
                                        <m:ctrlPr>
                                          <a:rPr lang="pt-BR" sz="2400" b="1" i="1" smtClean="0">
                                            <a:latin typeface="Cambria Math" panose="02040503050406030204" pitchFamily="18" charset="0"/>
                                          </a:rPr>
                                        </m:ctrlPr>
                                      </m:mPr>
                                      <m:mr>
                                        <m:e>
                                          <m:r>
                                            <m:rPr>
                                              <m:brk m:alnAt="7"/>
                                            </m:rPr>
                                            <a:rPr lang="pt-BR" sz="2400" b="1" i="1" smtClean="0">
                                              <a:latin typeface="Cambria Math" panose="02040503050406030204" pitchFamily="18" charset="0"/>
                                            </a:rPr>
                                            <m:t>⋯</m:t>
                                          </m:r>
                                        </m:e>
                                        <m:e>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m:rPr>
                                                      <m:brk m:alnAt="7"/>
                                                    </m:rPr>
                                                    <a:rPr lang="pt-BR" sz="2400" i="1">
                                                      <a:latin typeface="Cambria Math" panose="02040503050406030204" pitchFamily="18" charset="0"/>
                                                    </a:rPr>
                                                    <m:t>𝜕</m:t>
                                                  </m:r>
                                                </m:e>
                                                <m:sup>
                                                  <m:r>
                                                    <a:rPr lang="pt-BR" sz="2400" i="1">
                                                      <a:latin typeface="Cambria Math" panose="02040503050406030204" pitchFamily="18" charset="0"/>
                                                    </a:rPr>
                                                    <m:t>2</m:t>
                                                  </m:r>
                                                </m:sup>
                                              </m:sSup>
                                              <m:r>
                                                <a:rPr lang="pt-BR" sz="2400" i="1">
                                                  <a:latin typeface="Cambria Math" panose="02040503050406030204" pitchFamily="18" charset="0"/>
                                                </a:rPr>
                                                <m:t>𝐽</m:t>
                                              </m:r>
                                              <m:d>
                                                <m:dPr>
                                                  <m:ctrlPr>
                                                    <a:rPr lang="pt-BR" sz="2400" b="1" i="1">
                                                      <a:latin typeface="Cambria Math" panose="02040503050406030204" pitchFamily="18" charset="0"/>
                                                    </a:rPr>
                                                  </m:ctrlPr>
                                                </m:dPr>
                                                <m:e>
                                                  <m:r>
                                                    <a:rPr lang="pt-BR" sz="2400" b="1" i="1">
                                                      <a:latin typeface="Cambria Math" panose="02040503050406030204" pitchFamily="18" charset="0"/>
                                                    </a:rPr>
                                                    <m:t>𝒘</m:t>
                                                  </m:r>
                                                </m:e>
                                              </m:d>
                                            </m:num>
                                            <m:den>
                                              <m:r>
                                                <m:rPr>
                                                  <m:brk m:alnAt="7"/>
                                                </m:rPr>
                                                <a:rPr lang="pt-BR" sz="2400" i="1">
                                                  <a:latin typeface="Cambria Math" panose="02040503050406030204" pitchFamily="18" charset="0"/>
                                                </a:rPr>
                                                <m:t>𝜕</m:t>
                                              </m:r>
                                              <m:sSubSup>
                                                <m:sSubSupPr>
                                                  <m:ctrlPr>
                                                    <a:rPr lang="pt-BR" sz="2400" i="1">
                                                      <a:latin typeface="Cambria Math" panose="02040503050406030204" pitchFamily="18" charset="0"/>
                                                    </a:rPr>
                                                  </m:ctrlPr>
                                                </m:sSubSupPr>
                                                <m:e>
                                                  <m:r>
                                                    <a:rPr lang="pt-BR" sz="2400" i="1">
                                                      <a:latin typeface="Cambria Math" panose="02040503050406030204" pitchFamily="18" charset="0"/>
                                                    </a:rPr>
                                                    <m:t>𝑤</m:t>
                                                  </m:r>
                                                </m:e>
                                                <m:sub>
                                                  <m:r>
                                                    <a:rPr lang="pt-BR" sz="2400" b="0" i="1" smtClean="0">
                                                      <a:latin typeface="Cambria Math" panose="02040503050406030204" pitchFamily="18" charset="0"/>
                                                    </a:rPr>
                                                    <m:t>𝐾</m:t>
                                                  </m:r>
                                                </m:sub>
                                                <m:sup>
                                                  <m:r>
                                                    <a:rPr lang="pt-BR" sz="2400" i="1">
                                                      <a:latin typeface="Cambria Math" panose="02040503050406030204" pitchFamily="18" charset="0"/>
                                                    </a:rPr>
                                                    <m:t>2</m:t>
                                                  </m:r>
                                                </m:sup>
                                              </m:sSubSup>
                                            </m:den>
                                          </m:f>
                                        </m:e>
                                      </m:mr>
                                    </m:m>
                                  </m:e>
                                </m:mr>
                              </m:m>
                            </m:e>
                          </m:mr>
                        </m:m>
                      </m:e>
                    </m:d>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82058"/>
                <a:ext cx="11005457" cy="5275942"/>
              </a:xfrm>
              <a:blipFill rotWithShape="0">
                <a:blip r:embed="rId2"/>
                <a:stretch>
                  <a:fillRect l="-831" t="-2659" r="-332"/>
                </a:stretch>
              </a:blipFill>
            </p:spPr>
            <p:txBody>
              <a:bodyPr/>
              <a:lstStyle/>
              <a:p>
                <a:r>
                  <a:rPr lang="pt-BR">
                    <a:noFill/>
                  </a:rPr>
                  <a:t> </a:t>
                </a:r>
              </a:p>
            </p:txBody>
          </p:sp>
        </mc:Fallback>
      </mc:AlternateContent>
    </p:spTree>
    <p:extLst>
      <p:ext uri="{BB962C8B-B14F-4D97-AF65-F5344CB8AC3E}">
        <p14:creationId xmlns:p14="http://schemas.microsoft.com/office/powerpoint/2010/main" val="33138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199" y="1825624"/>
            <a:ext cx="10994409" cy="4793539"/>
          </a:xfrm>
        </p:spPr>
        <p:txBody>
          <a:bodyPr>
            <a:normAutofit/>
          </a:bodyPr>
          <a:lstStyle/>
          <a:p>
            <a:endParaRPr lang="pt-BR" dirty="0"/>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em Redes Neurais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94143" cy="4850946"/>
              </a:xfrm>
            </p:spPr>
            <p:txBody>
              <a:bodyPr>
                <a:normAutofit fontScale="92500" lnSpcReduction="20000"/>
              </a:bodyPr>
              <a:lstStyle/>
              <a:p>
                <a:r>
                  <a:rPr lang="pt-BR" dirty="0" smtClean="0"/>
                  <a:t>De posse da </a:t>
                </a:r>
                <a:r>
                  <a:rPr lang="pt-BR" b="1" i="1" dirty="0"/>
                  <a:t>matriz hessiana</a:t>
                </a:r>
                <a:r>
                  <a:rPr lang="pt-BR" dirty="0"/>
                  <a:t>, é possível fazer uma aproximação de Taylor de </a:t>
                </a:r>
                <a:r>
                  <a:rPr lang="pt-BR" dirty="0" smtClean="0"/>
                  <a:t>segunda ordem da </a:t>
                </a:r>
                <a:r>
                  <a:rPr lang="pt-BR" b="1" i="1" dirty="0"/>
                  <a:t>função de custo</a:t>
                </a:r>
                <a:r>
                  <a:rPr lang="pt-BR" dirty="0"/>
                  <a:t>, o que leva à seguinte expressão para adaptação dos pesos:</a:t>
                </a:r>
              </a:p>
              <a:p>
                <a:pPr marL="0" indent="0" algn="ctr">
                  <a:buNone/>
                </a:pPr>
                <a14:m>
                  <m:oMath xmlns:m="http://schemas.openxmlformats.org/officeDocument/2006/math">
                    <m:r>
                      <a:rPr lang="pt-BR" b="1" i="1">
                        <a:latin typeface="Cambria Math" panose="02040503050406030204" pitchFamily="18" charset="0"/>
                      </a:rPr>
                      <m:t>𝒘</m:t>
                    </m:r>
                    <m:d>
                      <m:dPr>
                        <m:ctrlPr>
                          <a:rPr lang="pt-BR" i="1">
                            <a:latin typeface="Cambria Math" panose="02040503050406030204" pitchFamily="18" charset="0"/>
                          </a:rPr>
                        </m:ctrlPr>
                      </m:dPr>
                      <m:e>
                        <m:r>
                          <a:rPr lang="pt-BR" i="1">
                            <a:latin typeface="Cambria Math" panose="02040503050406030204" pitchFamily="18" charset="0"/>
                          </a:rPr>
                          <m:t>𝑘</m:t>
                        </m:r>
                        <m:r>
                          <a:rPr lang="pt-BR" i="1">
                            <a:latin typeface="Cambria Math" panose="02040503050406030204" pitchFamily="18" charset="0"/>
                          </a:rPr>
                          <m:t>+1</m:t>
                        </m:r>
                      </m:e>
                    </m:d>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𝒘</m:t>
                    </m:r>
                    <m:d>
                      <m:dPr>
                        <m:ctrlPr>
                          <a:rPr lang="pt-BR" b="1" i="1">
                            <a:latin typeface="Cambria Math" panose="02040503050406030204" pitchFamily="18" charset="0"/>
                          </a:rPr>
                        </m:ctrlPr>
                      </m:dPr>
                      <m:e>
                        <m:r>
                          <a:rPr lang="pt-BR" i="1">
                            <a:latin typeface="Cambria Math" panose="02040503050406030204" pitchFamily="18" charset="0"/>
                          </a:rPr>
                          <m:t>𝑘</m:t>
                        </m:r>
                      </m:e>
                    </m:d>
                    <m:r>
                      <a:rPr lang="pt-BR" b="1"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sSup>
                      <m:sSupPr>
                        <m:ctrlPr>
                          <a:rPr lang="pt-BR" i="1" smtClean="0">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rPr>
                          <m:t>𝑯</m:t>
                        </m:r>
                      </m:e>
                      <m:sup>
                        <m:r>
                          <a:rPr lang="pt-BR" b="0" i="1" smtClean="0">
                            <a:latin typeface="Cambria Math" panose="02040503050406030204" pitchFamily="18" charset="0"/>
                            <a:ea typeface="Cambria Math" panose="02040503050406030204" pitchFamily="18" charset="0"/>
                          </a:rPr>
                          <m:t>−1</m:t>
                        </m:r>
                      </m:sup>
                    </m:sSup>
                    <m:d>
                      <m:dPr>
                        <m:ctrlPr>
                          <a:rPr lang="pt-BR"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i="1">
                                <a:latin typeface="Cambria Math" panose="02040503050406030204" pitchFamily="18" charset="0"/>
                              </a:rPr>
                              <m:t>𝑘</m:t>
                            </m:r>
                          </m:e>
                        </m:d>
                      </m:e>
                    </m:d>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𝐽</m:t>
                    </m:r>
                    <m:d>
                      <m:dPr>
                        <m:ctrlPr>
                          <a:rPr lang="pt-BR" b="1"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i="1">
                                <a:latin typeface="Cambria Math" panose="02040503050406030204" pitchFamily="18" charset="0"/>
                              </a:rPr>
                              <m:t>𝑘</m:t>
                            </m:r>
                          </m:e>
                        </m:d>
                      </m:e>
                    </m:d>
                  </m:oMath>
                </a14:m>
                <a:r>
                  <a:rPr lang="pt-BR" dirty="0"/>
                  <a:t>.</a:t>
                </a:r>
              </a:p>
              <a:p>
                <a:r>
                  <a:rPr lang="pt-BR" dirty="0"/>
                  <a:t>Essa expressão requer que a </a:t>
                </a:r>
                <a:r>
                  <a:rPr lang="pt-BR" b="1" i="1" dirty="0"/>
                  <a:t>matriz </a:t>
                </a:r>
                <a:r>
                  <a:rPr lang="pt-BR" b="1" i="1" dirty="0" smtClean="0"/>
                  <a:t>Hessiana</a:t>
                </a:r>
                <a:r>
                  <a:rPr lang="pt-BR" dirty="0" smtClean="0"/>
                  <a:t> </a:t>
                </a:r>
                <a:r>
                  <a:rPr lang="pt-BR" dirty="0"/>
                  <a:t>seja inversível, e também que ela seja </a:t>
                </a:r>
                <a:r>
                  <a:rPr lang="pt-BR" b="1" i="1" dirty="0"/>
                  <a:t>definida positiva</a:t>
                </a:r>
                <a:r>
                  <a:rPr lang="pt-BR" dirty="0"/>
                  <a:t> a cada </a:t>
                </a:r>
                <a:r>
                  <a:rPr lang="pt-BR" dirty="0" smtClean="0"/>
                  <a:t>iteração, </a:t>
                </a:r>
                <a14:m>
                  <m:oMath xmlns:m="http://schemas.openxmlformats.org/officeDocument/2006/math">
                    <m:sSup>
                      <m:sSupPr>
                        <m:ctrlPr>
                          <a:rPr lang="pt-BR" b="1" i="1" smtClean="0">
                            <a:latin typeface="Cambria Math" panose="02040503050406030204" pitchFamily="18" charset="0"/>
                          </a:rPr>
                        </m:ctrlPr>
                      </m:sSupPr>
                      <m:e>
                        <m:r>
                          <a:rPr lang="pt-BR" b="1" i="1" smtClean="0">
                            <a:latin typeface="Cambria Math" panose="02040503050406030204" pitchFamily="18" charset="0"/>
                          </a:rPr>
                          <m:t>𝒛</m:t>
                        </m:r>
                      </m:e>
                      <m:sup>
                        <m:r>
                          <a:rPr lang="pt-BR" b="1" i="1" smtClean="0">
                            <a:latin typeface="Cambria Math" panose="02040503050406030204" pitchFamily="18" charset="0"/>
                          </a:rPr>
                          <m:t>𝑻</m:t>
                        </m:r>
                      </m:sup>
                    </m:sSup>
                    <m:r>
                      <a:rPr lang="pt-BR" b="1" i="1">
                        <a:latin typeface="Cambria Math" panose="02040503050406030204" pitchFamily="18" charset="0"/>
                      </a:rPr>
                      <m:t>𝑯</m:t>
                    </m:r>
                    <m:r>
                      <a:rPr lang="pt-BR" b="1" i="1" smtClean="0">
                        <a:latin typeface="Cambria Math" panose="02040503050406030204" pitchFamily="18" charset="0"/>
                      </a:rPr>
                      <m:t>𝒛</m:t>
                    </m:r>
                    <m:r>
                      <a:rPr lang="pt-BR" b="1" i="1" smtClean="0">
                        <a:latin typeface="Cambria Math" panose="02040503050406030204" pitchFamily="18" charset="0"/>
                      </a:rPr>
                      <m:t>&gt;</m:t>
                    </m:r>
                    <m:r>
                      <a:rPr lang="pt-BR" b="0" i="1" smtClean="0">
                        <a:latin typeface="Cambria Math" panose="02040503050406030204" pitchFamily="18" charset="0"/>
                      </a:rPr>
                      <m:t>0 </m:t>
                    </m:r>
                    <m:r>
                      <a:rPr lang="pt-BR" b="0"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𝒛</m:t>
                    </m:r>
                    <m:r>
                      <a:rPr lang="pt-BR" b="1"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𝟎</m:t>
                    </m:r>
                  </m:oMath>
                </a14:m>
                <a:r>
                  <a:rPr lang="pt-BR" dirty="0" smtClean="0"/>
                  <a:t> (vetor nulo).</a:t>
                </a:r>
                <a:endParaRPr lang="pt-BR" dirty="0"/>
              </a:p>
              <a:p>
                <a:r>
                  <a:rPr lang="pt-BR" dirty="0"/>
                  <a:t>Uma vez que a aproximação de Taylor com informação de </a:t>
                </a:r>
                <a:r>
                  <a:rPr lang="pt-BR" dirty="0" smtClean="0"/>
                  <a:t>segunda ordem é </a:t>
                </a:r>
                <a:r>
                  <a:rPr lang="pt-BR" dirty="0"/>
                  <a:t>mais ampla que aquela fornecida por métodos de primeira ordem, a tendência é que um método de </a:t>
                </a:r>
                <a:r>
                  <a:rPr lang="pt-BR" b="1" i="1" dirty="0"/>
                  <a:t>segunda ordem</a:t>
                </a:r>
                <a:r>
                  <a:rPr lang="pt-BR" dirty="0"/>
                  <a:t> convirja em menos passos que um método de </a:t>
                </a:r>
                <a:r>
                  <a:rPr lang="pt-BR" b="1" i="1" dirty="0"/>
                  <a:t>primeira ordem</a:t>
                </a:r>
                <a:r>
                  <a:rPr lang="pt-BR" dirty="0"/>
                  <a:t>.</a:t>
                </a:r>
              </a:p>
              <a:p>
                <a:r>
                  <a:rPr lang="pt-BR" dirty="0"/>
                  <a:t>Entretanto, o cálculo exato da </a:t>
                </a:r>
                <a:r>
                  <a:rPr lang="pt-BR" b="1" i="1" dirty="0"/>
                  <a:t>matriz </a:t>
                </a:r>
                <a:r>
                  <a:rPr lang="pt-BR" b="1" i="1" dirty="0" smtClean="0"/>
                  <a:t>Hessiana</a:t>
                </a:r>
                <a:r>
                  <a:rPr lang="pt-BR" dirty="0" smtClean="0"/>
                  <a:t> </a:t>
                </a:r>
                <a:r>
                  <a:rPr lang="pt-BR" dirty="0"/>
                  <a:t>pode ser complicado em vários casos práticos. Porém, há um conjunto de métodos de segunda ordem que evitam esse cálculo direto, como os métodos </a:t>
                </a:r>
                <a:r>
                  <a:rPr lang="pt-BR" b="1" i="1" dirty="0"/>
                  <a:t>quase-Newton</a:t>
                </a:r>
                <a:r>
                  <a:rPr lang="pt-BR" dirty="0"/>
                  <a:t> ou os métodos de </a:t>
                </a:r>
                <a:r>
                  <a:rPr lang="pt-BR" b="1" i="1" dirty="0"/>
                  <a:t>gradiente escalonado</a:t>
                </a:r>
                <a:r>
                  <a:rPr lang="pt-BR" dirty="0"/>
                  <a:t>, que representam uma espécie de compromisso entre complexidade e desempenho.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94143" cy="4850946"/>
              </a:xfrm>
              <a:blipFill rotWithShape="0">
                <a:blip r:embed="rId3"/>
                <a:stretch>
                  <a:fillRect l="-817" t="-3141" r="-1524" b="-2638"/>
                </a:stretch>
              </a:blipFill>
            </p:spPr>
            <p:txBody>
              <a:bodyPr/>
              <a:lstStyle/>
              <a:p>
                <a:r>
                  <a:rPr lang="pt-BR">
                    <a:noFill/>
                  </a:rPr>
                  <a:t> </a:t>
                </a:r>
              </a:p>
            </p:txBody>
          </p:sp>
        </mc:Fallback>
      </mc:AlternateContent>
    </p:spTree>
    <p:extLst>
      <p:ext uri="{BB962C8B-B14F-4D97-AF65-F5344CB8AC3E}">
        <p14:creationId xmlns:p14="http://schemas.microsoft.com/office/powerpoint/2010/main" val="869334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Mínimos Locais, Mínimos Globais e Pontos de Sela</a:t>
            </a:r>
          </a:p>
        </p:txBody>
      </p:sp>
      <p:sp>
        <p:nvSpPr>
          <p:cNvPr id="3" name="Content Placeholder 2"/>
          <p:cNvSpPr>
            <a:spLocks noGrp="1"/>
          </p:cNvSpPr>
          <p:nvPr>
            <p:ph idx="1"/>
          </p:nvPr>
        </p:nvSpPr>
        <p:spPr>
          <a:xfrm>
            <a:off x="838200" y="1825624"/>
            <a:ext cx="8315088" cy="4898733"/>
          </a:xfrm>
        </p:spPr>
        <p:txBody>
          <a:bodyPr/>
          <a:lstStyle/>
          <a:p>
            <a:r>
              <a:rPr lang="pt-BR" dirty="0"/>
              <a:t>É importante resaltarmos que todos esses métodos são métodos de </a:t>
            </a:r>
            <a:r>
              <a:rPr lang="pt-BR" b="1" i="1" dirty="0"/>
              <a:t>busca local</a:t>
            </a:r>
            <a:r>
              <a:rPr lang="pt-BR" dirty="0"/>
              <a:t>, ou seja, eles têm convergência assegurada para </a:t>
            </a:r>
            <a:r>
              <a:rPr lang="pt-BR" b="1" i="1" dirty="0"/>
              <a:t>mínimos locais</a:t>
            </a:r>
            <a:r>
              <a:rPr lang="pt-BR" dirty="0"/>
              <a:t>. </a:t>
            </a:r>
          </a:p>
          <a:p>
            <a:r>
              <a:rPr lang="pt-BR" dirty="0"/>
              <a:t>Para relembrarmos o que é um mínimo local, vejamos a figura ao lado onde existem dois mínimos:</a:t>
            </a:r>
          </a:p>
          <a:p>
            <a:pPr lvl="1">
              <a:buFont typeface="Wingdings" panose="05000000000000000000" pitchFamily="2" charset="2"/>
              <a:buChar char="§"/>
            </a:pPr>
            <a:r>
              <a:rPr lang="pt-BR" dirty="0"/>
              <a:t>Um deles é uma solução ótima em relação a seus vizinhos, ou seja, um </a:t>
            </a:r>
            <a:r>
              <a:rPr lang="pt-BR" b="1" i="1" dirty="0"/>
              <a:t>mínimo local</a:t>
            </a:r>
            <a:r>
              <a:rPr lang="pt-BR" dirty="0"/>
              <a:t>.</a:t>
            </a:r>
          </a:p>
          <a:p>
            <a:pPr lvl="1">
              <a:buFont typeface="Wingdings" panose="05000000000000000000" pitchFamily="2" charset="2"/>
              <a:buChar char="§"/>
            </a:pPr>
            <a:r>
              <a:rPr lang="pt-BR" dirty="0"/>
              <a:t>O outro também é uma solução ótima em relação a seus vizinhos (</a:t>
            </a:r>
            <a:r>
              <a:rPr lang="pt-BR" b="1" i="1" dirty="0"/>
              <a:t>mínimo local</a:t>
            </a:r>
            <a:r>
              <a:rPr lang="pt-BR" dirty="0" smtClean="0"/>
              <a:t>), mas também </a:t>
            </a:r>
            <a:r>
              <a:rPr lang="pt-BR" dirty="0"/>
              <a:t>em relação a todo o domínio considerado. Este é um </a:t>
            </a:r>
            <a:r>
              <a:rPr lang="pt-BR" b="1" i="1" dirty="0"/>
              <a:t>mínimo global</a:t>
            </a:r>
            <a:r>
              <a:rPr lang="pt-BR" dirty="0"/>
              <a:t>.</a:t>
            </a:r>
          </a:p>
        </p:txBody>
      </p:sp>
      <p:grpSp>
        <p:nvGrpSpPr>
          <p:cNvPr id="10" name="Group 9"/>
          <p:cNvGrpSpPr/>
          <p:nvPr/>
        </p:nvGrpSpPr>
        <p:grpSpPr>
          <a:xfrm>
            <a:off x="9033164" y="2424715"/>
            <a:ext cx="3061853" cy="2795274"/>
            <a:chOff x="9102437" y="2064497"/>
            <a:chExt cx="3061853" cy="2795274"/>
          </a:xfrm>
        </p:grpSpPr>
        <p:pic>
          <p:nvPicPr>
            <p:cNvPr id="4" name="Picture 3"/>
            <p:cNvPicPr>
              <a:picLocks noChangeAspect="1"/>
            </p:cNvPicPr>
            <p:nvPr/>
          </p:nvPicPr>
          <p:blipFill rotWithShape="1">
            <a:blip r:embed="rId2"/>
            <a:srcRect l="6242" t="5396" r="8367" b="4906"/>
            <a:stretch/>
          </p:blipFill>
          <p:spPr>
            <a:xfrm>
              <a:off x="9102437" y="2064497"/>
              <a:ext cx="3061853" cy="2795274"/>
            </a:xfrm>
            <a:prstGeom prst="rect">
              <a:avLst/>
            </a:prstGeom>
          </p:spPr>
        </p:pic>
        <p:sp>
          <p:nvSpPr>
            <p:cNvPr id="6" name="Oval 5"/>
            <p:cNvSpPr/>
            <p:nvPr/>
          </p:nvSpPr>
          <p:spPr>
            <a:xfrm>
              <a:off x="10046624" y="3277984"/>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11540144" y="4321924"/>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p:cNvSpPr txBox="1"/>
            <p:nvPr/>
          </p:nvSpPr>
          <p:spPr>
            <a:xfrm>
              <a:off x="9705434" y="3339548"/>
              <a:ext cx="754380" cy="461665"/>
            </a:xfrm>
            <a:prstGeom prst="rect">
              <a:avLst/>
            </a:prstGeom>
            <a:noFill/>
          </p:spPr>
          <p:txBody>
            <a:bodyPr wrap="square" rtlCol="0">
              <a:spAutoFit/>
            </a:bodyPr>
            <a:lstStyle/>
            <a:p>
              <a:pPr algn="ctr"/>
              <a:r>
                <a:rPr lang="pt-BR" sz="1200" dirty="0"/>
                <a:t>mínimo local</a:t>
              </a:r>
            </a:p>
          </p:txBody>
        </p:sp>
        <p:sp>
          <p:nvSpPr>
            <p:cNvPr id="9" name="TextBox 8"/>
            <p:cNvSpPr txBox="1"/>
            <p:nvPr/>
          </p:nvSpPr>
          <p:spPr>
            <a:xfrm>
              <a:off x="11234954" y="3673354"/>
              <a:ext cx="754380" cy="461665"/>
            </a:xfrm>
            <a:prstGeom prst="rect">
              <a:avLst/>
            </a:prstGeom>
            <a:noFill/>
          </p:spPr>
          <p:txBody>
            <a:bodyPr wrap="square" rtlCol="0">
              <a:spAutoFit/>
            </a:bodyPr>
            <a:lstStyle/>
            <a:p>
              <a:pPr algn="ctr"/>
              <a:r>
                <a:rPr lang="pt-BR" sz="1200" dirty="0"/>
                <a:t>mínimo global</a:t>
              </a:r>
            </a:p>
          </p:txBody>
        </p:sp>
      </p:grpSp>
    </p:spTree>
    <p:extLst>
      <p:ext uri="{BB962C8B-B14F-4D97-AF65-F5344CB8AC3E}">
        <p14:creationId xmlns:p14="http://schemas.microsoft.com/office/powerpoint/2010/main" val="743551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Mínimos Locais, Mínimos Globais e Pontos de Sela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508171" cy="4824557"/>
              </a:xfrm>
            </p:spPr>
            <p:txBody>
              <a:bodyPr>
                <a:normAutofit fontScale="92500" lnSpcReduction="20000"/>
              </a:bodyPr>
              <a:lstStyle/>
              <a:p>
                <a:r>
                  <a:rPr lang="pt-BR" dirty="0"/>
                  <a:t>Para valores adequados do </a:t>
                </a:r>
                <a:r>
                  <a:rPr lang="pt-BR" b="1" dirty="0"/>
                  <a:t>passo de aprendizagem</a:t>
                </a:r>
                <a:r>
                  <a:rPr lang="pt-BR" dirty="0"/>
                  <a:t>,</a:t>
                </a:r>
                <a:r>
                  <a:rPr lang="pt-BR" b="1" dirty="0"/>
                  <a:t>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 um </a:t>
                </a:r>
                <a:r>
                  <a:rPr lang="pt-BR" b="1" i="1" dirty="0"/>
                  <a:t>mínimo local</a:t>
                </a:r>
                <a:r>
                  <a:rPr lang="pt-BR" dirty="0"/>
                  <a:t> tende a atrair o vetor de pesos quando este se encontra em sua vizinhança. </a:t>
                </a:r>
              </a:p>
              <a:p>
                <a:r>
                  <a:rPr lang="pt-BR" dirty="0"/>
                  <a:t>De maneira mais rigorosa, podemos dizemos que cada mínimo tem sua </a:t>
                </a:r>
                <a:r>
                  <a:rPr lang="pt-BR" b="1" i="1" dirty="0"/>
                  <a:t>bacia de atração</a:t>
                </a:r>
                <a:r>
                  <a:rPr lang="pt-BR" dirty="0"/>
                  <a:t>.</a:t>
                </a:r>
              </a:p>
              <a:p>
                <a:r>
                  <a:rPr lang="pt-BR" dirty="0"/>
                  <a:t>Outro ponto que deve ser mencionado são os chamados </a:t>
                </a:r>
                <a:r>
                  <a:rPr lang="pt-BR" b="1" i="1" dirty="0"/>
                  <a:t>pontos de sela</a:t>
                </a:r>
                <a:r>
                  <a:rPr lang="pt-BR" dirty="0"/>
                  <a:t>, que são pontos que, em algumas direções são </a:t>
                </a:r>
                <a:r>
                  <a:rPr lang="pt-BR" b="1" i="1" dirty="0" smtClean="0"/>
                  <a:t>atratores</a:t>
                </a:r>
                <a:r>
                  <a:rPr lang="pt-BR" dirty="0"/>
                  <a:t>, mas em outras não. </a:t>
                </a:r>
              </a:p>
              <a:p>
                <a:r>
                  <a:rPr lang="pt-BR" dirty="0"/>
                  <a:t>Embora, a longo prazo, o algoritmo não vá convergir para esses pontos, ele pode passar um longo período de tempo sendo atraído por eles, o que prejudica seu desempenho. </a:t>
                </a:r>
              </a:p>
              <a:p>
                <a:r>
                  <a:rPr lang="pt-BR" dirty="0"/>
                  <a:t>A figura ao lado mostra um exemplo de um ponto de sela.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508171" cy="4824557"/>
              </a:xfrm>
              <a:blipFill rotWithShape="0">
                <a:blip r:embed="rId3"/>
                <a:stretch>
                  <a:fillRect l="-1218" t="-3157" r="-1948"/>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7092" t="7106" r="5392" b="6373"/>
          <a:stretch/>
        </p:blipFill>
        <p:spPr>
          <a:xfrm>
            <a:off x="8317616" y="1699664"/>
            <a:ext cx="3727866" cy="3203069"/>
          </a:xfrm>
          <a:prstGeom prst="rect">
            <a:avLst/>
          </a:prstGeom>
        </p:spPr>
      </p:pic>
      <p:sp>
        <p:nvSpPr>
          <p:cNvPr id="5" name="Oval 4"/>
          <p:cNvSpPr/>
          <p:nvPr/>
        </p:nvSpPr>
        <p:spPr>
          <a:xfrm>
            <a:off x="10145728" y="3071458"/>
            <a:ext cx="72000" cy="720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Box 5">
            <a:extLst>
              <a:ext uri="{FF2B5EF4-FFF2-40B4-BE49-F238E27FC236}">
                <a16:creationId xmlns="" xmlns:a16="http://schemas.microsoft.com/office/drawing/2014/main" id="{1BA221F4-1C27-4904-8204-555C8539A5F3}"/>
              </a:ext>
            </a:extLst>
          </p:cNvPr>
          <p:cNvSpPr txBox="1"/>
          <p:nvPr/>
        </p:nvSpPr>
        <p:spPr>
          <a:xfrm>
            <a:off x="8361871" y="5026323"/>
            <a:ext cx="36345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t>Ponto de </a:t>
            </a:r>
            <a:r>
              <a:rPr lang="en-US" b="1" dirty="0" err="1"/>
              <a:t>sela</a:t>
            </a:r>
            <a:r>
              <a:rPr lang="en-US" dirty="0"/>
              <a:t>: um </a:t>
            </a:r>
            <a:r>
              <a:rPr lang="en-US" dirty="0" err="1"/>
              <a:t>ponto</a:t>
            </a:r>
            <a:r>
              <a:rPr lang="en-US" dirty="0"/>
              <a:t> que é um </a:t>
            </a:r>
            <a:r>
              <a:rPr lang="en-US" dirty="0" err="1"/>
              <a:t>mínimo</a:t>
            </a:r>
            <a:r>
              <a:rPr lang="en-US" dirty="0"/>
              <a:t> </a:t>
            </a:r>
            <a:r>
              <a:rPr lang="en-US" dirty="0" err="1"/>
              <a:t>ao</a:t>
            </a:r>
            <a:r>
              <a:rPr lang="en-US" dirty="0"/>
              <a:t> </a:t>
            </a:r>
            <a:r>
              <a:rPr lang="en-US" dirty="0" err="1"/>
              <a:t>longo</a:t>
            </a:r>
            <a:r>
              <a:rPr lang="en-US" dirty="0"/>
              <a:t> de um </a:t>
            </a:r>
            <a:r>
              <a:rPr lang="en-US" dirty="0" err="1"/>
              <a:t>eixo</a:t>
            </a:r>
            <a:r>
              <a:rPr lang="en-US" dirty="0"/>
              <a:t> mas um </a:t>
            </a:r>
            <a:r>
              <a:rPr lang="en-US" dirty="0" err="1"/>
              <a:t>máximo</a:t>
            </a:r>
            <a:r>
              <a:rPr lang="en-US" dirty="0"/>
              <a:t> </a:t>
            </a:r>
            <a:r>
              <a:rPr lang="en-US" dirty="0" err="1"/>
              <a:t>ao</a:t>
            </a:r>
            <a:r>
              <a:rPr lang="en-US" dirty="0"/>
              <a:t> </a:t>
            </a:r>
            <a:r>
              <a:rPr lang="en-US" dirty="0" err="1"/>
              <a:t>longo</a:t>
            </a:r>
            <a:r>
              <a:rPr lang="en-US" dirty="0"/>
              <a:t> de outro </a:t>
            </a:r>
            <a:r>
              <a:rPr lang="en-US" dirty="0" err="1"/>
              <a:t>eixo</a:t>
            </a:r>
            <a:r>
              <a:rPr lang="en-US" dirty="0"/>
              <a:t>.</a:t>
            </a:r>
            <a:r>
              <a:rPr lang="en-US" dirty="0">
                <a:cs typeface="Calibri"/>
              </a:rPr>
              <a:t>​</a:t>
            </a:r>
            <a:endParaRPr lang="en-US" dirty="0"/>
          </a:p>
        </p:txBody>
      </p:sp>
      <p:cxnSp>
        <p:nvCxnSpPr>
          <p:cNvPr id="8" name="Straight Arrow Connector 7"/>
          <p:cNvCxnSpPr/>
          <p:nvPr/>
        </p:nvCxnSpPr>
        <p:spPr>
          <a:xfrm flipV="1">
            <a:off x="8088923" y="3143458"/>
            <a:ext cx="1955190" cy="9361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878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50806"/>
            <a:ext cx="10992729" cy="877888"/>
          </a:xfrm>
        </p:spPr>
        <p:txBody>
          <a:bodyPr/>
          <a:lstStyle/>
          <a:p>
            <a:r>
              <a:rPr lang="pt-BR" dirty="0"/>
              <a:t>Retropropagação do Erro (</a:t>
            </a:r>
            <a:r>
              <a:rPr lang="pt-BR" sz="4000" dirty="0"/>
              <a:t>Error Backpropagation</a:t>
            </a:r>
            <a:r>
              <a:rPr lang="pt-BR"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1588"/>
                <a:ext cx="11137900" cy="5586412"/>
              </a:xfrm>
            </p:spPr>
            <p:txBody>
              <a:bodyPr>
                <a:normAutofit fontScale="92500" lnSpcReduction="20000"/>
              </a:bodyPr>
              <a:lstStyle/>
              <a:p>
                <a:r>
                  <a:rPr lang="pt-BR" dirty="0"/>
                  <a:t>Conforme nós discutimos anteriormente, os métodos fundamentais de </a:t>
                </a:r>
                <a:r>
                  <a:rPr lang="pt-BR" b="1" i="1" dirty="0"/>
                  <a:t>aprendizado</a:t>
                </a:r>
                <a:r>
                  <a:rPr lang="pt-BR" dirty="0"/>
                  <a:t> em </a:t>
                </a:r>
                <a:r>
                  <a:rPr lang="pt-BR" b="1" i="1" dirty="0"/>
                  <a:t>redes neurais </a:t>
                </a:r>
                <a:r>
                  <a:rPr lang="pt-BR" dirty="0"/>
                  <a:t>são baseados no cálculo de derivadas </a:t>
                </a:r>
                <a:r>
                  <a:rPr lang="pt-BR" dirty="0" smtClean="0"/>
                  <a:t>parciais da </a:t>
                </a:r>
                <a:r>
                  <a:rPr lang="pt-BR" b="1" i="1" dirty="0"/>
                  <a:t>função custo </a:t>
                </a:r>
                <a:r>
                  <a:rPr lang="pt-BR" dirty="0"/>
                  <a:t>com </a:t>
                </a:r>
                <a:r>
                  <a:rPr lang="pt-BR" dirty="0" smtClean="0"/>
                  <a:t>relação aos </a:t>
                </a:r>
                <a:r>
                  <a:rPr lang="pt-BR" b="1" i="1" dirty="0"/>
                  <a:t>pesos sinápticos</a:t>
                </a:r>
                <a:r>
                  <a:rPr lang="pt-BR" dirty="0"/>
                  <a:t>. </a:t>
                </a:r>
              </a:p>
              <a:p>
                <a:r>
                  <a:rPr lang="pt-BR" dirty="0"/>
                  <a:t>Esses métodos buscam, fundamentalmente, encontrar o </a:t>
                </a:r>
                <a:r>
                  <a:rPr lang="pt-BR" b="1" i="1" dirty="0"/>
                  <a:t>conjunto de pesos </a:t>
                </a:r>
                <a:r>
                  <a:rPr lang="pt-BR" dirty="0"/>
                  <a:t>que minimize a </a:t>
                </a:r>
                <a:r>
                  <a:rPr lang="pt-BR" b="1" i="1" dirty="0"/>
                  <a:t>medida de erro </a:t>
                </a:r>
                <a:r>
                  <a:rPr lang="pt-BR" dirty="0"/>
                  <a:t>escolhida.</a:t>
                </a:r>
              </a:p>
              <a:p>
                <a:r>
                  <a:rPr lang="pt-BR" dirty="0"/>
                  <a:t>A ideia é encontrar uma maneira de calcular o </a:t>
                </a:r>
                <a:r>
                  <a:rPr lang="pt-BR" b="1" i="1" dirty="0"/>
                  <a:t>vetor gradiente </a:t>
                </a:r>
                <a:r>
                  <a:rPr lang="pt-BR" dirty="0"/>
                  <a:t>da </a:t>
                </a:r>
                <a:r>
                  <a:rPr lang="pt-BR" b="1" i="1" dirty="0"/>
                  <a:t>função de custo </a:t>
                </a:r>
                <a:r>
                  <a:rPr lang="pt-BR" dirty="0"/>
                  <a:t>com respeito aos </a:t>
                </a:r>
                <a:r>
                  <a:rPr lang="pt-BR" b="1" i="1" dirty="0"/>
                  <a:t>pesos sinápticos</a:t>
                </a:r>
                <a:r>
                  <a:rPr lang="pt-BR" dirty="0"/>
                  <a:t>. </a:t>
                </a:r>
              </a:p>
              <a:p>
                <a:r>
                  <a:rPr lang="pt-BR" dirty="0"/>
                  <a:t>Essa tarefa pode parecer óbvia, mas não é o </a:t>
                </a:r>
                <a:r>
                  <a:rPr lang="pt-BR" dirty="0" smtClean="0"/>
                  <a:t>caso. Foram necessários 17 anos desde a criação do Perceptron para se “descobrirem” uma forma de treinar as RNAs.</a:t>
                </a:r>
              </a:p>
              <a:p>
                <a:r>
                  <a:rPr lang="pt-BR" dirty="0" smtClean="0"/>
                  <a:t>Para </a:t>
                </a:r>
                <a:r>
                  <a:rPr lang="pt-BR" dirty="0"/>
                  <a:t>que entendamos melhor o porquê, nós iremos considerar uma notação que será muito útil a seguir: </a:t>
                </a:r>
              </a:p>
              <a:p>
                <a:pPr lvl="1">
                  <a:buFont typeface="Wingdings" panose="05000000000000000000" pitchFamily="2" charset="2"/>
                  <a:buChar char="§"/>
                </a:pPr>
                <a:r>
                  <a:rPr lang="pt-BR" dirty="0"/>
                  <a:t>O peso </a:t>
                </a:r>
                <a14:m>
                  <m:oMath xmlns:m="http://schemas.openxmlformats.org/officeDocument/2006/math">
                    <m:sSubSup>
                      <m:sSubSupPr>
                        <m:ctrlPr>
                          <a:rPr lang="pt-BR" i="1" smtClean="0">
                            <a:latin typeface="Cambria Math" panose="02040503050406030204" pitchFamily="18" charset="0"/>
                          </a:rPr>
                        </m:ctrlPr>
                      </m:sSubSupPr>
                      <m:e>
                        <m:r>
                          <a:rPr lang="pt-BR" b="0" i="1" smtClean="0">
                            <a:latin typeface="Cambria Math" panose="02040503050406030204" pitchFamily="18" charset="0"/>
                          </a:rPr>
                          <m:t>𝑤</m:t>
                        </m:r>
                      </m:e>
                      <m:sub>
                        <m:r>
                          <a:rPr lang="pt-BR" b="0" i="1" smtClean="0">
                            <a:latin typeface="Cambria Math" panose="02040503050406030204" pitchFamily="18" charset="0"/>
                          </a:rPr>
                          <m:t>𝑖</m:t>
                        </m:r>
                        <m:r>
                          <a:rPr lang="pt-BR" b="0" i="1" smtClean="0">
                            <a:latin typeface="Cambria Math" panose="02040503050406030204" pitchFamily="18" charset="0"/>
                          </a:rPr>
                          <m:t>,</m:t>
                        </m:r>
                        <m:r>
                          <a:rPr lang="pt-BR" b="0" i="1" smtClean="0">
                            <a:latin typeface="Cambria Math" panose="02040503050406030204" pitchFamily="18" charset="0"/>
                          </a:rPr>
                          <m:t>𝑗</m:t>
                        </m:r>
                      </m:sub>
                      <m:sup>
                        <m:r>
                          <a:rPr lang="pt-BR" b="0" i="1" smtClean="0">
                            <a:latin typeface="Cambria Math" panose="02040503050406030204" pitchFamily="18" charset="0"/>
                          </a:rPr>
                          <m:t>𝑚</m:t>
                        </m:r>
                      </m:sup>
                    </m:sSubSup>
                  </m:oMath>
                </a14:m>
                <a:r>
                  <a:rPr lang="pt-BR" dirty="0"/>
                  <a:t> corresponde ao </a:t>
                </a:r>
                <a14:m>
                  <m:oMath xmlns:m="http://schemas.openxmlformats.org/officeDocument/2006/math">
                    <m:r>
                      <a:rPr lang="pt-BR" i="1">
                        <a:latin typeface="Cambria Math" panose="02040503050406030204" pitchFamily="18" charset="0"/>
                      </a:rPr>
                      <m:t>𝑗</m:t>
                    </m:r>
                  </m:oMath>
                </a14:m>
                <a:r>
                  <a:rPr lang="pt-BR" dirty="0"/>
                  <a:t>-ésimo peso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(ou </a:t>
                </a:r>
                <a:r>
                  <a:rPr lang="pt-BR" b="1" i="1" dirty="0"/>
                  <a:t>neurônio</a:t>
                </a:r>
                <a:r>
                  <a:rPr lang="pt-BR" dirty="0"/>
                  <a:t>) da </a:t>
                </a:r>
                <a14:m>
                  <m:oMath xmlns:m="http://schemas.openxmlformats.org/officeDocument/2006/math">
                    <m:r>
                      <a:rPr lang="pt-BR" i="1">
                        <a:latin typeface="Cambria Math" panose="02040503050406030204" pitchFamily="18" charset="0"/>
                      </a:rPr>
                      <m:t>𝑚</m:t>
                    </m:r>
                  </m:oMath>
                </a14:m>
                <a:r>
                  <a:rPr lang="pt-BR" dirty="0"/>
                  <a:t>-ésima camada da </a:t>
                </a:r>
                <a:r>
                  <a:rPr lang="pt-BR" b="1" i="1" dirty="0"/>
                  <a:t>rede neural</a:t>
                </a:r>
                <a:r>
                  <a:rPr lang="pt-BR" dirty="0"/>
                  <a:t> e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b="0" i="1" smtClean="0">
                            <a:latin typeface="Cambria Math" panose="02040503050406030204" pitchFamily="18" charset="0"/>
                          </a:rPr>
                          <m:t>𝑚</m:t>
                        </m:r>
                      </m:sup>
                    </m:sSup>
                  </m:oMath>
                </a14:m>
                <a:r>
                  <a:rPr lang="pt-BR" dirty="0"/>
                  <a:t> é a matriz com todos os pesos da </a:t>
                </a:r>
                <a14:m>
                  <m:oMath xmlns:m="http://schemas.openxmlformats.org/officeDocument/2006/math">
                    <m:r>
                      <a:rPr lang="pt-BR" i="1">
                        <a:latin typeface="Cambria Math" panose="02040503050406030204" pitchFamily="18" charset="0"/>
                      </a:rPr>
                      <m:t>𝑚</m:t>
                    </m:r>
                  </m:oMath>
                </a14:m>
                <a:r>
                  <a:rPr lang="pt-BR" dirty="0"/>
                  <a:t>-ésima camada.</a:t>
                </a:r>
              </a:p>
              <a:p>
                <a:pPr lvl="1">
                  <a:buFont typeface="Wingdings" panose="05000000000000000000" pitchFamily="2" charset="2"/>
                  <a:buChar char="§"/>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𝒇</m:t>
                        </m:r>
                      </m:e>
                      <m:sup>
                        <m:r>
                          <a:rPr lang="pt-BR" b="0" i="1" smtClean="0">
                            <a:latin typeface="Cambria Math" panose="02040503050406030204" pitchFamily="18" charset="0"/>
                          </a:rPr>
                          <m:t>𝑚</m:t>
                        </m:r>
                      </m:sup>
                    </m:sSup>
                    <m:r>
                      <a:rPr lang="pt-BR" b="0" i="1" smtClean="0">
                        <a:latin typeface="Cambria Math" panose="02040503050406030204" pitchFamily="18" charset="0"/>
                      </a:rPr>
                      <m:t>(.)</m:t>
                    </m:r>
                  </m:oMath>
                </a14:m>
                <a:r>
                  <a:rPr lang="pt-BR" dirty="0"/>
                  <a:t> é a função de ativação da </a:t>
                </a:r>
                <a14:m>
                  <m:oMath xmlns:m="http://schemas.openxmlformats.org/officeDocument/2006/math">
                    <m:r>
                      <a:rPr lang="pt-BR" i="1">
                        <a:latin typeface="Cambria Math" panose="02040503050406030204" pitchFamily="18" charset="0"/>
                      </a:rPr>
                      <m:t>𝑚</m:t>
                    </m:r>
                  </m:oMath>
                </a14:m>
                <a:r>
                  <a:rPr lang="pt-BR" dirty="0"/>
                  <a:t>-ésima camada da </a:t>
                </a:r>
                <a:r>
                  <a:rPr lang="pt-BR" b="1" i="1" dirty="0"/>
                  <a:t>rede neural</a:t>
                </a:r>
                <a:r>
                  <a:rPr lang="pt-BR" dirty="0"/>
                  <a:t>.</a:t>
                </a:r>
              </a:p>
              <a:p>
                <a:pPr lvl="1">
                  <a:buFont typeface="Wingdings" panose="05000000000000000000" pitchFamily="2" charset="2"/>
                  <a:buChar char="§"/>
                </a:pPr>
                <a:r>
                  <a:rPr lang="pt-BR" dirty="0"/>
                  <a:t>Com essa notação, obter o </a:t>
                </a:r>
                <a:r>
                  <a:rPr lang="pt-BR" b="1" i="1" dirty="0"/>
                  <a:t>vetor gradiente</a:t>
                </a:r>
                <a:r>
                  <a:rPr lang="pt-BR" dirty="0"/>
                  <a:t> significa calcular, de maneira genérica, </a:t>
                </a: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m:t>
                        </m:r>
                        <m:r>
                          <a:rPr lang="pt-BR" b="0" i="1" smtClean="0">
                            <a:latin typeface="Cambria Math" panose="02040503050406030204" pitchFamily="18" charset="0"/>
                          </a:rPr>
                          <m:t>𝐽</m:t>
                        </m:r>
                        <m:d>
                          <m:dPr>
                            <m:ctrlPr>
                              <a:rPr lang="pt-BR" b="1" i="1">
                                <a:latin typeface="Cambria Math" panose="02040503050406030204" pitchFamily="18" charset="0"/>
                              </a:rPr>
                            </m:ctrlPr>
                          </m:dPr>
                          <m:e>
                            <m:r>
                              <a:rPr lang="pt-BR" b="1" i="1">
                                <a:latin typeface="Cambria Math" panose="02040503050406030204" pitchFamily="18" charset="0"/>
                              </a:rPr>
                              <m:t>𝒘</m:t>
                            </m:r>
                          </m:e>
                        </m:d>
                      </m:num>
                      <m:den>
                        <m:r>
                          <a:rPr lang="pt-BR" i="1" smtClean="0">
                            <a:latin typeface="Cambria Math" panose="02040503050406030204" pitchFamily="18" charset="0"/>
                          </a:rPr>
                          <m:t>𝜕</m:t>
                        </m:r>
                        <m:sSubSup>
                          <m:sSubSupPr>
                            <m:ctrlPr>
                              <a:rPr lang="pt-BR" i="1" smtClean="0">
                                <a:latin typeface="Cambria Math" panose="02040503050406030204" pitchFamily="18" charset="0"/>
                              </a:rPr>
                            </m:ctrlPr>
                          </m:sSubSupPr>
                          <m:e>
                            <m:r>
                              <a:rPr lang="pt-BR" b="0" i="1" smtClean="0">
                                <a:latin typeface="Cambria Math" panose="02040503050406030204" pitchFamily="18" charset="0"/>
                              </a:rPr>
                              <m:t>𝑤</m:t>
                            </m:r>
                          </m:e>
                          <m:sub>
                            <m:r>
                              <a:rPr lang="pt-BR" b="0" i="1" smtClean="0">
                                <a:latin typeface="Cambria Math" panose="02040503050406030204" pitchFamily="18" charset="0"/>
                              </a:rPr>
                              <m:t>𝑖</m:t>
                            </m:r>
                            <m:r>
                              <a:rPr lang="pt-BR" b="0" i="1" smtClean="0">
                                <a:latin typeface="Cambria Math" panose="02040503050406030204" pitchFamily="18" charset="0"/>
                              </a:rPr>
                              <m:t>,</m:t>
                            </m:r>
                            <m:r>
                              <a:rPr lang="pt-BR" b="0" i="1" smtClean="0">
                                <a:latin typeface="Cambria Math" panose="02040503050406030204" pitchFamily="18" charset="0"/>
                              </a:rPr>
                              <m:t>𝑗</m:t>
                            </m:r>
                          </m:sub>
                          <m:sup>
                            <m:r>
                              <a:rPr lang="pt-BR" b="0" i="1" smtClean="0">
                                <a:latin typeface="Cambria Math" panose="02040503050406030204" pitchFamily="18" charset="0"/>
                              </a:rPr>
                              <m:t>𝑚</m:t>
                            </m:r>
                          </m:sup>
                        </m:sSubSup>
                      </m:den>
                    </m:f>
                  </m:oMath>
                </a14:m>
                <a:r>
                  <a:rPr lang="pt-BR" dirty="0"/>
                  <a:t>, ou seja, calcular essa derivada para todos os pesos de todos os </a:t>
                </a:r>
                <a:r>
                  <a:rPr lang="pt-BR" b="1" i="1" dirty="0"/>
                  <a:t>nós</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1588"/>
                <a:ext cx="11137900" cy="5586412"/>
              </a:xfrm>
              <a:blipFill rotWithShape="0">
                <a:blip r:embed="rId3"/>
                <a:stretch>
                  <a:fillRect l="-876" t="-2838" r="-1368" b="-983"/>
                </a:stretch>
              </a:blipFill>
            </p:spPr>
            <p:txBody>
              <a:bodyPr/>
              <a:lstStyle/>
              <a:p>
                <a:r>
                  <a:rPr lang="pt-BR">
                    <a:noFill/>
                  </a:rPr>
                  <a:t> </a:t>
                </a:r>
              </a:p>
            </p:txBody>
          </p:sp>
        </mc:Fallback>
      </mc:AlternateContent>
    </p:spTree>
    <p:extLst>
      <p:ext uri="{BB962C8B-B14F-4D97-AF65-F5344CB8AC3E}">
        <p14:creationId xmlns:p14="http://schemas.microsoft.com/office/powerpoint/2010/main" val="1393579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353800" cy="1325563"/>
          </a:xfrm>
        </p:spPr>
        <p:txBody>
          <a:bodyPr/>
          <a:lstStyle/>
          <a:p>
            <a:r>
              <a:rPr lang="pt-BR" dirty="0"/>
              <a:t>Retropropagação do Erro (</a:t>
            </a:r>
            <a:r>
              <a:rPr lang="pt-BR" sz="4000" dirty="0"/>
              <a:t>Error Backpropagation</a:t>
            </a:r>
            <a:r>
              <a:rPr lang="pt-BR" dirty="0"/>
              <a:t>)</a:t>
            </a:r>
          </a:p>
        </p:txBody>
      </p:sp>
      <p:sp>
        <p:nvSpPr>
          <p:cNvPr id="3" name="Content Placeholder 2"/>
          <p:cNvSpPr>
            <a:spLocks noGrp="1"/>
          </p:cNvSpPr>
          <p:nvPr>
            <p:ph idx="1"/>
          </p:nvPr>
        </p:nvSpPr>
        <p:spPr>
          <a:xfrm>
            <a:off x="838199" y="1825625"/>
            <a:ext cx="10910455" cy="820593"/>
          </a:xfrm>
        </p:spPr>
        <p:txBody>
          <a:bodyPr>
            <a:normAutofit lnSpcReduction="10000"/>
          </a:bodyPr>
          <a:lstStyle/>
          <a:p>
            <a:r>
              <a:rPr lang="pt-BR" dirty="0"/>
              <a:t>A figura abaixo apresenta um exemplo de como uma rede MLP pode ser descrita segundo essa notação.</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944" y="2646218"/>
            <a:ext cx="6484111" cy="2230534"/>
          </a:xfrm>
          <a:prstGeom prst="rect">
            <a:avLst/>
          </a:prstGeom>
        </p:spPr>
      </p:pic>
      <mc:AlternateContent xmlns:mc="http://schemas.openxmlformats.org/markup-compatibility/2006" xmlns:a14="http://schemas.microsoft.com/office/drawing/2010/main">
        <mc:Choice Requires="a14">
          <p:sp>
            <p:nvSpPr>
              <p:cNvPr id="5" name="Content Placeholder 2"/>
              <p:cNvSpPr txBox="1">
                <a:spLocks/>
              </p:cNvSpPr>
              <p:nvPr/>
            </p:nvSpPr>
            <p:spPr>
              <a:xfrm>
                <a:off x="838199" y="5003111"/>
                <a:ext cx="11118274" cy="175790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O mapeamento realizado pela rede MLP acima é dado por:</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𝒚</m:t>
                        </m:r>
                      </m:e>
                      <m:sup>
                        <m:r>
                          <a:rPr lang="pt-BR" i="1">
                            <a:latin typeface="Cambria Math" panose="02040503050406030204" pitchFamily="18" charset="0"/>
                          </a:rPr>
                          <m:t>3</m:t>
                        </m:r>
                      </m:sup>
                    </m:sSup>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𝒇</m:t>
                        </m:r>
                      </m:e>
                      <m:sup>
                        <m:r>
                          <a:rPr lang="pt-BR" i="1">
                            <a:latin typeface="Cambria Math" panose="02040503050406030204" pitchFamily="18" charset="0"/>
                          </a:rPr>
                          <m:t>3</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3</m:t>
                            </m:r>
                          </m:sup>
                        </m:sSup>
                        <m:sSup>
                          <m:sSupPr>
                            <m:ctrlPr>
                              <a:rPr lang="pt-BR" i="1">
                                <a:latin typeface="Cambria Math" panose="02040503050406030204" pitchFamily="18" charset="0"/>
                              </a:rPr>
                            </m:ctrlPr>
                          </m:sSupPr>
                          <m:e>
                            <m:r>
                              <a:rPr lang="pt-BR" b="1" i="1">
                                <a:latin typeface="Cambria Math" panose="02040503050406030204" pitchFamily="18" charset="0"/>
                              </a:rPr>
                              <m:t>𝒇</m:t>
                            </m:r>
                          </m:e>
                          <m:sup>
                            <m:r>
                              <a:rPr lang="pt-BR" i="1">
                                <a:latin typeface="Cambria Math" panose="02040503050406030204" pitchFamily="18" charset="0"/>
                              </a:rPr>
                              <m:t>2</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2</m:t>
                                </m:r>
                              </m:sup>
                            </m:sSup>
                            <m:sSup>
                              <m:sSupPr>
                                <m:ctrlPr>
                                  <a:rPr lang="pt-BR" i="1">
                                    <a:latin typeface="Cambria Math" panose="02040503050406030204" pitchFamily="18" charset="0"/>
                                  </a:rPr>
                                </m:ctrlPr>
                              </m:sSupPr>
                              <m:e>
                                <m:r>
                                  <a:rPr lang="pt-BR" b="1" i="1">
                                    <a:latin typeface="Cambria Math" panose="02040503050406030204" pitchFamily="18" charset="0"/>
                                  </a:rPr>
                                  <m:t>𝒇</m:t>
                                </m:r>
                              </m:e>
                              <m:sup>
                                <m:r>
                                  <a:rPr lang="pt-BR" i="1">
                                    <a:latin typeface="Cambria Math" panose="02040503050406030204" pitchFamily="18" charset="0"/>
                                  </a:rPr>
                                  <m:t>1</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1</m:t>
                                    </m:r>
                                  </m:sup>
                                </m:sSup>
                                <m:r>
                                  <a:rPr lang="pt-BR" b="1" i="1">
                                    <a:latin typeface="Cambria Math" panose="02040503050406030204" pitchFamily="18" charset="0"/>
                                  </a:rPr>
                                  <m:t>𝒙</m:t>
                                </m:r>
                                <m:r>
                                  <m:rPr>
                                    <m:nor/>
                                  </m:rPr>
                                  <a:rPr lang="pt-BR" b="1" dirty="0"/>
                                  <m:t> </m:t>
                                </m:r>
                                <m:r>
                                  <a:rPr lang="pt-BR" i="1" dirty="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𝒃</m:t>
                                    </m:r>
                                  </m:e>
                                  <m:sup>
                                    <m:r>
                                      <a:rPr lang="pt-BR" i="1">
                                        <a:latin typeface="Cambria Math" panose="02040503050406030204" pitchFamily="18" charset="0"/>
                                      </a:rPr>
                                      <m:t>1</m:t>
                                    </m:r>
                                  </m:sup>
                                </m:sSup>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𝒃</m:t>
                                </m:r>
                              </m:e>
                              <m:sup>
                                <m:r>
                                  <a:rPr lang="pt-BR" i="1">
                                    <a:latin typeface="Cambria Math" panose="02040503050406030204" pitchFamily="18" charset="0"/>
                                  </a:rPr>
                                  <m:t>2</m:t>
                                </m:r>
                              </m:sup>
                            </m:sSup>
                          </m:e>
                        </m:d>
                        <m:r>
                          <a:rPr lang="pt-BR" i="1" dirty="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𝒃</m:t>
                            </m:r>
                          </m:e>
                          <m:sup>
                            <m:r>
                              <a:rPr lang="pt-BR" i="1">
                                <a:latin typeface="Cambria Math" panose="02040503050406030204" pitchFamily="18" charset="0"/>
                              </a:rPr>
                              <m:t>3</m:t>
                            </m:r>
                          </m:sup>
                        </m:sSup>
                      </m:e>
                    </m:d>
                  </m:oMath>
                </a14:m>
                <a:r>
                  <a:rPr lang="pt-BR" dirty="0"/>
                  <a:t>.</a:t>
                </a:r>
              </a:p>
              <a:p>
                <a:r>
                  <a:rPr lang="pt-BR" dirty="0"/>
                  <a:t>Para facilitar nosso trabalho, iremos supor, sem nenhuma perda de generalidade, que a </a:t>
                </a:r>
                <a:r>
                  <a:rPr lang="pt-BR" b="1" i="1" dirty="0"/>
                  <a:t>função de custo</a:t>
                </a:r>
                <a:r>
                  <a:rPr lang="pt-BR" dirty="0"/>
                  <a:t> escolhida é o </a:t>
                </a:r>
                <a:r>
                  <a:rPr lang="pt-BR" b="1" i="1" dirty="0"/>
                  <a:t>erro quadrático médio</a:t>
                </a:r>
                <a:r>
                  <a:rPr lang="pt-BR" dirty="0"/>
                  <a:t> (MSE).</a:t>
                </a:r>
              </a:p>
              <a:p>
                <a:pPr marL="0" indent="0" algn="ctr">
                  <a:buNone/>
                </a:pPr>
                <a:endParaRPr lang="pt-BR"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838199" y="5003111"/>
                <a:ext cx="11118274" cy="1757907"/>
              </a:xfrm>
              <a:prstGeom prst="rect">
                <a:avLst/>
              </a:prstGeom>
              <a:blipFill rotWithShape="0">
                <a:blip r:embed="rId3"/>
                <a:stretch>
                  <a:fillRect l="-822" t="-9028" b="-8681"/>
                </a:stretch>
              </a:blipFill>
            </p:spPr>
            <p:txBody>
              <a:bodyPr/>
              <a:lstStyle/>
              <a:p>
                <a:r>
                  <a:rPr lang="pt-BR">
                    <a:noFill/>
                  </a:rPr>
                  <a:t> </a:t>
                </a:r>
              </a:p>
            </p:txBody>
          </p:sp>
        </mc:Fallback>
      </mc:AlternateContent>
    </p:spTree>
    <p:extLst>
      <p:ext uri="{BB962C8B-B14F-4D97-AF65-F5344CB8AC3E}">
        <p14:creationId xmlns:p14="http://schemas.microsoft.com/office/powerpoint/2010/main" val="58076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429"/>
            <a:ext cx="10866120" cy="1325563"/>
          </a:xfrm>
        </p:spPr>
        <p:txBody>
          <a:bodyPr/>
          <a:lstStyle/>
          <a:p>
            <a:r>
              <a:rPr lang="pt-BR" dirty="0"/>
              <a:t>Retropropagação do Erro (</a:t>
            </a:r>
            <a:r>
              <a:rPr lang="pt-BR" sz="4000" dirty="0"/>
              <a:t>Error Backpropagation</a:t>
            </a:r>
            <a:r>
              <a:rPr lang="pt-BR"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69008"/>
                <a:ext cx="11159836" cy="5388992"/>
              </a:xfrm>
            </p:spPr>
            <p:txBody>
              <a:bodyPr>
                <a:normAutofit fontScale="77500" lnSpcReduction="20000"/>
              </a:bodyPr>
              <a:lstStyle/>
              <a:p>
                <a:r>
                  <a:rPr lang="pt-BR" dirty="0"/>
                  <a:t>Nós vamos assumir que a última camada da rede MLP (denotada como a </a:t>
                </a:r>
                <a14:m>
                  <m:oMath xmlns:m="http://schemas.openxmlformats.org/officeDocument/2006/math">
                    <m:r>
                      <a:rPr lang="pt-BR" b="0" i="1" smtClean="0">
                        <a:latin typeface="Cambria Math" panose="02040503050406030204" pitchFamily="18" charset="0"/>
                      </a:rPr>
                      <m:t>𝑀</m:t>
                    </m:r>
                  </m:oMath>
                </a14:m>
                <a:r>
                  <a:rPr lang="pt-BR" dirty="0"/>
                  <a:t>-ésima camada) tenha uma quantidade genérica,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𝑁</m:t>
                        </m:r>
                      </m:e>
                      <m:sub>
                        <m:r>
                          <a:rPr lang="pt-BR" b="0" i="1" smtClean="0">
                            <a:latin typeface="Cambria Math" panose="02040503050406030204" pitchFamily="18" charset="0"/>
                          </a:rPr>
                          <m:t>𝑀</m:t>
                        </m:r>
                      </m:sub>
                    </m:sSub>
                  </m:oMath>
                </a14:m>
                <a:r>
                  <a:rPr lang="pt-BR" dirty="0"/>
                  <a:t>, de </a:t>
                </a:r>
                <a:r>
                  <a:rPr lang="pt-BR" b="1" i="1" dirty="0"/>
                  <a:t>nós</a:t>
                </a:r>
                <a:r>
                  <a:rPr lang="pt-BR" dirty="0"/>
                  <a:t>.</a:t>
                </a:r>
              </a:p>
              <a:p>
                <a:pPr marL="0" indent="0" algn="ctr">
                  <a:buNone/>
                </a:pPr>
                <a14:m>
                  <m:oMath xmlns:m="http://schemas.openxmlformats.org/officeDocument/2006/math">
                    <m:r>
                      <a:rPr lang="pt-BR" b="0" i="1" smtClean="0">
                        <a:latin typeface="Cambria Math" panose="02040503050406030204" pitchFamily="18" charset="0"/>
                      </a:rPr>
                      <m:t>𝐽</m:t>
                    </m:r>
                    <m:d>
                      <m:dPr>
                        <m:ctrlPr>
                          <a:rPr lang="pt-BR" b="0" i="1" smtClean="0">
                            <a:latin typeface="Cambria Math" panose="02040503050406030204" pitchFamily="18" charset="0"/>
                          </a:rPr>
                        </m:ctrlPr>
                      </m:dPr>
                      <m:e>
                        <m:r>
                          <a:rPr lang="pt-BR" b="1" i="1">
                            <a:latin typeface="Cambria Math" panose="02040503050406030204" pitchFamily="18" charset="0"/>
                          </a:rPr>
                          <m:t>𝒘</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sSub>
                          <m:sSubPr>
                            <m:ctrlPr>
                              <a:rPr lang="pt-BR" b="0" i="1" smtClean="0">
                                <a:latin typeface="Cambria Math" panose="02040503050406030204" pitchFamily="18" charset="0"/>
                              </a:rPr>
                            </m:ctrlPr>
                          </m:sSubPr>
                          <m:e>
                            <m:r>
                              <a:rPr lang="pt-BR" b="0" i="1" smtClean="0">
                                <a:latin typeface="Cambria Math" panose="02040503050406030204" pitchFamily="18" charset="0"/>
                              </a:rPr>
                              <m:t>𝑁</m:t>
                            </m:r>
                          </m:e>
                          <m:sub>
                            <m:r>
                              <m:rPr>
                                <m:sty m:val="p"/>
                              </m:rPr>
                              <a:rPr lang="pt-BR" b="0" i="0" smtClean="0">
                                <a:latin typeface="Cambria Math" panose="02040503050406030204" pitchFamily="18" charset="0"/>
                              </a:rPr>
                              <m:t>dados</m:t>
                            </m:r>
                          </m:sub>
                        </m:sSub>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den>
                    </m:f>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=1</m:t>
                        </m:r>
                      </m:sub>
                      <m:sup>
                        <m:sSub>
                          <m:sSubPr>
                            <m:ctrlPr>
                              <a:rPr lang="pt-BR" b="0" i="1" smtClean="0">
                                <a:latin typeface="Cambria Math" panose="02040503050406030204" pitchFamily="18" charset="0"/>
                              </a:rPr>
                            </m:ctrlPr>
                          </m:sSubPr>
                          <m:e>
                            <m:r>
                              <a:rPr lang="pt-BR" b="0" i="1" smtClean="0">
                                <a:latin typeface="Cambria Math" panose="02040503050406030204" pitchFamily="18" charset="0"/>
                              </a:rPr>
                              <m:t>𝑁</m:t>
                            </m:r>
                          </m:e>
                          <m:sub>
                            <m:r>
                              <m:rPr>
                                <m:sty m:val="p"/>
                              </m:rPr>
                              <a:rPr lang="pt-BR" b="0" i="0" smtClean="0">
                                <a:latin typeface="Cambria Math" panose="02040503050406030204" pitchFamily="18" charset="0"/>
                              </a:rPr>
                              <m:t>dados</m:t>
                            </m:r>
                          </m:sub>
                        </m:sSub>
                      </m:sup>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𝑗</m:t>
                            </m:r>
                            <m:r>
                              <a:rPr lang="pt-BR" b="0" i="1" smtClean="0">
                                <a:latin typeface="Cambria Math" panose="02040503050406030204" pitchFamily="18" charset="0"/>
                              </a:rPr>
                              <m:t>=1</m:t>
                            </m:r>
                          </m:sub>
                          <m:sup>
                            <m:sSub>
                              <m:sSubPr>
                                <m:ctrlPr>
                                  <a:rPr lang="pt-BR" b="0" i="1" smtClean="0">
                                    <a:latin typeface="Cambria Math" panose="02040503050406030204" pitchFamily="18" charset="0"/>
                                  </a:rPr>
                                </m:ctrlPr>
                              </m:sSubPr>
                              <m:e>
                                <m:r>
                                  <a:rPr lang="pt-BR" b="0" i="1" smtClean="0">
                                    <a:latin typeface="Cambria Math" panose="02040503050406030204" pitchFamily="18" charset="0"/>
                                  </a:rPr>
                                  <m:t>𝑁</m:t>
                                </m:r>
                              </m:e>
                              <m:sub>
                                <m:r>
                                  <a:rPr lang="pt-BR" b="0" i="1" smtClean="0">
                                    <a:latin typeface="Cambria Math" panose="02040503050406030204" pitchFamily="18" charset="0"/>
                                  </a:rPr>
                                  <m:t>𝑀</m:t>
                                </m:r>
                              </m:sub>
                            </m:sSub>
                          </m:sup>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𝑒</m:t>
                                </m:r>
                              </m:e>
                              <m:sub>
                                <m:r>
                                  <a:rPr lang="pt-BR" b="0" i="1" smtClean="0">
                                    <a:latin typeface="Cambria Math" panose="02040503050406030204" pitchFamily="18" charset="0"/>
                                  </a:rPr>
                                  <m:t>𝑗</m:t>
                                </m:r>
                              </m:sub>
                              <m:sup>
                                <m:r>
                                  <a:rPr lang="pt-BR" b="0" i="1" smtClean="0">
                                    <a:latin typeface="Cambria Math" panose="02040503050406030204" pitchFamily="18" charset="0"/>
                                  </a:rPr>
                                  <m:t>2</m:t>
                                </m:r>
                              </m:sup>
                            </m:sSubSup>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e>
                        </m:nary>
                      </m:e>
                    </m:nary>
                    <m:f>
                      <m:fPr>
                        <m:ctrlPr>
                          <a:rPr lang="pt-BR" i="1">
                            <a:latin typeface="Cambria Math" panose="02040503050406030204" pitchFamily="18" charset="0"/>
                          </a:rPr>
                        </m:ctrlPr>
                      </m:fPr>
                      <m:num>
                        <m:r>
                          <a:rPr lang="pt-BR" i="1">
                            <a:latin typeface="Cambria Math" panose="02040503050406030204" pitchFamily="18" charset="0"/>
                          </a:rPr>
                          <m:t>1</m:t>
                        </m:r>
                      </m:num>
                      <m:den>
                        <m:sSub>
                          <m:sSubPr>
                            <m:ctrlPr>
                              <a:rPr lang="pt-BR" i="1">
                                <a:latin typeface="Cambria Math" panose="02040503050406030204" pitchFamily="18" charset="0"/>
                              </a:rPr>
                            </m:ctrlPr>
                          </m:sSubPr>
                          <m:e>
                            <m:r>
                              <a:rPr lang="pt-BR" i="1">
                                <a:latin typeface="Cambria Math" panose="02040503050406030204" pitchFamily="18" charset="0"/>
                              </a:rPr>
                              <m:t>𝑁</m:t>
                            </m:r>
                          </m:e>
                          <m:sub>
                            <m:r>
                              <m:rPr>
                                <m:sty m:val="p"/>
                              </m:rPr>
                              <a:rPr lang="pt-BR">
                                <a:latin typeface="Cambria Math" panose="02040503050406030204" pitchFamily="18" charset="0"/>
                              </a:rPr>
                              <m:t>dados</m:t>
                            </m:r>
                          </m:sub>
                        </m:sSub>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m:rPr>
                                <m:sty m:val="p"/>
                              </m:rPr>
                              <a:rPr lang="pt-BR">
                                <a:latin typeface="Cambria Math" panose="02040503050406030204" pitchFamily="18" charset="0"/>
                              </a:rPr>
                              <m:t>dados</m:t>
                            </m:r>
                          </m:sub>
                        </m:sSub>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𝑗</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𝑑</m:t>
                                        </m:r>
                                      </m:e>
                                      <m:sub>
                                        <m:r>
                                          <a:rPr lang="pt-BR" b="0" i="1" smtClean="0">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𝑦</m:t>
                                        </m:r>
                                      </m:e>
                                      <m:sub>
                                        <m:r>
                                          <a:rPr lang="pt-BR" b="0" i="1" smtClean="0">
                                            <a:latin typeface="Cambria Math" panose="02040503050406030204" pitchFamily="18" charset="0"/>
                                          </a:rPr>
                                          <m:t>𝑗</m:t>
                                        </m:r>
                                      </m:sub>
                                      <m:sup>
                                        <m:r>
                                          <a:rPr lang="pt-BR" b="0" i="1" smtClean="0">
                                            <a:latin typeface="Cambria Math" panose="02040503050406030204" pitchFamily="18" charset="0"/>
                                          </a:rPr>
                                          <m:t>𝑀</m:t>
                                        </m:r>
                                      </m:sup>
                                    </m:sSubSup>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e>
                              <m:sup>
                                <m:r>
                                  <a:rPr lang="pt-BR" b="0" i="1" smtClean="0">
                                    <a:latin typeface="Cambria Math" panose="02040503050406030204" pitchFamily="18" charset="0"/>
                                  </a:rPr>
                                  <m:t>2</m:t>
                                </m:r>
                              </m:sup>
                            </m:sSup>
                          </m:e>
                        </m:nary>
                      </m:e>
                    </m:nary>
                  </m:oMath>
                </a14:m>
                <a:r>
                  <a:rPr lang="pt-BR" dirty="0"/>
                  <a:t>,</a:t>
                </a:r>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𝑑</m:t>
                        </m:r>
                      </m:e>
                      <m:sub>
                        <m:r>
                          <a:rPr lang="pt-BR" i="1">
                            <a:latin typeface="Cambria Math" panose="02040503050406030204" pitchFamily="18" charset="0"/>
                          </a:rPr>
                          <m:t>𝑗</m:t>
                        </m:r>
                      </m:sub>
                    </m:sSub>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é o valor desejado da </a:t>
                </a:r>
                <a14:m>
                  <m:oMath xmlns:m="http://schemas.openxmlformats.org/officeDocument/2006/math">
                    <m:r>
                      <a:rPr lang="pt-BR" i="1">
                        <a:latin typeface="Cambria Math" panose="02040503050406030204" pitchFamily="18" charset="0"/>
                      </a:rPr>
                      <m:t>𝑗</m:t>
                    </m:r>
                  </m:oMath>
                </a14:m>
                <a:r>
                  <a:rPr lang="pt-BR" dirty="0"/>
                  <a:t>–ésima saída (rótulo) correspondente ao </a:t>
                </a:r>
                <a14:m>
                  <m:oMath xmlns:m="http://schemas.openxmlformats.org/officeDocument/2006/math">
                    <m:r>
                      <a:rPr lang="pt-BR" i="1">
                        <a:latin typeface="Cambria Math" panose="02040503050406030204" pitchFamily="18" charset="0"/>
                      </a:rPr>
                      <m:t>𝑛</m:t>
                    </m:r>
                  </m:oMath>
                </a14:m>
                <a:r>
                  <a:rPr lang="pt-BR" dirty="0"/>
                  <a:t>-ésimo exemplo de entrada.</a:t>
                </a:r>
              </a:p>
              <a:p>
                <a:r>
                  <a:rPr lang="pt-BR" dirty="0"/>
                  <a:t>Devemos derivar a </a:t>
                </a:r>
                <a:r>
                  <a:rPr lang="pt-BR" b="1" i="1" dirty="0"/>
                  <a:t>função custo </a:t>
                </a:r>
                <a:r>
                  <a:rPr lang="pt-BR" dirty="0"/>
                  <a:t>com respeito aos </a:t>
                </a:r>
                <a:r>
                  <a:rPr lang="pt-BR" b="1" i="1" dirty="0"/>
                  <a:t>pesos</a:t>
                </a:r>
                <a:r>
                  <a:rPr lang="pt-BR" dirty="0"/>
                  <a:t>, mas estes não aparecem de maneira explícita na expressão de </a:t>
                </a:r>
                <a14:m>
                  <m:oMath xmlns:m="http://schemas.openxmlformats.org/officeDocument/2006/math">
                    <m:r>
                      <a:rPr lang="pt-BR" i="1">
                        <a:latin typeface="Cambria Math" panose="02040503050406030204" pitchFamily="18" charset="0"/>
                      </a:rPr>
                      <m:t>𝐽</m:t>
                    </m:r>
                    <m:d>
                      <m:dPr>
                        <m:ctrlPr>
                          <a:rPr lang="pt-BR" i="1">
                            <a:latin typeface="Cambria Math" panose="02040503050406030204" pitchFamily="18" charset="0"/>
                          </a:rPr>
                        </m:ctrlPr>
                      </m:dPr>
                      <m:e>
                        <m:r>
                          <a:rPr lang="pt-BR" b="1" i="1">
                            <a:latin typeface="Cambria Math" panose="02040503050406030204" pitchFamily="18" charset="0"/>
                          </a:rPr>
                          <m:t>𝒘</m:t>
                        </m:r>
                      </m:e>
                    </m:d>
                  </m:oMath>
                </a14:m>
                <a:r>
                  <a:rPr lang="pt-BR" dirty="0"/>
                  <a:t>. </a:t>
                </a:r>
              </a:p>
              <a:p>
                <a:r>
                  <a:rPr lang="pt-BR" dirty="0"/>
                  <a:t>Para fazer com que a dependência dos pesos apareça de maneira clara na expressão acima, nós precisamos recorrer a aplicações sucessivas da </a:t>
                </a:r>
                <a:r>
                  <a:rPr lang="pt-BR" b="1" i="1" dirty="0"/>
                  <a:t>regra da cadeia</a:t>
                </a:r>
                <a:r>
                  <a:rPr lang="pt-BR" dirty="0"/>
                  <a:t>.</a:t>
                </a:r>
              </a:p>
              <a:p>
                <a:r>
                  <a:rPr lang="pt-BR" dirty="0"/>
                  <a:t>Usando a notação de </a:t>
                </a:r>
                <a:r>
                  <a:rPr lang="pt-BR" b="1" i="1" dirty="0"/>
                  <a:t>Leibniz</a:t>
                </a:r>
                <a:r>
                  <a:rPr lang="pt-BR" dirty="0"/>
                  <a:t>, essa regra nos mostra que:</a:t>
                </a:r>
              </a:p>
              <a:p>
                <a:pPr marL="0" indent="0" algn="ctr">
                  <a:buNone/>
                </a:pP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e>
                        </m:d>
                      </m:num>
                      <m:den>
                        <m:r>
                          <a:rPr lang="pt-BR" i="1" smtClean="0">
                            <a:latin typeface="Cambria Math" panose="02040503050406030204" pitchFamily="18" charset="0"/>
                          </a:rPr>
                          <m:t>𝑑𝑥</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e>
                        </m:d>
                      </m:num>
                      <m:den>
                        <m:r>
                          <a:rPr lang="pt-BR" i="1">
                            <a:latin typeface="Cambria Math" panose="02040503050406030204" pitchFamily="18" charset="0"/>
                          </a:rPr>
                          <m:t>𝑑</m:t>
                        </m:r>
                        <m:r>
                          <a:rPr lang="pt-BR" b="0" i="1" smtClean="0">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den>
                    </m:f>
                    <m:f>
                      <m:fPr>
                        <m:ctrlPr>
                          <a:rPr lang="pt-BR" i="1">
                            <a:latin typeface="Cambria Math" panose="02040503050406030204" pitchFamily="18" charset="0"/>
                          </a:rPr>
                        </m:ctrlPr>
                      </m:fPr>
                      <m:num>
                        <m:r>
                          <a:rPr lang="pt-BR" i="1">
                            <a:latin typeface="Cambria Math" panose="02040503050406030204" pitchFamily="18" charset="0"/>
                          </a:rPr>
                          <m:t>𝑑</m:t>
                        </m:r>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num>
                      <m:den>
                        <m:r>
                          <a:rPr lang="pt-BR" i="1">
                            <a:latin typeface="Cambria Math" panose="02040503050406030204" pitchFamily="18" charset="0"/>
                          </a:rPr>
                          <m:t>𝑑𝑥</m:t>
                        </m:r>
                      </m:den>
                    </m:f>
                  </m:oMath>
                </a14:m>
                <a:r>
                  <a:rPr lang="pt-BR" dirty="0"/>
                  <a:t>.</a:t>
                </a:r>
              </a:p>
              <a:p>
                <a:r>
                  <a:rPr lang="pt-BR" dirty="0"/>
                  <a:t>Por exemplo, considerem que temos </a:t>
                </a:r>
                <a14:m>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sup>
                    </m:sSup>
                  </m:oMath>
                </a14:m>
                <a:r>
                  <a:rPr lang="pt-BR" dirty="0"/>
                  <a:t>e queremos obter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e>
                        </m:d>
                      </m:num>
                      <m:den>
                        <m:r>
                          <a:rPr lang="pt-BR" i="1">
                            <a:latin typeface="Cambria Math" panose="02040503050406030204" pitchFamily="18" charset="0"/>
                          </a:rPr>
                          <m:t>𝑑𝑥</m:t>
                        </m:r>
                      </m:den>
                    </m:f>
                  </m:oMath>
                </a14:m>
                <a:r>
                  <a:rPr lang="pt-BR" dirty="0"/>
                  <a:t>. Nós podemos fazer</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oMath>
                </a14:m>
                <a:r>
                  <a:rPr lang="pt-BR" dirty="0"/>
                  <a:t> e usar a regra da cadeia:</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e>
                        </m:d>
                      </m:num>
                      <m:den>
                        <m:r>
                          <a:rPr lang="pt-BR" i="1">
                            <a:latin typeface="Cambria Math" panose="02040503050406030204" pitchFamily="18" charset="0"/>
                          </a:rPr>
                          <m:t>𝑑𝑥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e>
                        </m:d>
                      </m:num>
                      <m:den>
                        <m:r>
                          <a:rPr lang="pt-BR" i="1">
                            <a:latin typeface="Cambria Math" panose="02040503050406030204" pitchFamily="18" charset="0"/>
                          </a:rPr>
                          <m:t>𝑑𝑔</m:t>
                        </m:r>
                        <m:d>
                          <m:dPr>
                            <m:ctrlPr>
                              <a:rPr lang="pt-BR" i="1">
                                <a:latin typeface="Cambria Math" panose="02040503050406030204" pitchFamily="18" charset="0"/>
                              </a:rPr>
                            </m:ctrlPr>
                          </m:dPr>
                          <m:e>
                            <m:r>
                              <a:rPr lang="pt-BR" i="1">
                                <a:latin typeface="Cambria Math" panose="02040503050406030204" pitchFamily="18" charset="0"/>
                              </a:rPr>
                              <m:t>𝑥</m:t>
                            </m:r>
                          </m:e>
                        </m:d>
                      </m:den>
                    </m:f>
                    <m:f>
                      <m:fPr>
                        <m:ctrlPr>
                          <a:rPr lang="pt-BR" i="1">
                            <a:latin typeface="Cambria Math" panose="02040503050406030204" pitchFamily="18" charset="0"/>
                          </a:rPr>
                        </m:ctrlPr>
                      </m:fPr>
                      <m:num>
                        <m:r>
                          <a:rPr lang="pt-BR" i="1">
                            <a:latin typeface="Cambria Math" panose="02040503050406030204" pitchFamily="18" charset="0"/>
                          </a:rPr>
                          <m:t>𝑑𝑔</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rPr>
                          <m:t>𝑑𝑥</m:t>
                        </m:r>
                      </m:den>
                    </m:f>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𝑥</m:t>
                            </m:r>
                          </m:e>
                        </m:d>
                      </m:sup>
                    </m:sSup>
                    <m:r>
                      <a:rPr lang="pt-BR" b="0" i="1" smtClean="0">
                        <a:latin typeface="Cambria Math" panose="02040503050406030204" pitchFamily="18" charset="0"/>
                      </a:rPr>
                      <m:t>2</m:t>
                    </m:r>
                    <m:r>
                      <a:rPr lang="pt-BR" b="0" i="1" smtClean="0">
                        <a:latin typeface="Cambria Math" panose="02040503050406030204" pitchFamily="18" charset="0"/>
                      </a:rPr>
                      <m:t>𝑥</m:t>
                    </m:r>
                    <m:r>
                      <a:rPr lang="pt-BR" b="0" i="1" smtClean="0">
                        <a:latin typeface="Cambria Math" panose="02040503050406030204" pitchFamily="18" charset="0"/>
                      </a:rPr>
                      <m:t>=2</m:t>
                    </m:r>
                    <m:r>
                      <a:rPr lang="pt-BR" b="0" i="1" smtClean="0">
                        <a:latin typeface="Cambria Math" panose="02040503050406030204" pitchFamily="18" charset="0"/>
                      </a:rPr>
                      <m:t>𝑥</m:t>
                    </m:r>
                    <m:sSup>
                      <m:sSupPr>
                        <m:ctrlPr>
                          <a:rPr lang="pt-BR" i="1">
                            <a:latin typeface="Cambria Math" panose="02040503050406030204" pitchFamily="18" charset="0"/>
                          </a:rPr>
                        </m:ctrlPr>
                      </m:sSupPr>
                      <m:e>
                        <m:r>
                          <a:rPr lang="pt-BR" i="1">
                            <a:latin typeface="Cambria Math" panose="02040503050406030204" pitchFamily="18" charset="0"/>
                          </a:rPr>
                          <m:t>𝑒</m:t>
                        </m:r>
                      </m:e>
                      <m:sup>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sup>
                    </m:sSup>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69008"/>
                <a:ext cx="11159836" cy="5388992"/>
              </a:xfrm>
              <a:blipFill rotWithShape="0">
                <a:blip r:embed="rId2"/>
                <a:stretch>
                  <a:fillRect l="-710" t="-2376" r="-601"/>
                </a:stretch>
              </a:blipFill>
            </p:spPr>
            <p:txBody>
              <a:bodyPr/>
              <a:lstStyle/>
              <a:p>
                <a:r>
                  <a:rPr lang="pt-BR">
                    <a:noFill/>
                  </a:rPr>
                  <a:t> </a:t>
                </a:r>
              </a:p>
            </p:txBody>
          </p:sp>
        </mc:Fallback>
      </mc:AlternateContent>
    </p:spTree>
    <p:extLst>
      <p:ext uri="{BB962C8B-B14F-4D97-AF65-F5344CB8AC3E}">
        <p14:creationId xmlns:p14="http://schemas.microsoft.com/office/powerpoint/2010/main" val="1779998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52052" cy="1325563"/>
          </a:xfrm>
        </p:spPr>
        <p:txBody>
          <a:bodyPr/>
          <a:lstStyle/>
          <a:p>
            <a:r>
              <a:rPr lang="pt-BR" dirty="0"/>
              <a:t>Retropropagação do Erro (</a:t>
            </a:r>
            <a:r>
              <a:rPr lang="pt-BR" sz="4000" dirty="0"/>
              <a:t>Error Backpropagation</a:t>
            </a:r>
            <a:r>
              <a:rPr lang="pt-BR" dirty="0"/>
              <a:t>)</a:t>
            </a:r>
          </a:p>
        </p:txBody>
      </p:sp>
      <p:sp>
        <p:nvSpPr>
          <p:cNvPr id="3" name="Content Placeholder 2"/>
          <p:cNvSpPr>
            <a:spLocks noGrp="1"/>
          </p:cNvSpPr>
          <p:nvPr>
            <p:ph idx="1"/>
          </p:nvPr>
        </p:nvSpPr>
        <p:spPr>
          <a:xfrm>
            <a:off x="838200" y="1825625"/>
            <a:ext cx="11049000" cy="4907684"/>
          </a:xfrm>
        </p:spPr>
        <p:txBody>
          <a:bodyPr>
            <a:normAutofit/>
          </a:bodyPr>
          <a:lstStyle/>
          <a:p>
            <a:r>
              <a:rPr lang="pt-BR" dirty="0"/>
              <a:t>Agora voltamos à equação do MSE e vemos que as saídas da última camada aparecem de maneira direta. </a:t>
            </a:r>
          </a:p>
          <a:p>
            <a:r>
              <a:rPr lang="pt-BR" dirty="0"/>
              <a:t>Isso significa que é simples se obter as derivadas com respeito aos pesos da camada de saída.</a:t>
            </a:r>
          </a:p>
          <a:p>
            <a:r>
              <a:rPr lang="pt-BR" dirty="0"/>
              <a:t>Porém, quando se busca avaliar as derivadas com respeito aos pesos das camadas anteriores, a situação fica mais complexa, pois não existe uma dependência direta.</a:t>
            </a:r>
          </a:p>
          <a:p>
            <a:r>
              <a:rPr lang="pt-BR" dirty="0"/>
              <a:t>Como podemos atribuir a cada </a:t>
            </a:r>
            <a:r>
              <a:rPr lang="pt-BR" b="1" i="1" dirty="0"/>
              <a:t>nó</a:t>
            </a:r>
            <a:r>
              <a:rPr lang="pt-BR" dirty="0"/>
              <a:t> de uma camada anterior sua devida influência na composição da saída e do erro?</a:t>
            </a:r>
          </a:p>
        </p:txBody>
      </p:sp>
    </p:spTree>
    <p:extLst>
      <p:ext uri="{BB962C8B-B14F-4D97-AF65-F5344CB8AC3E}">
        <p14:creationId xmlns:p14="http://schemas.microsoft.com/office/powerpoint/2010/main" val="2405359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80188" cy="1325563"/>
          </a:xfrm>
        </p:spPr>
        <p:txBody>
          <a:bodyPr/>
          <a:lstStyle/>
          <a:p>
            <a:r>
              <a:rPr lang="pt-BR" dirty="0"/>
              <a:t>Retropropagação do Erro (</a:t>
            </a:r>
            <a:r>
              <a:rPr lang="pt-BR" sz="4000" dirty="0"/>
              <a:t>Error Backpropagation</a:t>
            </a:r>
            <a:r>
              <a:rPr lang="pt-BR"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082251" cy="4935394"/>
              </a:xfrm>
            </p:spPr>
            <p:txBody>
              <a:bodyPr>
                <a:normAutofit fontScale="92500" lnSpcReduction="10000"/>
              </a:bodyPr>
              <a:lstStyle/>
              <a:p>
                <a:r>
                  <a:rPr lang="pt-BR" dirty="0"/>
                  <a:t>Essa “caminhada de trás para a frente”, da saída (na qual se calcula o erro) para a entrada, tendo por base a </a:t>
                </a:r>
                <a:r>
                  <a:rPr lang="pt-BR" b="1" i="1" dirty="0"/>
                  <a:t>regra da cadeia</a:t>
                </a:r>
                <a:r>
                  <a:rPr lang="pt-BR" dirty="0"/>
                  <a:t>, corresponde ao processo conhecido como </a:t>
                </a:r>
                <a:r>
                  <a:rPr lang="pt-BR" b="1" i="1" dirty="0"/>
                  <a:t>retropropagação do erro </a:t>
                </a:r>
                <a:r>
                  <a:rPr lang="pt-BR" dirty="0"/>
                  <a:t>(</a:t>
                </a:r>
                <a:r>
                  <a:rPr lang="pt-BR" b="1" i="1" dirty="0"/>
                  <a:t>error backpropagation</a:t>
                </a:r>
                <a:r>
                  <a:rPr lang="pt-BR" dirty="0"/>
                  <a:t>, ou simplesmente </a:t>
                </a:r>
                <a:r>
                  <a:rPr lang="pt-BR" b="1" i="1" dirty="0"/>
                  <a:t>backpropagation</a:t>
                </a:r>
                <a:r>
                  <a:rPr lang="pt-BR" dirty="0"/>
                  <a:t>).</a:t>
                </a:r>
              </a:p>
              <a:p>
                <a:r>
                  <a:rPr lang="pt-BR" dirty="0"/>
                  <a:t>A seguir, nós veremos de maneira mais sistemática como a </a:t>
                </a:r>
                <a:r>
                  <a:rPr lang="pt-BR" b="1" i="1" dirty="0"/>
                  <a:t>retropropagação do erro</a:t>
                </a:r>
                <a:r>
                  <a:rPr lang="pt-BR" dirty="0"/>
                  <a:t> é realizada.</a:t>
                </a:r>
              </a:p>
              <a:p>
                <a:r>
                  <a:rPr lang="pt-BR" dirty="0"/>
                  <a:t>Inicialmente, nós devemos observar um fato fundamental. O cálculo da derivada do MSE com respeito a um peso qualquer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m:rPr>
                                    <m:sty m:val="p"/>
                                  </m:rPr>
                                  <a:rPr lang="pt-BR">
                                    <a:latin typeface="Cambria Math" panose="02040503050406030204" pitchFamily="18" charset="0"/>
                                  </a:rPr>
                                  <m:t>dados</m:t>
                                </m:r>
                              </m:sub>
                            </m:sSub>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𝑗</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sup>
                              <m:e>
                                <m:sSubSup>
                                  <m:sSubSupPr>
                                    <m:ctrlPr>
                                      <a:rPr lang="pt-BR" i="1">
                                        <a:latin typeface="Cambria Math" panose="02040503050406030204" pitchFamily="18" charset="0"/>
                                      </a:rPr>
                                    </m:ctrlPr>
                                  </m:sSubSupPr>
                                  <m:e>
                                    <m:r>
                                      <a:rPr lang="pt-BR" i="1">
                                        <a:latin typeface="Cambria Math" panose="02040503050406030204" pitchFamily="18" charset="0"/>
                                      </a:rPr>
                                      <m:t>𝑒</m:t>
                                    </m:r>
                                  </m:e>
                                  <m:sub>
                                    <m:r>
                                      <a:rPr lang="pt-BR" i="1">
                                        <a:latin typeface="Cambria Math" panose="02040503050406030204" pitchFamily="18" charset="0"/>
                                      </a:rPr>
                                      <m:t>𝑗</m:t>
                                    </m:r>
                                  </m:sub>
                                  <m:sup>
                                    <m:r>
                                      <a:rPr lang="pt-BR" i="1">
                                        <a:latin typeface="Cambria Math" panose="02040503050406030204" pitchFamily="18" charset="0"/>
                                      </a:rPr>
                                      <m:t>2</m:t>
                                    </m:r>
                                  </m:sup>
                                </m:sSubSup>
                                <m:d>
                                  <m:dPr>
                                    <m:ctrlPr>
                                      <a:rPr lang="pt-BR" i="1">
                                        <a:latin typeface="Cambria Math" panose="02040503050406030204" pitchFamily="18" charset="0"/>
                                      </a:rPr>
                                    </m:ctrlPr>
                                  </m:dPr>
                                  <m:e>
                                    <m:r>
                                      <a:rPr lang="pt-BR" i="1">
                                        <a:latin typeface="Cambria Math" panose="02040503050406030204" pitchFamily="18" charset="0"/>
                                      </a:rPr>
                                      <m:t>𝑛</m:t>
                                    </m:r>
                                  </m:e>
                                </m:d>
                              </m:e>
                            </m:nary>
                          </m:e>
                        </m:nary>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a:rPr lang="pt-BR" b="0" i="1" smtClean="0">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m:rPr>
                                <m:sty m:val="p"/>
                              </m:rPr>
                              <a:rPr lang="pt-BR">
                                <a:latin typeface="Cambria Math" panose="02040503050406030204" pitchFamily="18" charset="0"/>
                              </a:rPr>
                              <m:t>dados</m:t>
                            </m:r>
                          </m:sub>
                        </m:sSub>
                      </m:sup>
                      <m:e>
                        <m:nary>
                          <m:naryPr>
                            <m:chr m:val="∑"/>
                            <m:ctrlPr>
                              <a:rPr lang="pt-BR" i="1" smtClean="0">
                                <a:latin typeface="Cambria Math" panose="02040503050406030204" pitchFamily="18" charset="0"/>
                              </a:rPr>
                            </m:ctrlPr>
                          </m:naryPr>
                          <m:sub>
                            <m:r>
                              <m:rPr>
                                <m:brk m:alnAt="23"/>
                              </m:rPr>
                              <a:rPr lang="pt-BR" i="1">
                                <a:latin typeface="Cambria Math" panose="02040503050406030204" pitchFamily="18" charset="0"/>
                              </a:rPr>
                              <m:t>𝑗</m:t>
                            </m:r>
                            <m:r>
                              <a:rPr lang="pt-BR" i="1">
                                <a:latin typeface="Cambria Math" panose="02040503050406030204" pitchFamily="18" charset="0"/>
                              </a:rPr>
                              <m:t>=1</m:t>
                            </m:r>
                          </m:sub>
                          <m:sup>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sup>
                          <m:e>
                            <m:f>
                              <m:fPr>
                                <m:ctrlPr>
                                  <a:rPr lang="pt-BR" i="1" smtClean="0">
                                    <a:latin typeface="Cambria Math" panose="02040503050406030204" pitchFamily="18" charset="0"/>
                                  </a:rPr>
                                </m:ctrlPr>
                              </m:fPr>
                              <m:num>
                                <m:sSubSup>
                                  <m:sSubSupPr>
                                    <m:ctrlPr>
                                      <a:rPr lang="pt-BR" i="1">
                                        <a:latin typeface="Cambria Math" panose="02040503050406030204" pitchFamily="18" charset="0"/>
                                      </a:rPr>
                                    </m:ctrlPr>
                                  </m:sSubSupPr>
                                  <m:e>
                                    <m:r>
                                      <a:rPr lang="pt-BR" i="1">
                                        <a:latin typeface="Cambria Math" panose="02040503050406030204" pitchFamily="18" charset="0"/>
                                      </a:rPr>
                                      <m:t>𝜕</m:t>
                                    </m:r>
                                    <m:r>
                                      <a:rPr lang="pt-BR" i="1">
                                        <a:latin typeface="Cambria Math" panose="02040503050406030204" pitchFamily="18" charset="0"/>
                                      </a:rPr>
                                      <m:t>𝑒</m:t>
                                    </m:r>
                                  </m:e>
                                  <m:sub>
                                    <m:r>
                                      <a:rPr lang="pt-BR" i="1">
                                        <a:latin typeface="Cambria Math" panose="02040503050406030204" pitchFamily="18" charset="0"/>
                                      </a:rPr>
                                      <m:t>𝑗</m:t>
                                    </m:r>
                                  </m:sub>
                                  <m:sup>
                                    <m:r>
                                      <a:rPr lang="pt-BR" i="1">
                                        <a:latin typeface="Cambria Math" panose="02040503050406030204" pitchFamily="18" charset="0"/>
                                      </a:rPr>
                                      <m:t>2</m:t>
                                    </m:r>
                                  </m:sup>
                                </m:sSubSup>
                                <m:d>
                                  <m:dPr>
                                    <m:ctrlPr>
                                      <a:rPr lang="pt-BR"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e>
                        </m:nary>
                      </m:e>
                    </m:nary>
                  </m:oMath>
                </a14:m>
                <a:r>
                  <a:rPr lang="pt-BR" dirty="0"/>
                  <a:t>.</a:t>
                </a:r>
              </a:p>
              <a:p>
                <a:r>
                  <a:rPr lang="pt-BR" dirty="0"/>
                  <a:t>A equação acima mostra que é necessário calcular a expressão do gradiente apenas para o </a:t>
                </a:r>
                <a14:m>
                  <m:oMath xmlns:m="http://schemas.openxmlformats.org/officeDocument/2006/math">
                    <m:r>
                      <m:rPr>
                        <m:brk m:alnAt="23"/>
                      </m:rPr>
                      <a:rPr lang="pt-BR" i="1">
                        <a:latin typeface="Cambria Math" panose="02040503050406030204" pitchFamily="18" charset="0"/>
                      </a:rPr>
                      <m:t>𝑛</m:t>
                    </m:r>
                  </m:oMath>
                </a14:m>
                <a:r>
                  <a:rPr lang="pt-BR" dirty="0"/>
                  <a:t>-ésimo dado, pois o gradiente médio será uma média de </a:t>
                </a:r>
                <a:r>
                  <a:rPr lang="pt-BR" b="1" i="1" dirty="0"/>
                  <a:t>gradientes particulares</a:t>
                </a:r>
                <a:r>
                  <a:rPr lang="pt-BR" dirty="0"/>
                  <a:t> (ou </a:t>
                </a:r>
                <a:r>
                  <a:rPr lang="pt-BR" b="1" i="1" dirty="0"/>
                  <a:t>locais</a:t>
                </a:r>
                <a:r>
                  <a:rPr lang="pt-BR" dirty="0"/>
                  <a:t>) associados a cada amostra.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082251" cy="4935394"/>
              </a:xfrm>
              <a:blipFill rotWithShape="0">
                <a:blip r:embed="rId3"/>
                <a:stretch>
                  <a:fillRect l="-825" t="-2469" r="-1595" b="-741"/>
                </a:stretch>
              </a:blipFill>
            </p:spPr>
            <p:txBody>
              <a:bodyPr/>
              <a:lstStyle/>
              <a:p>
                <a:r>
                  <a:rPr lang="pt-BR">
                    <a:noFill/>
                  </a:rPr>
                  <a:t> </a:t>
                </a:r>
              </a:p>
            </p:txBody>
          </p:sp>
        </mc:Fallback>
      </mc:AlternateContent>
      <p:sp>
        <p:nvSpPr>
          <p:cNvPr id="5" name="TextBox 4"/>
          <p:cNvSpPr txBox="1"/>
          <p:nvPr/>
        </p:nvSpPr>
        <p:spPr>
          <a:xfrm>
            <a:off x="9715500" y="4487729"/>
            <a:ext cx="2390687" cy="1200329"/>
          </a:xfrm>
          <a:prstGeom prst="rect">
            <a:avLst/>
          </a:prstGeom>
        </p:spPr>
        <p:txBody>
          <a:bodyPr wrap="square">
            <a:spAutoFit/>
          </a:bodyPr>
          <a:lstStyle>
            <a:defPPr>
              <a:defRPr lang="pt-BR"/>
            </a:defPPr>
            <a:lvl1pPr algn="ctr">
              <a:defRPr sz="1200"/>
            </a:lvl1pPr>
          </a:lstStyle>
          <a:p>
            <a:r>
              <a:rPr lang="pt-BR" dirty="0" smtClean="0"/>
              <a:t>OBS.1: Operação </a:t>
            </a:r>
            <a:r>
              <a:rPr lang="pt-BR" dirty="0"/>
              <a:t>da derivada parcial é distributiva</a:t>
            </a:r>
            <a:r>
              <a:rPr lang="pt-BR" dirty="0" smtClean="0"/>
              <a:t>.</a:t>
            </a:r>
          </a:p>
          <a:p>
            <a:r>
              <a:rPr lang="pt-BR" dirty="0" smtClean="0"/>
              <a:t>OBS.2: A </a:t>
            </a:r>
            <a:r>
              <a:rPr lang="pt-BR" dirty="0"/>
              <a:t>divisão pelo número de amostras foi omitida pois isso não afeta a otimização.</a:t>
            </a:r>
          </a:p>
          <a:p>
            <a:endParaRPr lang="pt-BR" dirty="0"/>
          </a:p>
        </p:txBody>
      </p:sp>
    </p:spTree>
    <p:extLst>
      <p:ext uri="{BB962C8B-B14F-4D97-AF65-F5344CB8AC3E}">
        <p14:creationId xmlns:p14="http://schemas.microsoft.com/office/powerpoint/2010/main" val="1709698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2493"/>
          </a:xfrm>
        </p:spPr>
        <p:txBody>
          <a:bodyPr/>
          <a:lstStyle/>
          <a:p>
            <a:r>
              <a:rPr lang="pt-BR" dirty="0"/>
              <a:t>Retropropagação: Algumas noções básicas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65604"/>
                <a:ext cx="11245949" cy="5167311"/>
              </a:xfrm>
            </p:spPr>
            <p:txBody>
              <a:bodyPr>
                <a:normAutofit fontScale="85000" lnSpcReduction="20000"/>
              </a:bodyPr>
              <a:lstStyle/>
              <a:p>
                <a:r>
                  <a:rPr lang="pt-BR" dirty="0"/>
                  <a:t>Considerando novamente a derivada geral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oMath>
                </a14:m>
                <a:r>
                  <a:rPr lang="pt-BR" dirty="0"/>
                  <a:t> (i.e., um elemento genérico do gradiente). Usando a </a:t>
                </a:r>
                <a:r>
                  <a:rPr lang="pt-BR" b="1" i="1" dirty="0"/>
                  <a:t>regra da cadeia</a:t>
                </a:r>
                <a:r>
                  <a:rPr lang="pt-BR" dirty="0"/>
                  <a:t>, podemos escrever o seguinte:</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b="0" i="1" smtClean="0">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b="0" i="1" smtClean="0">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b="0" i="1" smtClean="0">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oMath>
                </a14:m>
                <a:r>
                  <a:rPr lang="pt-BR" dirty="0"/>
                  <a:t>.</a:t>
                </a:r>
              </a:p>
              <a:p>
                <a:r>
                  <a:rPr lang="pt-BR" dirty="0"/>
                  <a:t>A primeira derivada após a igualdade é a derivada da </a:t>
                </a:r>
                <a:r>
                  <a:rPr lang="pt-BR" b="1" i="1" dirty="0"/>
                  <a:t>função de custo</a:t>
                </a:r>
                <a:r>
                  <a:rPr lang="pt-BR" dirty="0"/>
                  <a:t> com respeito à ativação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da </a:t>
                </a:r>
                <a14:m>
                  <m:oMath xmlns:m="http://schemas.openxmlformats.org/officeDocument/2006/math">
                    <m:r>
                      <a:rPr lang="pt-BR" i="1">
                        <a:latin typeface="Cambria Math" panose="02040503050406030204" pitchFamily="18" charset="0"/>
                      </a:rPr>
                      <m:t>𝑚</m:t>
                    </m:r>
                  </m:oMath>
                </a14:m>
                <a:r>
                  <a:rPr lang="pt-BR" dirty="0"/>
                  <a:t>-ésima camada. </a:t>
                </a:r>
              </a:p>
              <a:p>
                <a:r>
                  <a:rPr lang="pt-BR" dirty="0"/>
                  <a:t>Essa grandeza será chamada de </a:t>
                </a:r>
                <a:r>
                  <a:rPr lang="pt-BR" b="1" i="1" dirty="0"/>
                  <a:t>sensibilidade</a:t>
                </a:r>
                <a:r>
                  <a:rPr lang="pt-BR" dirty="0"/>
                  <a:t> e é denotada pela letra grega </a:t>
                </a:r>
                <a14:m>
                  <m:oMath xmlns:m="http://schemas.openxmlformats.org/officeDocument/2006/math">
                    <m:r>
                      <a:rPr lang="pt-BR" i="1" smtClean="0">
                        <a:latin typeface="Cambria Math" panose="02040503050406030204" pitchFamily="18" charset="0"/>
                        <a:ea typeface="Cambria Math" panose="02040503050406030204" pitchFamily="18" charset="0"/>
                      </a:rPr>
                      <m:t>𝛿</m:t>
                    </m:r>
                  </m:oMath>
                </a14:m>
                <a:r>
                  <a:rPr lang="pt-BR" dirty="0"/>
                  <a:t> (delta). Desta forma:</a:t>
                </a:r>
              </a:p>
              <a:p>
                <a:pPr marL="0" indent="0" algn="ctr">
                  <a:buNone/>
                </a:pPr>
                <a14:m>
                  <m:oMath xmlns:m="http://schemas.openxmlformats.org/officeDocument/2006/math">
                    <m:sSubSup>
                      <m:sSubSupPr>
                        <m:ctrlPr>
                          <a:rPr lang="pt-BR" i="1" smtClean="0">
                            <a:latin typeface="Cambria Math" panose="02040503050406030204" pitchFamily="18" charset="0"/>
                          </a:rPr>
                        </m:ctrlPr>
                      </m:sSubSupPr>
                      <m:e>
                        <m:r>
                          <a:rPr lang="pt-BR" i="1" smtClean="0">
                            <a:latin typeface="Cambria Math" panose="02040503050406030204" pitchFamily="18" charset="0"/>
                            <a:ea typeface="Cambria Math" panose="02040503050406030204" pitchFamily="18" charset="0"/>
                          </a:rPr>
                          <m:t>𝛿</m:t>
                        </m:r>
                      </m:e>
                      <m:sub>
                        <m:r>
                          <a:rPr lang="pt-BR" b="0" i="1" smtClean="0">
                            <a:latin typeface="Cambria Math" panose="02040503050406030204" pitchFamily="18" charset="0"/>
                          </a:rPr>
                          <m:t>𝑖</m:t>
                        </m:r>
                      </m:sub>
                      <m:sup>
                        <m:r>
                          <a:rPr lang="pt-BR" b="0" i="1" smtClean="0">
                            <a:latin typeface="Cambria Math" panose="02040503050406030204" pitchFamily="18" charset="0"/>
                          </a:rPr>
                          <m:t>𝑚</m:t>
                        </m:r>
                      </m:sup>
                    </m:sSubSup>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den>
                    </m:f>
                  </m:oMath>
                </a14:m>
                <a:r>
                  <a:rPr lang="pt-BR" dirty="0"/>
                  <a:t>.</a:t>
                </a:r>
              </a:p>
              <a:p>
                <a:r>
                  <a:rPr lang="pt-BR" dirty="0"/>
                  <a:t>O termo </a:t>
                </a:r>
                <a14:m>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dirty="0"/>
                  <a:t> é único para cada </a:t>
                </a:r>
                <a:r>
                  <a:rPr lang="pt-BR" b="1" i="1" dirty="0"/>
                  <a:t>nó</a:t>
                </a:r>
                <a:r>
                  <a:rPr lang="pt-BR" dirty="0"/>
                  <a:t>. </a:t>
                </a:r>
              </a:p>
              <a:p>
                <a:r>
                  <a:rPr lang="pt-BR" dirty="0"/>
                  <a:t>O outro termo, por sua vez, varia ao longo das entradas do </a:t>
                </a:r>
                <a:r>
                  <a:rPr lang="pt-BR" b="1" i="1" dirty="0"/>
                  <a:t>nó</a:t>
                </a:r>
                <a:r>
                  <a:rPr lang="pt-BR" dirty="0"/>
                  <a:t> em questão. Como adotamos o modelo do </a:t>
                </a:r>
                <a:r>
                  <a:rPr lang="pt-BR" b="1" i="1" dirty="0"/>
                  <a:t>tipo perceptron</a:t>
                </a:r>
                <a:r>
                  <a:rPr lang="pt-BR" dirty="0"/>
                  <a:t>, a ativação é uma </a:t>
                </a:r>
                <a:r>
                  <a:rPr lang="pt-BR" b="1" i="1" dirty="0"/>
                  <a:t>combinação linear</a:t>
                </a:r>
                <a:r>
                  <a:rPr lang="pt-BR" dirty="0"/>
                  <a:t> das entradas:</a:t>
                </a:r>
              </a:p>
              <a:p>
                <a:pPr marL="0" indent="0" algn="ctr">
                  <a:buNone/>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r>
                        <a:rPr lang="pt-BR" b="0" i="0" smtClean="0">
                          <a:latin typeface="Cambria Math" panose="02040503050406030204" pitchFamily="18" charset="0"/>
                        </a:rPr>
                        <m:t>=</m:t>
                      </m:r>
                      <m:nary>
                        <m:naryPr>
                          <m:chr m:val="∑"/>
                          <m:limLoc m:val="subSup"/>
                          <m:supHide m:val="on"/>
                          <m:ctrlPr>
                            <a:rPr lang="pt-BR" b="0" i="1" smtClean="0">
                              <a:latin typeface="Cambria Math" panose="02040503050406030204" pitchFamily="18" charset="0"/>
                            </a:rPr>
                          </m:ctrlPr>
                        </m:naryPr>
                        <m:sub>
                          <m:r>
                            <m:rPr>
                              <m:brk m:alnAt="9"/>
                            </m:rPr>
                            <a:rPr lang="pt-BR" b="0" i="1" smtClean="0">
                              <a:latin typeface="Cambria Math" panose="02040503050406030204" pitchFamily="18" charset="0"/>
                            </a:rPr>
                            <m:t>𝑗</m:t>
                          </m:r>
                          <m:r>
                            <a:rPr lang="pt-BR" b="0" i="1" smtClean="0">
                              <a:latin typeface="Cambria Math" panose="02040503050406030204" pitchFamily="18" charset="0"/>
                            </a:rPr>
                            <m:t> ∈ </m:t>
                          </m:r>
                          <m:r>
                            <m:rPr>
                              <m:sty m:val="p"/>
                              <m:brk m:alnAt="9"/>
                            </m:rPr>
                            <a:rPr lang="pt-BR" b="0" i="0" smtClean="0">
                              <a:latin typeface="Cambria Math" panose="02040503050406030204" pitchFamily="18" charset="0"/>
                              <a:ea typeface="Cambria Math" panose="02040503050406030204" pitchFamily="18" charset="0"/>
                            </a:rPr>
                            <m:t>e</m:t>
                          </m:r>
                          <m:r>
                            <m:rPr>
                              <m:sty m:val="p"/>
                            </m:rPr>
                            <a:rPr lang="pt-BR" b="0" i="0" smtClean="0">
                              <a:latin typeface="Cambria Math" panose="02040503050406030204" pitchFamily="18" charset="0"/>
                              <a:ea typeface="Cambria Math" panose="02040503050406030204" pitchFamily="18" charset="0"/>
                            </a:rPr>
                            <m:t>ntradas</m:t>
                          </m:r>
                        </m:sub>
                        <m:sup/>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e>
                      </m:nary>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𝑗</m:t>
                          </m:r>
                        </m:sub>
                        <m:sup>
                          <m:r>
                            <a:rPr lang="pt-BR" b="0" i="1" smtClean="0">
                              <a:latin typeface="Cambria Math" panose="02040503050406030204" pitchFamily="18" charset="0"/>
                            </a:rPr>
                            <m:t>𝑚</m:t>
                          </m:r>
                          <m:r>
                            <a:rPr lang="pt-BR" b="0" i="1" smtClean="0">
                              <a:latin typeface="Cambria Math" panose="02040503050406030204" pitchFamily="18" charset="0"/>
                            </a:rPr>
                            <m:t>−1</m:t>
                          </m:r>
                        </m:sup>
                      </m:sSubSup>
                      <m:r>
                        <a:rPr lang="pt-BR" b="0" i="1" smtClean="0">
                          <a:latin typeface="Cambria Math" panose="02040503050406030204" pitchFamily="18" charset="0"/>
                        </a:rPr>
                        <m:t>+</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𝑏</m:t>
                          </m:r>
                        </m:e>
                        <m:sub>
                          <m:r>
                            <a:rPr lang="pt-BR" b="0" i="1" smtClean="0">
                              <a:latin typeface="Cambria Math" panose="02040503050406030204" pitchFamily="18" charset="0"/>
                            </a:rPr>
                            <m:t>𝑖</m:t>
                          </m:r>
                        </m:sub>
                        <m:sup>
                          <m:r>
                            <a:rPr lang="pt-BR" b="0" i="1" smtClean="0">
                              <a:latin typeface="Cambria Math" panose="02040503050406030204" pitchFamily="18" charset="0"/>
                            </a:rPr>
                            <m:t>𝑚</m:t>
                          </m:r>
                        </m:sup>
                      </m:sSubSup>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65604"/>
                <a:ext cx="11245949" cy="5167311"/>
              </a:xfrm>
              <a:blipFill rotWithShape="0">
                <a:blip r:embed="rId2"/>
                <a:stretch>
                  <a:fillRect l="-705" t="-1887"/>
                </a:stretch>
              </a:blipFill>
            </p:spPr>
            <p:txBody>
              <a:bodyPr/>
              <a:lstStyle/>
              <a:p>
                <a:r>
                  <a:rPr lang="pt-BR">
                    <a:noFill/>
                  </a:rPr>
                  <a:t> </a:t>
                </a:r>
              </a:p>
            </p:txBody>
          </p:sp>
        </mc:Fallback>
      </mc:AlternateContent>
    </p:spTree>
    <p:extLst>
      <p:ext uri="{BB962C8B-B14F-4D97-AF65-F5344CB8AC3E}">
        <p14:creationId xmlns:p14="http://schemas.microsoft.com/office/powerpoint/2010/main" val="3351714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13979"/>
            <a:ext cx="10515600" cy="765391"/>
          </a:xfrm>
        </p:spPr>
        <p:txBody>
          <a:bodyPr/>
          <a:lstStyle/>
          <a:p>
            <a:r>
              <a:rPr lang="pt-BR" dirty="0"/>
              <a:t>Retropropagação: Algumas noções básicas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48972"/>
                <a:ext cx="11191876" cy="5409028"/>
              </a:xfrm>
            </p:spPr>
            <p:txBody>
              <a:bodyPr>
                <a:normAutofit fontScale="85000" lnSpcReduction="20000"/>
              </a:bodyPr>
              <a:lstStyle/>
              <a:p>
                <a:r>
                  <a:rPr lang="pt-BR" dirty="0"/>
                  <a:t>Assim</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𝑗</m:t>
                        </m:r>
                      </m:sub>
                      <m:sup>
                        <m:r>
                          <a:rPr lang="pt-BR" i="1">
                            <a:latin typeface="Cambria Math" panose="02040503050406030204" pitchFamily="18" charset="0"/>
                          </a:rPr>
                          <m:t>𝑚</m:t>
                        </m:r>
                        <m:r>
                          <a:rPr lang="pt-BR" i="1">
                            <a:latin typeface="Cambria Math" panose="02040503050406030204" pitchFamily="18" charset="0"/>
                          </a:rPr>
                          <m:t>−1</m:t>
                        </m:r>
                      </m:sup>
                    </m:sSubSup>
                  </m:oMath>
                </a14:m>
                <a:r>
                  <a:rPr lang="pt-BR" dirty="0"/>
                  <a:t>.</a:t>
                </a:r>
              </a:p>
              <a:p>
                <a:r>
                  <a:rPr lang="pt-BR" dirty="0"/>
                  <a:t>Caso a derivada seja em relação ao termo de </a:t>
                </a:r>
                <a:r>
                  <a:rPr lang="pt-BR" b="1" dirty="0"/>
                  <a:t>bias</a:t>
                </a:r>
                <a:r>
                  <a:rPr lang="pt-BR" dirty="0"/>
                  <a:t>, </a:t>
                </a:r>
                <a14:m>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dirty="0"/>
                  <a:t>, teremos o seguinte resultado</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𝑖</m:t>
                            </m:r>
                          </m:sub>
                          <m:sup>
                            <m:r>
                              <a:rPr lang="pt-BR" i="1">
                                <a:latin typeface="Cambria Math" panose="02040503050406030204" pitchFamily="18" charset="0"/>
                              </a:rPr>
                              <m:t>𝑚</m:t>
                            </m:r>
                          </m:sup>
                        </m:sSubSup>
                      </m:den>
                    </m:f>
                    <m:r>
                      <a:rPr lang="pt-BR" i="1">
                        <a:latin typeface="Cambria Math" panose="02040503050406030204" pitchFamily="18" charset="0"/>
                      </a:rPr>
                      <m:t>=</m:t>
                    </m:r>
                    <m:r>
                      <a:rPr lang="pt-BR" b="0" i="1" smtClean="0">
                        <a:latin typeface="Cambria Math" panose="02040503050406030204" pitchFamily="18" charset="0"/>
                      </a:rPr>
                      <m:t>1</m:t>
                    </m:r>
                  </m:oMath>
                </a14:m>
                <a:r>
                  <a:rPr lang="pt-BR" dirty="0"/>
                  <a:t>.</a:t>
                </a:r>
              </a:p>
              <a:p>
                <a:r>
                  <a:rPr lang="pt-BR" dirty="0"/>
                  <a:t>Desta forma, vemos que </a:t>
                </a:r>
                <a:r>
                  <a:rPr lang="pt-BR" b="1" i="1" dirty="0"/>
                  <a:t>todas as derivadas da função de custo com respeito aos pesos sinápticos são produtos de um valor delta, </a:t>
                </a:r>
                <a14:m>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b="1" i="1" dirty="0"/>
                  <a:t>, por uma entrada (ou, no caso </a:t>
                </a:r>
                <a:r>
                  <a:rPr lang="pt-BR" b="1" i="1" dirty="0" smtClean="0"/>
                  <a:t>dos </a:t>
                </a:r>
                <a:r>
                  <a:rPr lang="pt-BR" b="1" i="1" dirty="0"/>
                  <a:t>termos de bias, pela unidade)</a:t>
                </a:r>
                <a:r>
                  <a:rPr lang="pt-BR" dirty="0"/>
                  <a:t>.</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r>
                      <m:rPr>
                        <m:nor/>
                      </m:rPr>
                      <a:rPr lang="pt-BR" b="0" i="0"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𝑗</m:t>
                        </m:r>
                      </m:sub>
                      <m:sup>
                        <m:r>
                          <a:rPr lang="pt-BR" i="1">
                            <a:latin typeface="Cambria Math" panose="02040503050406030204" pitchFamily="18" charset="0"/>
                          </a:rPr>
                          <m:t>𝑚</m:t>
                        </m:r>
                        <m:r>
                          <a:rPr lang="pt-BR" i="1">
                            <a:latin typeface="Cambria Math" panose="02040503050406030204" pitchFamily="18" charset="0"/>
                          </a:rPr>
                          <m:t>−1</m:t>
                        </m:r>
                      </m:sup>
                    </m:sSubSup>
                  </m:oMath>
                </a14:m>
                <a:r>
                  <a:rPr lang="pt-BR" dirty="0"/>
                  <a:t>,</a:t>
                </a:r>
              </a:p>
              <a:p>
                <a:pPr marL="0" indent="0">
                  <a:buNone/>
                </a:pPr>
                <a:r>
                  <a:rPr lang="pt-BR" dirty="0"/>
                  <a:t>ou</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𝑖</m:t>
                            </m:r>
                          </m:sub>
                          <m:sup>
                            <m:r>
                              <a:rPr lang="pt-BR" i="1">
                                <a:latin typeface="Cambria Math" panose="02040503050406030204" pitchFamily="18" charset="0"/>
                              </a:rPr>
                              <m:t>𝑚</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𝑖</m:t>
                            </m:r>
                          </m:sub>
                          <m:sup>
                            <m:r>
                              <a:rPr lang="pt-BR" i="1">
                                <a:latin typeface="Cambria Math" panose="02040503050406030204" pitchFamily="18" charset="0"/>
                              </a:rPr>
                              <m:t>𝑚</m:t>
                            </m:r>
                          </m:sup>
                        </m:sSubSup>
                      </m:den>
                    </m:f>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dirty="0"/>
                  <a:t>.</a:t>
                </a:r>
              </a:p>
              <a:p>
                <a:r>
                  <a:rPr lang="pt-BR" dirty="0"/>
                  <a:t>São os valores de </a:t>
                </a:r>
                <a:r>
                  <a:rPr lang="pt-BR" b="1" i="1" dirty="0"/>
                  <a:t>delta,</a:t>
                </a:r>
                <a:r>
                  <a:rPr lang="pt-BR" dirty="0"/>
                  <a:t> </a:t>
                </a:r>
                <a14:m>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dirty="0"/>
                  <a:t>, que trazem mais dificuldades em seu cálculo, pois a derivada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𝑖</m:t>
                            </m:r>
                          </m:sub>
                          <m:sup>
                            <m:r>
                              <a:rPr lang="pt-BR" i="1">
                                <a:latin typeface="Cambria Math" panose="02040503050406030204" pitchFamily="18" charset="0"/>
                              </a:rPr>
                              <m:t>𝑚</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up>
                            <m:r>
                              <a:rPr lang="pt-BR" i="1">
                                <a:latin typeface="Cambria Math" panose="02040503050406030204" pitchFamily="18" charset="0"/>
                              </a:rPr>
                              <m:t>𝑚</m:t>
                            </m:r>
                          </m:sup>
                        </m:sSubSup>
                      </m:den>
                    </m:f>
                  </m:oMath>
                </a14:m>
                <a:r>
                  <a:rPr lang="pt-BR" dirty="0"/>
                  <a:t> é trivial (ela é apenas o valor de uma entrada).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48972"/>
                <a:ext cx="11191876" cy="5409028"/>
              </a:xfrm>
              <a:blipFill rotWithShape="0">
                <a:blip r:embed="rId3"/>
                <a:stretch>
                  <a:fillRect l="-817" t="-2593"/>
                </a:stretch>
              </a:blipFill>
            </p:spPr>
            <p:txBody>
              <a:bodyPr/>
              <a:lstStyle/>
              <a:p>
                <a:r>
                  <a:rPr lang="pt-BR">
                    <a:noFill/>
                  </a:rPr>
                  <a:t> </a:t>
                </a:r>
              </a:p>
            </p:txBody>
          </p:sp>
        </mc:Fallback>
      </mc:AlternateContent>
    </p:spTree>
    <p:extLst>
      <p:ext uri="{BB962C8B-B14F-4D97-AF65-F5344CB8AC3E}">
        <p14:creationId xmlns:p14="http://schemas.microsoft.com/office/powerpoint/2010/main" val="127360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341135"/>
            <a:ext cx="7330441" cy="5303505"/>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(que também são chamados de </a:t>
            </a:r>
            <a:r>
              <a:rPr lang="pt-BR" b="1" i="1" dirty="0"/>
              <a:t>nós</a:t>
            </a:r>
            <a:r>
              <a:rPr lang="pt-BR" dirty="0"/>
              <a:t> ou </a:t>
            </a:r>
            <a:r>
              <a:rPr lang="pt-BR" b="1" i="1" dirty="0"/>
              <a:t>unidades</a:t>
            </a:r>
            <a:r>
              <a:rPr lang="pt-BR" dirty="0"/>
              <a:t>) conectados entre si através de </a:t>
            </a:r>
            <a:r>
              <a:rPr lang="pt-BR" b="1" i="1" dirty="0"/>
              <a:t>ligações </a:t>
            </a:r>
            <a:r>
              <a:rPr lang="pt-BR" b="1" i="1" dirty="0" smtClean="0"/>
              <a:t>direcionadas </a:t>
            </a:r>
            <a:r>
              <a:rPr lang="pt-BR" dirty="0" smtClean="0"/>
              <a:t>(ou seja, as conexões têm uma direção associada). </a:t>
            </a:r>
            <a:endParaRPr lang="pt-BR" dirty="0"/>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smtClean="0"/>
              <a:t>neurônios</a:t>
            </a:r>
            <a:r>
              <a:rPr lang="pt-BR" dirty="0" smtClean="0"/>
              <a:t> (e.g., função de ativação e pesos).</a:t>
            </a:r>
            <a:endParaRPr lang="pt-BR" dirty="0"/>
          </a:p>
          <a:p>
            <a:r>
              <a:rPr lang="pt-BR" dirty="0"/>
              <a:t>Algumas das limitações dos </a:t>
            </a:r>
            <a:r>
              <a:rPr lang="pt-BR" b="1" i="1" dirty="0"/>
              <a:t>perceptrons</a:t>
            </a:r>
            <a:r>
              <a:rPr lang="pt-BR" dirty="0"/>
              <a:t> (e.g., classificação apenas de classes linearmente separáveis) podem ser eliminadas adicionando-se camadas intermediárias de </a:t>
            </a:r>
            <a:r>
              <a:rPr lang="pt-BR" b="1" i="1" dirty="0"/>
              <a:t>perceptrons</a:t>
            </a:r>
            <a:r>
              <a:rPr lang="pt-BR" dirty="0"/>
              <a:t>. </a:t>
            </a:r>
          </a:p>
          <a:p>
            <a:r>
              <a:rPr lang="pt-BR" dirty="0"/>
              <a:t>A RNA resultante é denominada Perceptron de Múltiplas Camadas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4222" y="2240280"/>
            <a:ext cx="4102058" cy="3355038"/>
          </a:xfrm>
          <a:prstGeom prst="rect">
            <a:avLst/>
          </a:prstGeom>
        </p:spPr>
      </p:pic>
    </p:spTree>
    <p:extLst>
      <p:ext uri="{BB962C8B-B14F-4D97-AF65-F5344CB8AC3E}">
        <p14:creationId xmlns:p14="http://schemas.microsoft.com/office/powerpoint/2010/main" val="10835519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Retropropagando 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215255" cy="4874433"/>
              </a:xfrm>
            </p:spPr>
            <p:txBody>
              <a:bodyPr>
                <a:normAutofit fontScale="92500" lnSpcReduction="20000"/>
              </a:bodyPr>
              <a:lstStyle/>
              <a:p>
                <a:r>
                  <a:rPr lang="pt-BR" dirty="0" smtClean="0"/>
                  <a:t>Portanto, a estratégia de otimização adotada é a seguinte: começa-se pela saída (onde o erro é gerado) e encontra-se uma </a:t>
                </a:r>
                <a:r>
                  <a:rPr lang="pt-BR" b="1" i="1" dirty="0"/>
                  <a:t>regra recursiva </a:t>
                </a:r>
                <a:r>
                  <a:rPr lang="pt-BR" dirty="0"/>
                  <a:t>que gere os valores de </a:t>
                </a:r>
                <a:r>
                  <a:rPr lang="pt-BR" b="1" i="1" dirty="0"/>
                  <a:t>delta</a:t>
                </a:r>
                <a:r>
                  <a:rPr lang="pt-BR" dirty="0"/>
                  <a:t> para os </a:t>
                </a:r>
                <a:r>
                  <a:rPr lang="pt-BR" b="1" i="1" dirty="0"/>
                  <a:t>nós</a:t>
                </a:r>
                <a:r>
                  <a:rPr lang="pt-BR" dirty="0"/>
                  <a:t> das camadas anteriores até a primeira camada intermediária. Esse processo é chamado de </a:t>
                </a:r>
                <a:r>
                  <a:rPr lang="pt-BR" b="1" i="1" dirty="0"/>
                  <a:t>retropropagação do erro</a:t>
                </a:r>
                <a:r>
                  <a:rPr lang="pt-BR" dirty="0"/>
                  <a:t>.</a:t>
                </a:r>
              </a:p>
              <a:p>
                <a:r>
                  <a:rPr lang="pt-BR" dirty="0"/>
                  <a:t>Para facilitar a </a:t>
                </a:r>
                <a:r>
                  <a:rPr lang="pt-BR" b="1" i="1" dirty="0"/>
                  <a:t>retropropagação do erro</a:t>
                </a:r>
                <a:r>
                  <a:rPr lang="pt-BR" dirty="0"/>
                  <a:t>, nós vamos inicialmente agrupar todos os valores </a:t>
                </a:r>
                <a14:m>
                  <m:oMath xmlns:m="http://schemas.openxmlformats.org/officeDocument/2006/math">
                    <m:sSubSup>
                      <m:sSubSupPr>
                        <m:ctrlPr>
                          <a:rPr lang="pt-BR" i="1">
                            <a:latin typeface="Cambria Math" panose="02040503050406030204" pitchFamily="18" charset="0"/>
                          </a:rPr>
                        </m:ctrlPr>
                      </m:sSubSupPr>
                      <m:e>
                        <m:r>
                          <a:rPr lang="pt-BR" i="1">
                            <a:latin typeface="Cambria Math" panose="02040503050406030204" pitchFamily="18" charset="0"/>
                            <a:ea typeface="Cambria Math" panose="02040503050406030204" pitchFamily="18" charset="0"/>
                          </a:rPr>
                          <m:t>𝛿</m:t>
                        </m:r>
                      </m:e>
                      <m:sub>
                        <m:r>
                          <a:rPr lang="pt-BR" i="1">
                            <a:latin typeface="Cambria Math" panose="02040503050406030204" pitchFamily="18" charset="0"/>
                          </a:rPr>
                          <m:t>𝑖</m:t>
                        </m:r>
                      </m:sub>
                      <m:sup>
                        <m:r>
                          <a:rPr lang="pt-BR" i="1">
                            <a:latin typeface="Cambria Math" panose="02040503050406030204" pitchFamily="18" charset="0"/>
                          </a:rPr>
                          <m:t>𝑚</m:t>
                        </m:r>
                      </m:sup>
                    </m:sSubSup>
                  </m:oMath>
                </a14:m>
                <a:r>
                  <a:rPr lang="pt-BR" dirty="0"/>
                  <a:t> de uma camada em um vetor </a:t>
                </a:r>
                <a14:m>
                  <m:oMath xmlns:m="http://schemas.openxmlformats.org/officeDocument/2006/math">
                    <m:sSup>
                      <m:sSupPr>
                        <m:ctrlPr>
                          <a:rPr lang="pt-BR" i="1" smtClean="0">
                            <a:latin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rPr>
                          <m:t>𝑚</m:t>
                        </m:r>
                      </m:sup>
                    </m:sSup>
                  </m:oMath>
                </a14:m>
                <a:r>
                  <a:rPr lang="pt-BR" dirty="0"/>
                  <a:t>. </a:t>
                </a:r>
              </a:p>
              <a:p>
                <a:r>
                  <a:rPr lang="pt-BR" dirty="0"/>
                  <a:t>Em seguida, vamos encontrar uma regra que fará a transição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i="1">
                            <a:latin typeface="Cambria Math" panose="02040503050406030204" pitchFamily="18" charset="0"/>
                          </a:rPr>
                          <m:t>𝑚</m:t>
                        </m:r>
                      </m:sup>
                    </m:sSup>
                    <m:r>
                      <a:rPr lang="pt-BR" i="1" smtClean="0">
                        <a:latin typeface="Cambria Math" panose="02040503050406030204" pitchFamily="18" charset="0"/>
                        <a:ea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i="1">
                            <a:latin typeface="Cambria Math" panose="02040503050406030204" pitchFamily="18" charset="0"/>
                          </a:rPr>
                          <m:t>𝑚</m:t>
                        </m:r>
                        <m:r>
                          <a:rPr lang="pt-BR" b="0" i="1" smtClean="0">
                            <a:latin typeface="Cambria Math" panose="02040503050406030204" pitchFamily="18" charset="0"/>
                          </a:rPr>
                          <m:t>−1</m:t>
                        </m:r>
                      </m:sup>
                    </m:sSup>
                  </m:oMath>
                </a14:m>
                <a:r>
                  <a:rPr lang="pt-BR" dirty="0"/>
                  <a:t>.</a:t>
                </a:r>
              </a:p>
              <a:p>
                <a:r>
                  <a:rPr lang="pt-BR" dirty="0"/>
                  <a:t>Ao final, iremos calcular o vetor da última camada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𝑀</m:t>
                        </m:r>
                      </m:sup>
                    </m:sSup>
                  </m:oMath>
                </a14:m>
                <a:r>
                  <a:rPr lang="pt-BR" dirty="0"/>
                  <a:t> e, de maneira recursiva, vamos obter os vetores de todas as camadas e portanto, esse é o processo conhecido como </a:t>
                </a:r>
                <a:r>
                  <a:rPr lang="pt-BR" b="1" i="1" dirty="0"/>
                  <a:t>retropropagação</a:t>
                </a:r>
                <a:r>
                  <a:rPr lang="pt-BR" dirty="0"/>
                  <a:t> (ou </a:t>
                </a:r>
                <a:r>
                  <a:rPr lang="pt-BR" b="1" i="1" dirty="0"/>
                  <a:t>backpropagation</a:t>
                </a:r>
                <a:r>
                  <a:rPr lang="pt-BR" dirty="0"/>
                  <a:t>).</a:t>
                </a:r>
              </a:p>
              <a:p>
                <a:r>
                  <a:rPr lang="pt-BR" dirty="0"/>
                  <a:t>Para calcular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i="1">
                            <a:latin typeface="Cambria Math" panose="02040503050406030204" pitchFamily="18" charset="0"/>
                            <a:ea typeface="Cambria Math" panose="02040503050406030204" pitchFamily="18" charset="0"/>
                          </a:rPr>
                          <m:t>𝑀</m:t>
                        </m:r>
                      </m:sup>
                    </m:sSup>
                  </m:oMath>
                </a14:m>
                <a:r>
                  <a:rPr lang="pt-BR" dirty="0"/>
                  <a:t> nós iremos considerar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oMath>
                </a14:m>
                <a:r>
                  <a:rPr lang="pt-BR" dirty="0"/>
                  <a:t> saídas e assim, temos que o </a:t>
                </a:r>
                <a14:m>
                  <m:oMath xmlns:m="http://schemas.openxmlformats.org/officeDocument/2006/math">
                    <m:r>
                      <a:rPr lang="pt-BR" i="1">
                        <a:latin typeface="Cambria Math" panose="02040503050406030204" pitchFamily="18" charset="0"/>
                      </a:rPr>
                      <m:t>𝑖</m:t>
                    </m:r>
                  </m:oMath>
                </a14:m>
                <a:r>
                  <a:rPr lang="pt-BR" dirty="0"/>
                  <a:t>-ésimo elemento é dado por:</a:t>
                </a:r>
              </a:p>
              <a:p>
                <a:pPr marL="0" indent="0" algn="ctr">
                  <a:buNone/>
                </a:pPr>
                <a14:m>
                  <m:oMathPara xmlns:m="http://schemas.openxmlformats.org/officeDocument/2006/math">
                    <m:oMathParaPr>
                      <m:jc m:val="centerGroup"/>
                    </m:oMathParaPr>
                    <m:oMath xmlns:m="http://schemas.openxmlformats.org/officeDocument/2006/math">
                      <m:sSubSup>
                        <m:sSubSupPr>
                          <m:ctrlPr>
                            <a:rPr lang="pt-BR" sz="2200" i="1">
                              <a:latin typeface="Cambria Math" panose="02040503050406030204" pitchFamily="18" charset="0"/>
                            </a:rPr>
                          </m:ctrlPr>
                        </m:sSubSupPr>
                        <m:e>
                          <m:r>
                            <a:rPr lang="pt-BR" sz="2200" i="1">
                              <a:latin typeface="Cambria Math" panose="02040503050406030204" pitchFamily="18" charset="0"/>
                              <a:ea typeface="Cambria Math" panose="02040503050406030204" pitchFamily="18" charset="0"/>
                            </a:rPr>
                            <m:t>𝛿</m:t>
                          </m:r>
                        </m:e>
                        <m:sub>
                          <m:r>
                            <a:rPr lang="pt-BR" sz="2200" i="1">
                              <a:latin typeface="Cambria Math" panose="02040503050406030204" pitchFamily="18" charset="0"/>
                            </a:rPr>
                            <m:t>𝑖</m:t>
                          </m:r>
                        </m:sub>
                        <m:sup>
                          <m:r>
                            <a:rPr lang="pt-BR" sz="2200" b="0" i="1" smtClean="0">
                              <a:latin typeface="Cambria Math" panose="02040503050406030204" pitchFamily="18" charset="0"/>
                            </a:rPr>
                            <m:t>𝑀</m:t>
                          </m:r>
                        </m:sup>
                      </m:sSubSup>
                      <m:r>
                        <a:rPr lang="pt-BR" sz="2200" b="0" i="1" smtClean="0">
                          <a:latin typeface="Cambria Math" panose="02040503050406030204" pitchFamily="18" charset="0"/>
                        </a:rPr>
                        <m:t>=</m:t>
                      </m:r>
                      <m:f>
                        <m:fPr>
                          <m:ctrlPr>
                            <a:rPr lang="pt-BR" sz="2200" b="0" i="1" smtClean="0">
                              <a:latin typeface="Cambria Math" panose="02040503050406030204" pitchFamily="18" charset="0"/>
                            </a:rPr>
                          </m:ctrlPr>
                        </m:fPr>
                        <m:num>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𝑒</m:t>
                              </m:r>
                            </m:e>
                            <m:sub>
                              <m:r>
                                <a:rPr lang="pt-BR" sz="2200" i="1">
                                  <a:latin typeface="Cambria Math" panose="02040503050406030204" pitchFamily="18" charset="0"/>
                                </a:rPr>
                                <m:t>𝑗</m:t>
                              </m:r>
                            </m:sub>
                            <m:sup>
                              <m:r>
                                <a:rPr lang="pt-BR" sz="2200" i="1">
                                  <a:latin typeface="Cambria Math" panose="02040503050406030204" pitchFamily="18" charset="0"/>
                                </a:rPr>
                                <m:t>2</m:t>
                              </m:r>
                            </m:sup>
                          </m:sSubSup>
                        </m:num>
                        <m:den>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𝑢</m:t>
                              </m:r>
                            </m:e>
                            <m:sub>
                              <m:r>
                                <a:rPr lang="pt-BR" sz="2200" i="1">
                                  <a:latin typeface="Cambria Math" panose="02040503050406030204" pitchFamily="18" charset="0"/>
                                </a:rPr>
                                <m:t>𝑖</m:t>
                              </m:r>
                            </m:sub>
                            <m:sup>
                              <m:r>
                                <a:rPr lang="pt-BR" sz="2200" b="0" i="1" smtClean="0">
                                  <a:latin typeface="Cambria Math" panose="02040503050406030204" pitchFamily="18" charset="0"/>
                                </a:rPr>
                                <m:t>𝑀</m:t>
                              </m:r>
                            </m:sup>
                          </m:sSubSup>
                        </m:den>
                      </m:f>
                      <m:r>
                        <a:rPr lang="pt-BR" sz="2200" b="0" i="1" smtClean="0">
                          <a:latin typeface="Cambria Math" panose="02040503050406030204" pitchFamily="18" charset="0"/>
                        </a:rPr>
                        <m:t>=</m:t>
                      </m:r>
                      <m:f>
                        <m:fPr>
                          <m:ctrlPr>
                            <a:rPr lang="pt-BR" sz="2200" i="1">
                              <a:latin typeface="Cambria Math" panose="02040503050406030204" pitchFamily="18" charset="0"/>
                            </a:rPr>
                          </m:ctrlPr>
                        </m:fPr>
                        <m:num>
                          <m:r>
                            <a:rPr lang="pt-BR" sz="2200" i="1">
                              <a:latin typeface="Cambria Math" panose="02040503050406030204" pitchFamily="18" charset="0"/>
                            </a:rPr>
                            <m:t>𝜕</m:t>
                          </m:r>
                          <m:sSup>
                            <m:sSupPr>
                              <m:ctrlPr>
                                <a:rPr lang="pt-BR" sz="2200" i="1">
                                  <a:latin typeface="Cambria Math" panose="02040503050406030204" pitchFamily="18" charset="0"/>
                                </a:rPr>
                              </m:ctrlPr>
                            </m:sSupPr>
                            <m:e>
                              <m:d>
                                <m:dPr>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𝑑</m:t>
                                      </m:r>
                                    </m:e>
                                    <m:sub>
                                      <m:r>
                                        <a:rPr lang="pt-BR" sz="2200" i="1">
                                          <a:latin typeface="Cambria Math" panose="02040503050406030204" pitchFamily="18" charset="0"/>
                                        </a:rPr>
                                        <m:t>𝑗</m:t>
                                      </m:r>
                                    </m:sub>
                                  </m:sSub>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𝑦</m:t>
                                      </m:r>
                                    </m:e>
                                    <m:sub>
                                      <m:r>
                                        <a:rPr lang="pt-BR" sz="2200" i="1">
                                          <a:latin typeface="Cambria Math" panose="02040503050406030204" pitchFamily="18" charset="0"/>
                                        </a:rPr>
                                        <m:t>𝑗</m:t>
                                      </m:r>
                                    </m:sub>
                                    <m:sup>
                                      <m:r>
                                        <a:rPr lang="pt-BR" sz="2200" i="1">
                                          <a:latin typeface="Cambria Math" panose="02040503050406030204" pitchFamily="18" charset="0"/>
                                        </a:rPr>
                                        <m:t>𝑀</m:t>
                                      </m:r>
                                    </m:sup>
                                  </m:sSubSup>
                                </m:e>
                              </m:d>
                            </m:e>
                            <m:sup>
                              <m:r>
                                <a:rPr lang="pt-BR" sz="2200" i="1">
                                  <a:latin typeface="Cambria Math" panose="02040503050406030204" pitchFamily="18" charset="0"/>
                                </a:rPr>
                                <m:t>2</m:t>
                              </m:r>
                            </m:sup>
                          </m:sSup>
                        </m:num>
                        <m:den>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𝑢</m:t>
                              </m:r>
                            </m:e>
                            <m:sub>
                              <m:r>
                                <a:rPr lang="pt-BR" sz="2200" i="1">
                                  <a:latin typeface="Cambria Math" panose="02040503050406030204" pitchFamily="18" charset="0"/>
                                </a:rPr>
                                <m:t>𝑖</m:t>
                              </m:r>
                            </m:sub>
                            <m:sup>
                              <m:r>
                                <a:rPr lang="pt-BR" sz="2200" i="1">
                                  <a:latin typeface="Cambria Math" panose="02040503050406030204" pitchFamily="18" charset="0"/>
                                </a:rPr>
                                <m:t>𝑀</m:t>
                              </m:r>
                            </m:sup>
                          </m:sSubSup>
                        </m:den>
                      </m:f>
                      <m:r>
                        <a:rPr lang="pt-BR" sz="2200" b="0" i="1" smtClean="0">
                          <a:latin typeface="Cambria Math" panose="02040503050406030204" pitchFamily="18" charset="0"/>
                        </a:rPr>
                        <m:t>=−2</m:t>
                      </m:r>
                      <m:d>
                        <m:dPr>
                          <m:ctrlPr>
                            <a:rPr lang="pt-BR" sz="2200" b="0" i="1" smtClean="0">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𝑑</m:t>
                              </m:r>
                            </m:e>
                            <m:sub>
                              <m:r>
                                <a:rPr lang="pt-BR" sz="2200" i="1">
                                  <a:latin typeface="Cambria Math" panose="02040503050406030204" pitchFamily="18" charset="0"/>
                                </a:rPr>
                                <m:t>𝑗</m:t>
                              </m:r>
                            </m:sub>
                          </m:sSub>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𝑦</m:t>
                              </m:r>
                            </m:e>
                            <m:sub>
                              <m:r>
                                <a:rPr lang="pt-BR" sz="2200" i="1">
                                  <a:latin typeface="Cambria Math" panose="02040503050406030204" pitchFamily="18" charset="0"/>
                                </a:rPr>
                                <m:t>𝑗</m:t>
                              </m:r>
                            </m:sub>
                            <m:sup>
                              <m:r>
                                <a:rPr lang="pt-BR" sz="2200" i="1">
                                  <a:latin typeface="Cambria Math" panose="02040503050406030204" pitchFamily="18" charset="0"/>
                                </a:rPr>
                                <m:t>𝑀</m:t>
                              </m:r>
                            </m:sup>
                          </m:sSubSup>
                        </m:e>
                      </m:d>
                      <m:f>
                        <m:fPr>
                          <m:ctrlPr>
                            <a:rPr lang="pt-BR" sz="2200" i="1">
                              <a:latin typeface="Cambria Math" panose="02040503050406030204" pitchFamily="18" charset="0"/>
                            </a:rPr>
                          </m:ctrlPr>
                        </m:fPr>
                        <m:num>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𝑦</m:t>
                              </m:r>
                            </m:e>
                            <m:sub>
                              <m:r>
                                <a:rPr lang="pt-BR" sz="2200" i="1">
                                  <a:latin typeface="Cambria Math" panose="02040503050406030204" pitchFamily="18" charset="0"/>
                                </a:rPr>
                                <m:t>𝑗</m:t>
                              </m:r>
                            </m:sub>
                            <m:sup>
                              <m:r>
                                <a:rPr lang="pt-BR" sz="2200" i="1">
                                  <a:latin typeface="Cambria Math" panose="02040503050406030204" pitchFamily="18" charset="0"/>
                                </a:rPr>
                                <m:t>𝑀</m:t>
                              </m:r>
                            </m:sup>
                          </m:sSubSup>
                        </m:num>
                        <m:den>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𝑢</m:t>
                              </m:r>
                            </m:e>
                            <m:sub>
                              <m:r>
                                <a:rPr lang="pt-BR" sz="2200" i="1">
                                  <a:latin typeface="Cambria Math" panose="02040503050406030204" pitchFamily="18" charset="0"/>
                                </a:rPr>
                                <m:t>𝑖</m:t>
                              </m:r>
                            </m:sub>
                            <m:sup>
                              <m:r>
                                <a:rPr lang="pt-BR" sz="2200" i="1">
                                  <a:latin typeface="Cambria Math" panose="02040503050406030204" pitchFamily="18" charset="0"/>
                                </a:rPr>
                                <m:t>𝑀</m:t>
                              </m:r>
                            </m:sup>
                          </m:sSubSup>
                        </m:den>
                      </m:f>
                      <m:r>
                        <a:rPr lang="pt-BR" sz="2200" b="0" i="1" smtClean="0">
                          <a:latin typeface="Cambria Math" panose="02040503050406030204" pitchFamily="18" charset="0"/>
                        </a:rPr>
                        <m:t>=</m:t>
                      </m:r>
                      <m:r>
                        <a:rPr lang="pt-BR" sz="2200" i="1">
                          <a:latin typeface="Cambria Math" panose="02040503050406030204" pitchFamily="18" charset="0"/>
                        </a:rPr>
                        <m:t>−2</m:t>
                      </m:r>
                      <m:d>
                        <m:dPr>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𝑑</m:t>
                              </m:r>
                            </m:e>
                            <m:sub>
                              <m:r>
                                <a:rPr lang="pt-BR" sz="2200" i="1">
                                  <a:latin typeface="Cambria Math" panose="02040503050406030204" pitchFamily="18" charset="0"/>
                                </a:rPr>
                                <m:t>𝑗</m:t>
                              </m:r>
                            </m:sub>
                          </m:sSub>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𝑦</m:t>
                              </m:r>
                            </m:e>
                            <m:sub>
                              <m:r>
                                <a:rPr lang="pt-BR" sz="2200" i="1">
                                  <a:latin typeface="Cambria Math" panose="02040503050406030204" pitchFamily="18" charset="0"/>
                                </a:rPr>
                                <m:t>𝑗</m:t>
                              </m:r>
                            </m:sub>
                            <m:sup>
                              <m:r>
                                <a:rPr lang="pt-BR" sz="2200" i="1">
                                  <a:latin typeface="Cambria Math" panose="02040503050406030204" pitchFamily="18" charset="0"/>
                                </a:rPr>
                                <m:t>𝑀</m:t>
                              </m:r>
                            </m:sup>
                          </m:sSubSup>
                        </m:e>
                      </m:d>
                      <m:sSup>
                        <m:sSupPr>
                          <m:ctrlPr>
                            <a:rPr lang="pt-BR" sz="2200" i="1" smtClean="0">
                              <a:latin typeface="Cambria Math" panose="02040503050406030204" pitchFamily="18" charset="0"/>
                            </a:rPr>
                          </m:ctrlPr>
                        </m:sSupPr>
                        <m:e>
                          <m:r>
                            <a:rPr lang="pt-BR" sz="2200" b="0" i="1" smtClean="0">
                              <a:latin typeface="Cambria Math" panose="02040503050406030204" pitchFamily="18" charset="0"/>
                            </a:rPr>
                            <m:t>𝑓</m:t>
                          </m:r>
                        </m:e>
                        <m:sup>
                          <m:r>
                            <a:rPr lang="pt-BR" sz="2200" b="0" i="1" smtClean="0">
                              <a:latin typeface="Cambria Math" panose="02040503050406030204" pitchFamily="18" charset="0"/>
                            </a:rPr>
                            <m:t>′</m:t>
                          </m:r>
                          <m:r>
                            <a:rPr lang="pt-BR" sz="2200" b="0" i="1" smtClean="0">
                              <a:latin typeface="Cambria Math" panose="02040503050406030204" pitchFamily="18" charset="0"/>
                            </a:rPr>
                            <m:t>𝑀</m:t>
                          </m:r>
                        </m:sup>
                      </m:sSup>
                      <m:d>
                        <m:dPr>
                          <m:ctrlPr>
                            <a:rPr lang="pt-BR" sz="2200" i="1" smtClean="0">
                              <a:latin typeface="Cambria Math" panose="02040503050406030204" pitchFamily="18" charset="0"/>
                            </a:rPr>
                          </m:ctrlPr>
                        </m:dPr>
                        <m:e>
                          <m:sSubSup>
                            <m:sSubSupPr>
                              <m:ctrlPr>
                                <a:rPr lang="pt-BR" sz="2200" i="1">
                                  <a:latin typeface="Cambria Math" panose="02040503050406030204" pitchFamily="18" charset="0"/>
                                </a:rPr>
                              </m:ctrlPr>
                            </m:sSubSupPr>
                            <m:e>
                              <m:r>
                                <a:rPr lang="pt-BR" sz="2200" i="1">
                                  <a:latin typeface="Cambria Math" panose="02040503050406030204" pitchFamily="18" charset="0"/>
                                </a:rPr>
                                <m:t>𝑢</m:t>
                              </m:r>
                            </m:e>
                            <m:sub>
                              <m:r>
                                <a:rPr lang="pt-BR" sz="2200" i="1">
                                  <a:latin typeface="Cambria Math" panose="02040503050406030204" pitchFamily="18" charset="0"/>
                                </a:rPr>
                                <m:t>𝑖</m:t>
                              </m:r>
                            </m:sub>
                            <m:sup>
                              <m:r>
                                <a:rPr lang="pt-BR" sz="2200" i="1">
                                  <a:latin typeface="Cambria Math" panose="02040503050406030204" pitchFamily="18" charset="0"/>
                                </a:rPr>
                                <m:t>𝑀</m:t>
                              </m:r>
                            </m:sup>
                          </m:sSubSup>
                        </m:e>
                      </m:d>
                    </m:oMath>
                  </m:oMathPara>
                </a14:m>
                <a:endParaRPr lang="pt-BR"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215255" cy="4874433"/>
              </a:xfrm>
              <a:blipFill rotWithShape="0">
                <a:blip r:embed="rId2"/>
                <a:stretch>
                  <a:fillRect l="-815" t="-3125" r="-1630"/>
                </a:stretch>
              </a:blipFill>
            </p:spPr>
            <p:txBody>
              <a:bodyPr/>
              <a:lstStyle/>
              <a:p>
                <a:r>
                  <a:rPr lang="pt-BR">
                    <a:noFill/>
                  </a:rPr>
                  <a:t> </a:t>
                </a:r>
              </a:p>
            </p:txBody>
          </p:sp>
        </mc:Fallback>
      </mc:AlternateContent>
    </p:spTree>
    <p:extLst>
      <p:ext uri="{BB962C8B-B14F-4D97-AF65-F5344CB8AC3E}">
        <p14:creationId xmlns:p14="http://schemas.microsoft.com/office/powerpoint/2010/main" val="3083861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Retropropagando 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629" cy="5032375"/>
              </a:xfrm>
            </p:spPr>
            <p:txBody>
              <a:bodyPr/>
              <a:lstStyle/>
              <a:p>
                <a:r>
                  <a:rPr lang="pt-BR" dirty="0" smtClean="0"/>
                  <a:t>Matricialmente podemos expressar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𝑀</m:t>
                        </m:r>
                      </m:sup>
                    </m:sSup>
                  </m:oMath>
                </a14:m>
                <a:r>
                  <a:rPr lang="pt-BR" dirty="0"/>
                  <a:t>como:</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𝑀</m:t>
                        </m:r>
                      </m:sup>
                    </m:sSup>
                    <m:r>
                      <a:rPr lang="pt-BR" b="0" i="1" smtClean="0">
                        <a:latin typeface="Cambria Math" panose="02040503050406030204" pitchFamily="18" charset="0"/>
                      </a:rPr>
                      <m:t>=−2</m:t>
                    </m:r>
                    <m:sSup>
                      <m:sSupPr>
                        <m:ctrlPr>
                          <a:rPr lang="pt-BR" b="0" i="1" smtClean="0">
                            <a:latin typeface="Cambria Math" panose="02040503050406030204" pitchFamily="18" charset="0"/>
                          </a:rPr>
                        </m:ctrlPr>
                      </m:sSupPr>
                      <m:e>
                        <m:r>
                          <a:rPr lang="pt-BR" b="1" i="1" smtClean="0">
                            <a:latin typeface="Cambria Math" panose="02040503050406030204" pitchFamily="18" charset="0"/>
                          </a:rPr>
                          <m:t>𝑭</m:t>
                        </m:r>
                      </m:e>
                      <m:sup>
                        <m:r>
                          <a:rPr lang="pt-BR" b="0" i="1" smtClean="0">
                            <a:latin typeface="Cambria Math" panose="02040503050406030204" pitchFamily="18" charset="0"/>
                          </a:rPr>
                          <m:t>′</m:t>
                        </m:r>
                        <m:r>
                          <a:rPr lang="pt-BR" b="0" i="1" smtClean="0">
                            <a:latin typeface="Cambria Math" panose="02040503050406030204" pitchFamily="18" charset="0"/>
                          </a:rPr>
                          <m:t>𝑀</m:t>
                        </m:r>
                      </m:sup>
                    </m:sSup>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smtClean="0">
                                <a:latin typeface="Cambria Math" panose="02040503050406030204" pitchFamily="18" charset="0"/>
                              </a:rPr>
                              <m:t>𝒖</m:t>
                            </m:r>
                          </m:e>
                          <m:sup>
                            <m:r>
                              <a:rPr lang="pt-BR" b="0" i="1" smtClean="0">
                                <a:latin typeface="Cambria Math" panose="02040503050406030204" pitchFamily="18" charset="0"/>
                              </a:rPr>
                              <m:t>𝑀</m:t>
                            </m:r>
                          </m:sup>
                        </m:sSup>
                      </m:e>
                    </m:d>
                    <m:d>
                      <m:dPr>
                        <m:ctrlPr>
                          <a:rPr lang="pt-BR" b="0" i="1" smtClean="0">
                            <a:latin typeface="Cambria Math" panose="02040503050406030204" pitchFamily="18" charset="0"/>
                          </a:rPr>
                        </m:ctrlPr>
                      </m:dPr>
                      <m:e>
                        <m:r>
                          <a:rPr lang="pt-BR" b="1" i="1" smtClean="0">
                            <a:latin typeface="Cambria Math" panose="02040503050406030204" pitchFamily="18" charset="0"/>
                          </a:rPr>
                          <m:t>𝒅</m:t>
                        </m:r>
                        <m:r>
                          <a:rPr lang="pt-BR" b="0" i="1" smtClean="0">
                            <a:latin typeface="Cambria Math" panose="02040503050406030204" pitchFamily="18" charset="0"/>
                          </a:rPr>
                          <m:t>−</m:t>
                        </m:r>
                        <m:r>
                          <a:rPr lang="pt-BR" b="1" i="1" smtClean="0">
                            <a:latin typeface="Cambria Math" panose="02040503050406030204" pitchFamily="18" charset="0"/>
                          </a:rPr>
                          <m:t>𝒚</m:t>
                        </m:r>
                      </m:e>
                    </m:d>
                  </m:oMath>
                </a14:m>
                <a:r>
                  <a:rPr lang="pt-BR" dirty="0"/>
                  <a:t>,</a:t>
                </a:r>
              </a:p>
              <a:p>
                <a:pPr marL="0" indent="0">
                  <a:buNone/>
                </a:pPr>
                <a:r>
                  <a:rPr lang="pt-BR" dirty="0"/>
                  <a:t>onde a matriz </a:t>
                </a:r>
                <a14:m>
                  <m:oMath xmlns:m="http://schemas.openxmlformats.org/officeDocument/2006/math">
                    <m:sSup>
                      <m:sSupPr>
                        <m:ctrlPr>
                          <a:rPr lang="pt-BR" i="1">
                            <a:latin typeface="Cambria Math" panose="02040503050406030204" pitchFamily="18" charset="0"/>
                          </a:rPr>
                        </m:ctrlPr>
                      </m:sSupPr>
                      <m:e>
                        <m:r>
                          <a:rPr lang="pt-BR" b="1" i="1" smtClean="0">
                            <a:latin typeface="Cambria Math" panose="02040503050406030204" pitchFamily="18" charset="0"/>
                          </a:rPr>
                          <m:t>𝑭</m:t>
                        </m:r>
                      </m:e>
                      <m:sup>
                        <m:r>
                          <a:rPr lang="pt-BR" b="0" i="1" smtClean="0">
                            <a:latin typeface="Cambria Math" panose="02040503050406030204" pitchFamily="18" charset="0"/>
                          </a:rPr>
                          <m:t>′</m:t>
                        </m:r>
                        <m:r>
                          <a:rPr lang="pt-BR" i="1">
                            <a:latin typeface="Cambria Math" panose="02040503050406030204" pitchFamily="18" charset="0"/>
                          </a:rPr>
                          <m:t>𝑀</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𝒖</m:t>
                            </m:r>
                          </m:e>
                          <m:sup>
                            <m:r>
                              <a:rPr lang="pt-BR" i="1">
                                <a:latin typeface="Cambria Math" panose="02040503050406030204" pitchFamily="18" charset="0"/>
                              </a:rPr>
                              <m:t>𝑀</m:t>
                            </m:r>
                          </m:sup>
                        </m:sSup>
                      </m:e>
                    </m:d>
                  </m:oMath>
                </a14:m>
                <a:r>
                  <a:rPr lang="pt-BR" dirty="0"/>
                  <a:t> é definida como</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smtClean="0">
                            <a:latin typeface="Cambria Math" panose="02040503050406030204" pitchFamily="18" charset="0"/>
                          </a:rPr>
                          <m:t>𝑭</m:t>
                        </m:r>
                      </m:e>
                      <m:sup>
                        <m:r>
                          <a:rPr lang="pt-BR" b="0" i="1" smtClean="0">
                            <a:latin typeface="Cambria Math" panose="02040503050406030204" pitchFamily="18" charset="0"/>
                          </a:rPr>
                          <m:t>′</m:t>
                        </m:r>
                        <m:r>
                          <a:rPr lang="pt-BR" i="1">
                            <a:latin typeface="Cambria Math" panose="02040503050406030204" pitchFamily="18" charset="0"/>
                          </a:rPr>
                          <m:t>𝑀</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𝒖</m:t>
                            </m:r>
                          </m:e>
                          <m:sup>
                            <m:r>
                              <a:rPr lang="pt-BR" i="1">
                                <a:latin typeface="Cambria Math" panose="02040503050406030204" pitchFamily="18" charset="0"/>
                              </a:rPr>
                              <m:t>𝑀</m:t>
                            </m:r>
                          </m:sup>
                        </m:sSup>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3"/>
                                  <m:mcJc m:val="center"/>
                                </m:mcPr>
                              </m:mc>
                            </m:mcs>
                            <m:ctrlPr>
                              <a:rPr lang="pt-BR" b="0" i="1" smtClean="0">
                                <a:latin typeface="Cambria Math" panose="02040503050406030204" pitchFamily="18" charset="0"/>
                              </a:rPr>
                            </m:ctrlPr>
                          </m:mPr>
                          <m:mr>
                            <m:e>
                              <m:sSup>
                                <m:sSupPr>
                                  <m:ctrlPr>
                                    <a:rPr lang="pt-BR" b="0" i="1" smtClean="0">
                                      <a:latin typeface="Cambria Math" panose="02040503050406030204" pitchFamily="18" charset="0"/>
                                    </a:rPr>
                                  </m:ctrlPr>
                                </m:sSupPr>
                                <m:e>
                                  <m:r>
                                    <a:rPr lang="pt-BR" b="0" i="1" smtClean="0">
                                      <a:latin typeface="Cambria Math" panose="02040503050406030204" pitchFamily="18" charset="0"/>
                                    </a:rPr>
                                    <m:t>𝑓</m:t>
                                  </m:r>
                                </m:e>
                                <m:sup>
                                  <m:r>
                                    <a:rPr lang="pt-BR" b="0" i="1" smtClean="0">
                                      <a:latin typeface="Cambria Math" panose="02040503050406030204" pitchFamily="18" charset="0"/>
                                    </a:rPr>
                                    <m:t>′</m:t>
                                  </m:r>
                                  <m:r>
                                    <a:rPr lang="pt-BR" b="0" i="1" smtClean="0">
                                      <a:latin typeface="Cambria Math" panose="02040503050406030204" pitchFamily="18" charset="0"/>
                                    </a:rPr>
                                    <m:t>𝑀</m:t>
                                  </m:r>
                                </m:sup>
                              </m:sSup>
                              <m:d>
                                <m:dPr>
                                  <m:ctrlPr>
                                    <a:rPr lang="pt-BR" b="0" i="1" smtClean="0">
                                      <a:latin typeface="Cambria Math" panose="02040503050406030204" pitchFamily="18" charset="0"/>
                                    </a:rPr>
                                  </m:ctrlPr>
                                </m:dPr>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𝑢</m:t>
                                      </m:r>
                                    </m:e>
                                    <m:sub>
                                      <m:r>
                                        <a:rPr lang="pt-BR" b="0" i="1" smtClean="0">
                                          <a:latin typeface="Cambria Math" panose="02040503050406030204" pitchFamily="18" charset="0"/>
                                        </a:rPr>
                                        <m:t>1</m:t>
                                      </m:r>
                                    </m:sub>
                                    <m:sup>
                                      <m:r>
                                        <a:rPr lang="pt-BR" b="0" i="1" smtClean="0">
                                          <a:latin typeface="Cambria Math" panose="02040503050406030204" pitchFamily="18" charset="0"/>
                                        </a:rPr>
                                        <m:t>𝑀</m:t>
                                      </m:r>
                                    </m:sup>
                                  </m:sSubSup>
                                </m:e>
                              </m:d>
                            </m:e>
                            <m:e>
                              <m:r>
                                <a:rPr lang="pt-BR" b="0" i="1" smtClean="0">
                                  <a:latin typeface="Cambria Math" panose="02040503050406030204" pitchFamily="18" charset="0"/>
                                </a:rPr>
                                <m:t>0</m:t>
                              </m:r>
                            </m:e>
                            <m:e>
                              <m:m>
                                <m:mPr>
                                  <m:mcs>
                                    <m:mc>
                                      <m:mcPr>
                                        <m:count m:val="2"/>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m:t>
                                    </m:r>
                                  </m:e>
                                  <m:e>
                                    <m:r>
                                      <a:rPr lang="pt-BR" b="0" i="1" smtClean="0">
                                        <a:latin typeface="Cambria Math" panose="02040503050406030204" pitchFamily="18" charset="0"/>
                                      </a:rPr>
                                      <m:t>0</m:t>
                                    </m:r>
                                  </m:e>
                                </m:mr>
                              </m:m>
                            </m:e>
                          </m:mr>
                          <m:mr>
                            <m:e>
                              <m:r>
                                <a:rPr lang="pt-BR" b="0" i="1" smtClean="0">
                                  <a:latin typeface="Cambria Math" panose="02040503050406030204" pitchFamily="18" charset="0"/>
                                </a:rPr>
                                <m:t>0</m:t>
                              </m:r>
                            </m:e>
                            <m:e>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m:t>
                                  </m:r>
                                  <m:r>
                                    <a:rPr lang="pt-BR" i="1">
                                      <a:latin typeface="Cambria Math" panose="02040503050406030204" pitchFamily="18" charset="0"/>
                                    </a:rPr>
                                    <m:t>𝑀</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b="0" i="1" smtClean="0">
                                          <a:latin typeface="Cambria Math" panose="02040503050406030204" pitchFamily="18" charset="0"/>
                                        </a:rPr>
                                        <m:t>2</m:t>
                                      </m:r>
                                    </m:sub>
                                    <m:sup>
                                      <m:r>
                                        <a:rPr lang="pt-BR" i="1">
                                          <a:latin typeface="Cambria Math" panose="02040503050406030204" pitchFamily="18" charset="0"/>
                                        </a:rPr>
                                        <m:t>𝑀</m:t>
                                      </m:r>
                                    </m:sup>
                                  </m:sSubSup>
                                </m:e>
                              </m:d>
                            </m:e>
                            <m:e>
                              <m:m>
                                <m:mPr>
                                  <m:mcs>
                                    <m:mc>
                                      <m:mcPr>
                                        <m:count m:val="2"/>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m:t>
                                    </m:r>
                                  </m:e>
                                  <m:e>
                                    <m:r>
                                      <a:rPr lang="pt-BR" b="0" i="1" smtClean="0">
                                        <a:latin typeface="Cambria Math" panose="02040503050406030204" pitchFamily="18" charset="0"/>
                                      </a:rPr>
                                      <m:t>0</m:t>
                                    </m:r>
                                  </m:e>
                                </m:mr>
                              </m:m>
                            </m:e>
                          </m:mr>
                          <m:m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m:t>
                                    </m:r>
                                  </m:e>
                                </m:mr>
                                <m:mr>
                                  <m:e>
                                    <m:r>
                                      <a:rPr lang="pt-BR" b="0" i="1" smtClean="0">
                                        <a:latin typeface="Cambria Math" panose="02040503050406030204" pitchFamily="18" charset="0"/>
                                      </a:rPr>
                                      <m:t>0</m:t>
                                    </m:r>
                                  </m:e>
                                </m:mr>
                              </m:m>
                            </m:e>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m:t>
                                    </m:r>
                                  </m:e>
                                </m:mr>
                                <m:mr>
                                  <m:e>
                                    <m:r>
                                      <a:rPr lang="pt-BR" b="0" i="1" smtClean="0">
                                        <a:latin typeface="Cambria Math" panose="02040503050406030204" pitchFamily="18" charset="0"/>
                                      </a:rPr>
                                      <m:t>0</m:t>
                                    </m:r>
                                  </m:e>
                                </m:mr>
                              </m:m>
                            </m:e>
                            <m:e>
                              <m:m>
                                <m:mPr>
                                  <m:mcs>
                                    <m:mc>
                                      <m:mcPr>
                                        <m:count m:val="1"/>
                                        <m:mcJc m:val="center"/>
                                      </m:mcPr>
                                    </m:mc>
                                  </m:mcs>
                                  <m:ctrlPr>
                                    <a:rPr lang="pt-BR" b="0" i="1" smtClean="0">
                                      <a:latin typeface="Cambria Math" panose="02040503050406030204" pitchFamily="18" charset="0"/>
                                    </a:rPr>
                                  </m:ctrlPr>
                                </m:mPr>
                                <m:mr>
                                  <m:e>
                                    <m:m>
                                      <m:mPr>
                                        <m:mcs>
                                          <m:mc>
                                            <m:mcPr>
                                              <m:count m:val="2"/>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m:t>
                                          </m:r>
                                        </m:e>
                                        <m:e>
                                          <m:r>
                                            <a:rPr lang="pt-BR" b="0" i="1" smtClean="0">
                                              <a:latin typeface="Cambria Math" panose="02040503050406030204" pitchFamily="18" charset="0"/>
                                            </a:rPr>
                                            <m:t>⋮</m:t>
                                          </m:r>
                                        </m:e>
                                      </m:mr>
                                    </m:m>
                                  </m:e>
                                </m:mr>
                                <m:mr>
                                  <m:e>
                                    <m:m>
                                      <m:mPr>
                                        <m:mcs>
                                          <m:mc>
                                            <m:mcPr>
                                              <m:count m:val="2"/>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 </m:t>
                                          </m:r>
                                          <m:r>
                                            <a:rPr lang="pt-BR" b="0" i="1" smtClean="0">
                                              <a:latin typeface="Cambria Math" panose="02040503050406030204" pitchFamily="18" charset="0"/>
                                            </a:rPr>
                                            <m:t>               ⋯</m:t>
                                          </m:r>
                                        </m:e>
                                        <m:e>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m:t>
                                              </m:r>
                                              <m:r>
                                                <a:rPr lang="pt-BR" i="1">
                                                  <a:latin typeface="Cambria Math" panose="02040503050406030204" pitchFamily="18" charset="0"/>
                                                </a:rPr>
                                                <m:t>𝑀</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sSub>
                                                    <m:sSubPr>
                                                      <m:ctrlPr>
                                                        <a:rPr lang="pt-BR" i="1">
                                                          <a:latin typeface="Cambria Math" panose="02040503050406030204" pitchFamily="18" charset="0"/>
                                                        </a:rPr>
                                                      </m:ctrlPr>
                                                    </m:sSubPr>
                                                    <m:e>
                                                      <m:r>
                                                        <a:rPr lang="pt-BR" i="1">
                                                          <a:latin typeface="Cambria Math" panose="02040503050406030204" pitchFamily="18" charset="0"/>
                                                        </a:rPr>
                                                        <m:t>𝑁</m:t>
                                                      </m:r>
                                                    </m:e>
                                                    <m:sub>
                                                      <m:r>
                                                        <a:rPr lang="pt-BR" i="1">
                                                          <a:latin typeface="Cambria Math" panose="02040503050406030204" pitchFamily="18" charset="0"/>
                                                        </a:rPr>
                                                        <m:t>𝑀</m:t>
                                                      </m:r>
                                                    </m:sub>
                                                  </m:sSub>
                                                </m:sub>
                                                <m:sup>
                                                  <m:r>
                                                    <a:rPr lang="pt-BR" i="1">
                                                      <a:latin typeface="Cambria Math" panose="02040503050406030204" pitchFamily="18" charset="0"/>
                                                    </a:rPr>
                                                    <m:t>𝑀</m:t>
                                                  </m:r>
                                                </m:sup>
                                              </m:sSubSup>
                                            </m:e>
                                          </m:d>
                                        </m:e>
                                      </m:mr>
                                    </m:m>
                                  </m:e>
                                </m:mr>
                              </m:m>
                            </m:e>
                          </m:mr>
                        </m:m>
                      </m:e>
                    </m:d>
                  </m:oMath>
                </a14:m>
                <a:r>
                  <a:rPr lang="pt-BR" dirty="0"/>
                  <a:t>.</a:t>
                </a:r>
              </a:p>
              <a:p>
                <a:r>
                  <a:rPr lang="pt-BR" dirty="0"/>
                  <a:t>Desta forma, a aplicação sucessiva da </a:t>
                </a:r>
                <a:r>
                  <a:rPr lang="pt-BR" b="1" i="1" dirty="0"/>
                  <a:t>regra da cadeia </a:t>
                </a:r>
                <a:r>
                  <a:rPr lang="pt-BR" dirty="0"/>
                  <a:t>leva a uma recursão que, em termos matriciais, é simples e dada por </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𝑚</m:t>
                        </m:r>
                      </m:sup>
                    </m:sSup>
                    <m:r>
                      <a:rPr lang="pt-BR" b="0" i="1" smtClean="0">
                        <a:latin typeface="Cambria Math" panose="02040503050406030204" pitchFamily="18" charset="0"/>
                        <a:ea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𝑭</m:t>
                        </m:r>
                      </m:e>
                      <m:sup>
                        <m:r>
                          <a:rPr lang="pt-BR" b="0" i="1" smtClean="0">
                            <a:latin typeface="Cambria Math" panose="02040503050406030204" pitchFamily="18" charset="0"/>
                          </a:rPr>
                          <m:t>′</m:t>
                        </m:r>
                        <m:r>
                          <a:rPr lang="pt-BR" b="0" i="1" smtClean="0">
                            <a:latin typeface="Cambria Math" panose="02040503050406030204" pitchFamily="18" charset="0"/>
                          </a:rPr>
                          <m:t>𝑚</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𝒖</m:t>
                            </m:r>
                          </m:e>
                          <m:sup>
                            <m:r>
                              <a:rPr lang="pt-BR" b="0" i="1" smtClean="0">
                                <a:latin typeface="Cambria Math" panose="02040503050406030204" pitchFamily="18" charset="0"/>
                              </a:rPr>
                              <m:t>𝑚</m:t>
                            </m:r>
                          </m:sup>
                        </m:sSup>
                      </m:e>
                    </m:d>
                    <m:sSup>
                      <m:sSupPr>
                        <m:ctrlPr>
                          <a:rPr lang="pt-BR" i="1" smtClean="0">
                            <a:latin typeface="Cambria Math" panose="02040503050406030204" pitchFamily="18" charset="0"/>
                          </a:rPr>
                        </m:ctrlPr>
                      </m:sSupPr>
                      <m:e>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𝑚</m:t>
                                </m:r>
                                <m:r>
                                  <a:rPr lang="pt-BR" i="1">
                                    <a:latin typeface="Cambria Math" panose="02040503050406030204" pitchFamily="18" charset="0"/>
                                  </a:rPr>
                                  <m:t>+1</m:t>
                                </m:r>
                              </m:sup>
                            </m:sSup>
                          </m:e>
                        </m:d>
                      </m:e>
                      <m:sup>
                        <m:r>
                          <a:rPr lang="pt-BR" b="0" i="1" smtClean="0">
                            <a:latin typeface="Cambria Math" panose="02040503050406030204" pitchFamily="18" charset="0"/>
                          </a:rPr>
                          <m:t>𝑇</m:t>
                        </m:r>
                      </m:sup>
                    </m:sSup>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i="1">
                            <a:latin typeface="Cambria Math" panose="02040503050406030204" pitchFamily="18" charset="0"/>
                            <a:ea typeface="Cambria Math" panose="02040503050406030204" pitchFamily="18" charset="0"/>
                          </a:rPr>
                          <m:t>𝑚</m:t>
                        </m:r>
                        <m:r>
                          <a:rPr lang="pt-BR" b="0" i="1" smtClean="0">
                            <a:latin typeface="Cambria Math" panose="02040503050406030204" pitchFamily="18" charset="0"/>
                            <a:ea typeface="Cambria Math" panose="02040503050406030204" pitchFamily="18" charset="0"/>
                          </a:rPr>
                          <m:t>+1</m:t>
                        </m:r>
                      </m:sup>
                    </m:sSup>
                  </m:oMath>
                </a14:m>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629" cy="5032375"/>
              </a:xfrm>
              <a:blipFill rotWithShape="0">
                <a:blip r:embed="rId2"/>
                <a:stretch>
                  <a:fillRect l="-1088" t="-1937" r="-1360"/>
                </a:stretch>
              </a:blipFill>
            </p:spPr>
            <p:txBody>
              <a:bodyPr/>
              <a:lstStyle/>
              <a:p>
                <a:r>
                  <a:rPr lang="pt-BR">
                    <a:noFill/>
                  </a:rPr>
                  <a:t> </a:t>
                </a:r>
              </a:p>
            </p:txBody>
          </p:sp>
        </mc:Fallback>
      </mc:AlternateContent>
    </p:spTree>
    <p:extLst>
      <p:ext uri="{BB962C8B-B14F-4D97-AF65-F5344CB8AC3E}">
        <p14:creationId xmlns:p14="http://schemas.microsoft.com/office/powerpoint/2010/main" val="24107625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da retropropagação do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7188200" cy="5167312"/>
              </a:xfrm>
            </p:spPr>
            <p:txBody>
              <a:bodyPr>
                <a:normAutofit fontScale="92500" lnSpcReduction="20000"/>
              </a:bodyPr>
              <a:lstStyle/>
              <a:p>
                <a:r>
                  <a:rPr lang="pt-BR" dirty="0"/>
                  <a:t>Considere uma rede MLP com uma camada intermediária e apenas um </a:t>
                </a:r>
                <a:r>
                  <a:rPr lang="pt-BR" b="1" i="1" dirty="0"/>
                  <a:t>nó</a:t>
                </a:r>
                <a:r>
                  <a:rPr lang="pt-BR" dirty="0"/>
                  <a:t> na camada de saída, como a mostrada na figura ao lado. </a:t>
                </a:r>
              </a:p>
              <a:p>
                <a:r>
                  <a:rPr lang="pt-BR" dirty="0"/>
                  <a:t>Temos neste exemplo </a:t>
                </a:r>
                <a14:m>
                  <m:oMath xmlns:m="http://schemas.openxmlformats.org/officeDocument/2006/math">
                    <m:r>
                      <a:rPr lang="pt-BR" b="0" i="1" smtClean="0">
                        <a:latin typeface="Cambria Math" panose="02040503050406030204" pitchFamily="18" charset="0"/>
                      </a:rPr>
                      <m:t>𝑀</m:t>
                    </m:r>
                    <m:r>
                      <a:rPr lang="pt-BR" b="0" i="1" smtClean="0">
                        <a:latin typeface="Cambria Math" panose="02040503050406030204" pitchFamily="18" charset="0"/>
                      </a:rPr>
                      <m:t>=2</m:t>
                    </m:r>
                  </m:oMath>
                </a14:m>
                <a:r>
                  <a:rPr lang="pt-BR" dirty="0"/>
                  <a:t>. </a:t>
                </a:r>
              </a:p>
              <a:p>
                <a:r>
                  <a:rPr lang="pt-BR" dirty="0"/>
                  <a:t>Devemos começar calculando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2</m:t>
                        </m:r>
                      </m:sup>
                    </m:sSup>
                  </m:oMath>
                </a14:m>
                <a:r>
                  <a:rPr lang="pt-BR" dirty="0"/>
                  <a:t>. Perceba que essa </a:t>
                </a:r>
                <a:r>
                  <a:rPr lang="pt-BR" b="1" i="1" dirty="0"/>
                  <a:t>sensibilidade</a:t>
                </a:r>
                <a:r>
                  <a:rPr lang="pt-BR" dirty="0"/>
                  <a:t> é um escalar porque há apenas um </a:t>
                </a:r>
                <a:r>
                  <a:rPr lang="pt-BR" b="1" dirty="0"/>
                  <a:t>nó </a:t>
                </a:r>
                <a:r>
                  <a:rPr lang="pt-BR" dirty="0"/>
                  <a:t>na camada de saída.</a:t>
                </a:r>
              </a:p>
              <a:p>
                <a:r>
                  <a:rPr lang="pt-BR" dirty="0"/>
                  <a:t>Vamos considerar um único dado com entrada </a:t>
                </a:r>
                <a14:m>
                  <m:oMath xmlns:m="http://schemas.openxmlformats.org/officeDocument/2006/math">
                    <m:r>
                      <a:rPr lang="pt-BR" b="1" i="1" smtClean="0">
                        <a:latin typeface="Cambria Math" panose="02040503050406030204" pitchFamily="18" charset="0"/>
                      </a:rPr>
                      <m:t>𝒙</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e>
                    </m:d>
                  </m:oMath>
                </a14:m>
                <a:r>
                  <a:rPr lang="pt-BR" dirty="0"/>
                  <a:t> e saída desejada </a:t>
                </a:r>
                <a14:m>
                  <m:oMath xmlns:m="http://schemas.openxmlformats.org/officeDocument/2006/math">
                    <m:r>
                      <a:rPr lang="pt-BR" b="0" i="1" smtClean="0">
                        <a:latin typeface="Cambria Math" panose="02040503050406030204" pitchFamily="18" charset="0"/>
                      </a:rPr>
                      <m:t>𝑑</m:t>
                    </m:r>
                  </m:oMath>
                </a14:m>
                <a:r>
                  <a:rPr lang="pt-BR" dirty="0"/>
                  <a:t>. </a:t>
                </a:r>
              </a:p>
              <a:p>
                <a:r>
                  <a:rPr lang="pt-BR" dirty="0"/>
                  <a:t>Inicialmente, supomos que a rede terá uma certa configuração de pesos, de modo que, quando a entrada for apresentada à rede, será possível calcular todos os sinais pertinentes ao longo dela até sua saída. </a:t>
                </a:r>
              </a:p>
              <a:p>
                <a:r>
                  <a:rPr lang="pt-BR" dirty="0"/>
                  <a:t>Essa é a etapa </a:t>
                </a:r>
                <a:r>
                  <a:rPr lang="pt-BR" b="1" i="1" dirty="0"/>
                  <a:t>direta</a:t>
                </a:r>
                <a:r>
                  <a:rPr lang="pt-BR" dirty="0"/>
                  <a:t> (ou do inglês, </a:t>
                </a:r>
                <a:r>
                  <a:rPr lang="pt-BR" b="1" i="1" dirty="0"/>
                  <a:t>forward</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7188200" cy="5167312"/>
              </a:xfrm>
              <a:blipFill rotWithShape="0">
                <a:blip r:embed="rId3"/>
                <a:stretch>
                  <a:fillRect l="-1357" t="-2948" r="-1187"/>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1422" y="2540000"/>
            <a:ext cx="4310578" cy="2435110"/>
          </a:xfrm>
          <a:prstGeom prst="rect">
            <a:avLst/>
          </a:prstGeom>
        </p:spPr>
      </p:pic>
    </p:spTree>
    <p:extLst>
      <p:ext uri="{BB962C8B-B14F-4D97-AF65-F5344CB8AC3E}">
        <p14:creationId xmlns:p14="http://schemas.microsoft.com/office/powerpoint/2010/main" val="1154927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da retropropagação do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50600" cy="4850946"/>
              </a:xfrm>
            </p:spPr>
            <p:txBody>
              <a:bodyPr>
                <a:normAutofit lnSpcReduction="10000"/>
              </a:bodyPr>
              <a:lstStyle/>
              <a:p>
                <a:r>
                  <a:rPr lang="pt-BR" dirty="0" smtClean="0"/>
                  <a:t>Portanto, temos então a saída </a:t>
                </a:r>
                <a14:m>
                  <m:oMath xmlns:m="http://schemas.openxmlformats.org/officeDocument/2006/math">
                    <m:sSubSup>
                      <m:sSubSupPr>
                        <m:ctrlPr>
                          <a:rPr lang="pt-BR" i="1" smtClean="0">
                            <a:latin typeface="Cambria Math" panose="02040503050406030204" pitchFamily="18" charset="0"/>
                          </a:rPr>
                        </m:ctrlPr>
                      </m:sSubSupPr>
                      <m:e>
                        <m:r>
                          <a:rPr lang="pt-BR" b="0" i="1" smtClean="0">
                            <a:latin typeface="Cambria Math" panose="02040503050406030204" pitchFamily="18" charset="0"/>
                          </a:rPr>
                          <m:t>𝑦</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r>
                      <a:rPr lang="pt-BR" b="0" i="0"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oMath>
                </a14:m>
                <a:r>
                  <a:rPr lang="pt-BR" dirty="0"/>
                  <a:t>o erro pode ser calculado como:</a:t>
                </a:r>
              </a:p>
              <a:p>
                <a:pPr marL="0" indent="0" algn="ctr">
                  <a:buNone/>
                </a:pPr>
                <a14:m>
                  <m:oMath xmlns:m="http://schemas.openxmlformats.org/officeDocument/2006/math">
                    <m:r>
                      <a:rPr lang="pt-BR" b="0" i="1" smtClean="0">
                        <a:latin typeface="Cambria Math" panose="02040503050406030204" pitchFamily="18" charset="0"/>
                      </a:rPr>
                      <m:t>𝑒</m:t>
                    </m:r>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1</m:t>
                        </m:r>
                      </m:sub>
                      <m:sup>
                        <m:r>
                          <a:rPr lang="pt-BR" i="1">
                            <a:latin typeface="Cambria Math" panose="02040503050406030204" pitchFamily="18" charset="0"/>
                          </a:rPr>
                          <m:t>2</m:t>
                        </m:r>
                      </m:sup>
                    </m:sSubSup>
                  </m:oMath>
                </a14:m>
                <a:r>
                  <a:rPr lang="pt-BR" dirty="0"/>
                  <a:t>.</a:t>
                </a:r>
              </a:p>
              <a:p>
                <a:r>
                  <a:rPr lang="pt-BR" dirty="0"/>
                  <a:t>De posse do erro, podemos calcular o delta do </a:t>
                </a:r>
                <a:r>
                  <a:rPr lang="pt-BR" b="1" i="1" dirty="0"/>
                  <a:t>nó</a:t>
                </a:r>
                <a:r>
                  <a:rPr lang="pt-BR" dirty="0"/>
                  <a:t> da camada de saída:</a:t>
                </a:r>
              </a:p>
              <a:p>
                <a:pPr marL="0" indent="0" algn="ctr">
                  <a:buNone/>
                </a:pPr>
                <a14:m>
                  <m:oMath xmlns:m="http://schemas.openxmlformats.org/officeDocument/2006/math">
                    <m:sSup>
                      <m:sSupPr>
                        <m:ctrlPr>
                          <a:rPr lang="pt-BR" i="1" smtClean="0">
                            <a:latin typeface="Cambria Math" panose="02040503050406030204" pitchFamily="18" charset="0"/>
                          </a:rPr>
                        </m:ctrlPr>
                      </m:sSupPr>
                      <m:e>
                        <m:r>
                          <a:rPr lang="pt-BR" i="1" smtClean="0">
                            <a:latin typeface="Cambria Math" panose="02040503050406030204" pitchFamily="18" charset="0"/>
                            <a:ea typeface="Cambria Math" panose="02040503050406030204" pitchFamily="18" charset="0"/>
                          </a:rPr>
                          <m:t>𝛿</m:t>
                        </m:r>
                      </m:e>
                      <m:sup>
                        <m:r>
                          <a:rPr lang="pt-BR" b="0" i="1" smtClean="0">
                            <a:latin typeface="Cambria Math" panose="02040503050406030204" pitchFamily="18" charset="0"/>
                          </a:rPr>
                          <m:t>2</m:t>
                        </m:r>
                      </m:sup>
                    </m:sSup>
                    <m:r>
                      <a:rPr lang="pt-BR" b="0" i="1" smtClean="0">
                        <a:latin typeface="Cambria Math" panose="02040503050406030204" pitchFamily="18" charset="0"/>
                      </a:rPr>
                      <m:t>=−2</m:t>
                    </m:r>
                    <m:d>
                      <m:dPr>
                        <m:ctrlPr>
                          <a:rPr lang="pt-BR" b="0" i="1" smtClean="0">
                            <a:latin typeface="Cambria Math" panose="02040503050406030204" pitchFamily="18" charset="0"/>
                          </a:rPr>
                        </m:ctrlPr>
                      </m:dPr>
                      <m:e>
                        <m:r>
                          <a:rPr lang="pt-BR" b="0" i="1" smtClean="0">
                            <a:latin typeface="Cambria Math" panose="02040503050406030204" pitchFamily="18" charset="0"/>
                          </a:rPr>
                          <m:t>𝑑</m:t>
                        </m:r>
                        <m:r>
                          <a:rPr lang="pt-BR" b="0" i="1" smtClean="0">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1</m:t>
                            </m:r>
                          </m:sub>
                          <m:sup>
                            <m:r>
                              <a:rPr lang="pt-BR" i="1">
                                <a:latin typeface="Cambria Math" panose="02040503050406030204" pitchFamily="18" charset="0"/>
                              </a:rPr>
                              <m:t>2</m:t>
                            </m:r>
                          </m:sup>
                        </m:sSubSup>
                      </m:e>
                    </m:d>
                    <m:sSup>
                      <m:sSupPr>
                        <m:ctrlPr>
                          <a:rPr lang="pt-BR" i="1">
                            <a:latin typeface="Cambria Math" panose="02040503050406030204" pitchFamily="18" charset="0"/>
                          </a:rPr>
                        </m:ctrlPr>
                      </m:sSupPr>
                      <m:e>
                        <m:r>
                          <a:rPr lang="pt-BR" i="1">
                            <a:latin typeface="Cambria Math" panose="02040503050406030204" pitchFamily="18" charset="0"/>
                          </a:rPr>
                          <m:t>𝑓</m:t>
                        </m:r>
                        <m:r>
                          <a:rPr lang="pt-BR" b="0" i="1" smtClean="0">
                            <a:latin typeface="Cambria Math" panose="02040503050406030204" pitchFamily="18" charset="0"/>
                          </a:rPr>
                          <m:t>′</m:t>
                        </m:r>
                      </m:e>
                      <m:sup>
                        <m:r>
                          <a:rPr lang="pt-BR" b="0" i="1" smtClean="0">
                            <a:latin typeface="Cambria Math" panose="02040503050406030204" pitchFamily="18" charset="0"/>
                          </a:rPr>
                          <m:t>2</m:t>
                        </m:r>
                      </m:sup>
                    </m:sSup>
                    <m:d>
                      <m:dPr>
                        <m:ctrlPr>
                          <a:rPr lang="pt-BR" b="0" i="1" smtClean="0">
                            <a:latin typeface="Cambria Math" panose="02040503050406030204" pitchFamily="18" charset="0"/>
                          </a:rPr>
                        </m:ctrlPr>
                      </m:dPr>
                      <m:e>
                        <m:sSubSup>
                          <m:sSubSupPr>
                            <m:ctrlPr>
                              <a:rPr lang="pt-BR" b="0" i="1" smtClean="0">
                                <a:latin typeface="Cambria Math" panose="02040503050406030204" pitchFamily="18" charset="0"/>
                              </a:rPr>
                            </m:ctrlPr>
                          </m:sSubSupPr>
                          <m:e>
                            <m:r>
                              <a:rPr lang="pt-BR" b="0" i="1" smtClean="0">
                                <a:latin typeface="Cambria Math" panose="02040503050406030204" pitchFamily="18" charset="0"/>
                              </a:rPr>
                              <m:t>𝑢</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e>
                    </m:d>
                  </m:oMath>
                </a14:m>
                <a:r>
                  <a:rPr lang="pt-BR" dirty="0"/>
                  <a:t>.</a:t>
                </a:r>
              </a:p>
              <a:p>
                <a:r>
                  <a:rPr lang="pt-BR" dirty="0"/>
                  <a:t>Temos, portanto, nossa primeira </a:t>
                </a:r>
                <a:r>
                  <a:rPr lang="pt-BR" b="1" i="1" dirty="0"/>
                  <a:t>sensibilidade</a:t>
                </a:r>
                <a:r>
                  <a:rPr lang="pt-BR" dirty="0"/>
                  <a:t>. Agora, usamos a recursão para </a:t>
                </a:r>
                <a:r>
                  <a:rPr lang="pt-BR" b="1" i="1" dirty="0"/>
                  <a:t>retropropagar</a:t>
                </a:r>
                <a:r>
                  <a:rPr lang="pt-BR" dirty="0"/>
                  <a:t> o erro até a camada anterior. A fórmula nos diz:</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b="0" i="1" smtClean="0">
                            <a:latin typeface="Cambria Math" panose="02040503050406030204" pitchFamily="18" charset="0"/>
                            <a:ea typeface="Cambria Math" panose="02040503050406030204" pitchFamily="18" charset="0"/>
                          </a:rPr>
                          <m:t>1</m:t>
                        </m:r>
                      </m:sup>
                    </m:sSup>
                    <m:r>
                      <a:rPr lang="pt-BR" b="0" i="1" smtClean="0">
                        <a:latin typeface="Cambria Math" panose="02040503050406030204" pitchFamily="18" charset="0"/>
                        <a:ea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𝑭</m:t>
                        </m:r>
                      </m:e>
                      <m:sup>
                        <m:r>
                          <a:rPr lang="pt-BR" b="0" i="1" smtClean="0">
                            <a:latin typeface="Cambria Math" panose="02040503050406030204" pitchFamily="18" charset="0"/>
                          </a:rPr>
                          <m:t>′1</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𝒖</m:t>
                            </m:r>
                          </m:e>
                          <m:sup>
                            <m:r>
                              <a:rPr lang="pt-BR" b="0" i="1" smtClean="0">
                                <a:latin typeface="Cambria Math" panose="02040503050406030204" pitchFamily="18" charset="0"/>
                              </a:rPr>
                              <m:t>1</m:t>
                            </m:r>
                          </m:sup>
                        </m:sSup>
                      </m:e>
                    </m:d>
                    <m:sSup>
                      <m:sSupPr>
                        <m:ctrlPr>
                          <a:rPr lang="pt-BR" i="1">
                            <a:latin typeface="Cambria Math" panose="02040503050406030204" pitchFamily="18" charset="0"/>
                          </a:rPr>
                        </m:ctrlPr>
                      </m:sSupPr>
                      <m:e>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b="0" i="1" smtClean="0">
                                    <a:latin typeface="Cambria Math" panose="02040503050406030204" pitchFamily="18" charset="0"/>
                                  </a:rPr>
                                  <m:t>2</m:t>
                                </m:r>
                              </m:sup>
                            </m:sSup>
                          </m:e>
                        </m:d>
                      </m:e>
                      <m:sup>
                        <m:r>
                          <a:rPr lang="pt-BR" i="1">
                            <a:latin typeface="Cambria Math" panose="02040503050406030204" pitchFamily="18" charset="0"/>
                          </a:rPr>
                          <m:t>𝑇</m:t>
                        </m:r>
                      </m:sup>
                    </m:sSup>
                    <m:sSup>
                      <m:sSupPr>
                        <m:ctrlPr>
                          <a:rPr lang="pt-BR" i="1">
                            <a:latin typeface="Cambria Math" panose="02040503050406030204" pitchFamily="18" charset="0"/>
                          </a:rPr>
                        </m:ctrlPr>
                      </m:sSupPr>
                      <m:e>
                        <m:r>
                          <a:rPr lang="pt-BR" i="1">
                            <a:latin typeface="Cambria Math" panose="02040503050406030204" pitchFamily="18" charset="0"/>
                            <a:ea typeface="Cambria Math" panose="02040503050406030204" pitchFamily="18" charset="0"/>
                          </a:rPr>
                          <m:t>𝛿</m:t>
                        </m:r>
                      </m:e>
                      <m:sup>
                        <m:r>
                          <a:rPr lang="pt-BR" i="1">
                            <a:latin typeface="Cambria Math" panose="02040503050406030204" pitchFamily="18" charset="0"/>
                          </a:rPr>
                          <m:t>2</m:t>
                        </m:r>
                      </m:sup>
                    </m:sSup>
                  </m:oMath>
                </a14:m>
                <a:r>
                  <a:rPr lang="pt-BR" dirty="0"/>
                  <a:t>,</a:t>
                </a:r>
              </a:p>
              <a:p>
                <a:pPr marL="0" indent="0">
                  <a:buNone/>
                </a:pPr>
                <a:r>
                  <a:rPr lang="pt-BR" dirty="0"/>
                  <a:t>onde </a:t>
                </a:r>
                <a14:m>
                  <m:oMath xmlns:m="http://schemas.openxmlformats.org/officeDocument/2006/math">
                    <m:sSup>
                      <m:sSupPr>
                        <m:ctrlPr>
                          <a:rPr lang="pt-BR" i="1">
                            <a:latin typeface="Cambria Math" panose="02040503050406030204" pitchFamily="18" charset="0"/>
                          </a:rPr>
                        </m:ctrlPr>
                      </m:sSupPr>
                      <m:e>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2</m:t>
                                </m:r>
                              </m:sup>
                            </m:sSup>
                          </m:e>
                        </m:d>
                      </m:e>
                      <m:sup>
                        <m:r>
                          <a:rPr lang="pt-BR" i="1">
                            <a:latin typeface="Cambria Math" panose="02040503050406030204" pitchFamily="18" charset="0"/>
                          </a:rPr>
                          <m:t>𝑇</m:t>
                        </m:r>
                      </m:sup>
                    </m:sSup>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d>
                          <m:dPr>
                            <m:begChr m:val="["/>
                            <m:endChr m:val="]"/>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2</m:t>
                                </m:r>
                              </m:sup>
                            </m:sSubSup>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1,2</m:t>
                                </m:r>
                              </m:sub>
                              <m:sup>
                                <m:r>
                                  <a:rPr lang="pt-BR" i="1">
                                    <a:latin typeface="Cambria Math" panose="02040503050406030204" pitchFamily="18" charset="0"/>
                                  </a:rPr>
                                  <m:t>2</m:t>
                                </m:r>
                              </m:sup>
                            </m:sSubSup>
                          </m:e>
                        </m:d>
                      </m:e>
                      <m:sup>
                        <m:r>
                          <a:rPr lang="pt-BR" b="0" i="1" smtClean="0">
                            <a:latin typeface="Cambria Math" panose="02040503050406030204" pitchFamily="18" charset="0"/>
                          </a:rPr>
                          <m:t>𝑇</m:t>
                        </m:r>
                      </m:sup>
                    </m:sSup>
                  </m:oMath>
                </a14:m>
                <a:r>
                  <a:rPr lang="pt-BR" dirty="0"/>
                  <a:t>e </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𝑭</m:t>
                        </m:r>
                        <m:r>
                          <a:rPr lang="pt-BR" b="1" i="1" smtClean="0">
                            <a:latin typeface="Cambria Math" panose="02040503050406030204" pitchFamily="18" charset="0"/>
                          </a:rPr>
                          <m:t>′</m:t>
                        </m:r>
                      </m:e>
                      <m:sup>
                        <m:r>
                          <a:rPr lang="pt-BR" i="1">
                            <a:latin typeface="Cambria Math" panose="02040503050406030204" pitchFamily="18" charset="0"/>
                          </a:rPr>
                          <m:t>1</m:t>
                        </m:r>
                      </m:sup>
                    </m:sSup>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𝒖</m:t>
                            </m:r>
                          </m:e>
                          <m:sup>
                            <m:r>
                              <a:rPr lang="pt-BR" i="1">
                                <a:latin typeface="Cambria Math" panose="02040503050406030204" pitchFamily="18" charset="0"/>
                              </a:rPr>
                              <m:t>1</m:t>
                            </m:r>
                          </m:sup>
                        </m:sSup>
                      </m:e>
                    </m:d>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b="0" i="1" smtClean="0">
                                          <a:latin typeface="Cambria Math" panose="02040503050406030204" pitchFamily="18" charset="0"/>
                                        </a:rPr>
                                        <m:t>1</m:t>
                                      </m:r>
                                    </m:sup>
                                  </m:sSubSup>
                                </m:e>
                              </m:d>
                            </m:e>
                            <m:e>
                              <m:r>
                                <a:rPr lang="pt-BR" b="0" i="1" smtClean="0">
                                  <a:latin typeface="Cambria Math" panose="02040503050406030204" pitchFamily="18" charset="0"/>
                                </a:rPr>
                                <m:t>0</m:t>
                              </m:r>
                            </m:e>
                          </m:mr>
                          <m:mr>
                            <m:e>
                              <m:r>
                                <a:rPr lang="pt-BR" b="0" i="1" smtClean="0">
                                  <a:latin typeface="Cambria Math" panose="02040503050406030204" pitchFamily="18" charset="0"/>
                                </a:rPr>
                                <m:t>0</m:t>
                              </m:r>
                            </m:e>
                            <m:e>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b="0" i="1" smtClean="0">
                                          <a:latin typeface="Cambria Math" panose="02040503050406030204" pitchFamily="18" charset="0"/>
                                        </a:rPr>
                                        <m:t>2</m:t>
                                      </m:r>
                                    </m:sub>
                                    <m:sup>
                                      <m:r>
                                        <a:rPr lang="pt-BR" b="0" i="1" smtClean="0">
                                          <a:latin typeface="Cambria Math" panose="02040503050406030204" pitchFamily="18" charset="0"/>
                                        </a:rPr>
                                        <m:t>1</m:t>
                                      </m:r>
                                    </m:sup>
                                  </m:sSubSup>
                                </m:e>
                              </m:d>
                            </m:e>
                          </m:mr>
                        </m:m>
                      </m:e>
                    </m:d>
                  </m:oMath>
                </a14:m>
                <a:r>
                  <a:rPr lang="pt-BR" dirty="0"/>
                  <a:t>.</a:t>
                </a:r>
              </a:p>
              <a:p>
                <a:pPr marL="0" indent="0" algn="ctr">
                  <a:buNone/>
                </a:pP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50600" cy="4850946"/>
              </a:xfrm>
              <a:blipFill rotWithShape="0">
                <a:blip r:embed="rId3"/>
                <a:stretch>
                  <a:fillRect l="-1148" t="-276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81355" y="5722464"/>
                <a:ext cx="2949526" cy="987001"/>
              </a:xfrm>
              <a:prstGeom prst="rect">
                <a:avLst/>
              </a:prstGeom>
            </p:spPr>
            <p:txBody>
              <a:bodyPr wrap="square">
                <a:spAutoFit/>
              </a:bodyPr>
              <a:lstStyle/>
              <a:p>
                <a:r>
                  <a:rPr lang="pt-BR" sz="1400" b="1" dirty="0" smtClean="0"/>
                  <a:t>OBS</a:t>
                </a:r>
                <a:r>
                  <a:rPr lang="pt-BR" sz="1400" dirty="0"/>
                  <a:t>.: Note que o </a:t>
                </a:r>
                <a14:m>
                  <m:oMath xmlns:m="http://schemas.openxmlformats.org/officeDocument/2006/math">
                    <m:sSup>
                      <m:sSupPr>
                        <m:ctrlPr>
                          <a:rPr lang="pt-BR" sz="1400" i="1">
                            <a:latin typeface="Cambria Math" panose="02040503050406030204" pitchFamily="18" charset="0"/>
                          </a:rPr>
                        </m:ctrlPr>
                      </m:sSupPr>
                      <m:e>
                        <m:r>
                          <a:rPr lang="pt-BR" sz="1400" b="0" i="1" smtClean="0">
                            <a:latin typeface="Cambria Math" panose="02040503050406030204" pitchFamily="18" charset="0"/>
                          </a:rPr>
                          <m:t>.</m:t>
                        </m:r>
                      </m:e>
                      <m:sup>
                        <m:r>
                          <a:rPr lang="pt-BR" sz="1400" i="1">
                            <a:latin typeface="Cambria Math" panose="02040503050406030204" pitchFamily="18" charset="0"/>
                          </a:rPr>
                          <m:t>2</m:t>
                        </m:r>
                      </m:sup>
                    </m:sSup>
                  </m:oMath>
                </a14:m>
                <a:r>
                  <a:rPr lang="pt-BR" sz="1400" dirty="0"/>
                  <a:t> aqui não significa “ao quadrado”, mas sim a indicação de que se trata de uma saída da camada </a:t>
                </a:r>
                <a14:m>
                  <m:oMath xmlns:m="http://schemas.openxmlformats.org/officeDocument/2006/math">
                    <m:r>
                      <a:rPr lang="pt-BR" sz="1400" b="0" i="1" smtClean="0">
                        <a:latin typeface="Cambria Math" panose="02040503050406030204" pitchFamily="18" charset="0"/>
                      </a:rPr>
                      <m:t>𝑚</m:t>
                    </m:r>
                    <m:r>
                      <a:rPr lang="pt-BR" sz="1400" i="1">
                        <a:latin typeface="Cambria Math" panose="02040503050406030204" pitchFamily="18" charset="0"/>
                      </a:rPr>
                      <m:t>=2</m:t>
                    </m:r>
                  </m:oMath>
                </a14:m>
                <a:r>
                  <a:rPr lang="pt-BR" sz="1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281355" y="5722464"/>
                <a:ext cx="2949526" cy="987001"/>
              </a:xfrm>
              <a:prstGeom prst="rect">
                <a:avLst/>
              </a:prstGeom>
              <a:blipFill rotWithShape="0">
                <a:blip r:embed="rId4"/>
                <a:stretch>
                  <a:fillRect l="-620" t="-617" b="-1852"/>
                </a:stretch>
              </a:blipFill>
            </p:spPr>
            <p:txBody>
              <a:bodyPr/>
              <a:lstStyle/>
              <a:p>
                <a:r>
                  <a:rPr lang="pt-BR">
                    <a:noFill/>
                  </a:rPr>
                  <a:t> </a:t>
                </a:r>
              </a:p>
            </p:txBody>
          </p:sp>
        </mc:Fallback>
      </mc:AlternateContent>
    </p:spTree>
    <p:extLst>
      <p:ext uri="{BB962C8B-B14F-4D97-AF65-F5344CB8AC3E}">
        <p14:creationId xmlns:p14="http://schemas.microsoft.com/office/powerpoint/2010/main" val="1685821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0805"/>
            <a:ext cx="10515600" cy="792163"/>
          </a:xfrm>
        </p:spPr>
        <p:txBody>
          <a:bodyPr/>
          <a:lstStyle/>
          <a:p>
            <a:r>
              <a:rPr lang="pt-BR" dirty="0"/>
              <a:t>Exemplo da retropropagação do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43013"/>
                <a:ext cx="11136086" cy="5614987"/>
              </a:xfrm>
            </p:spPr>
            <p:txBody>
              <a:bodyPr>
                <a:normAutofit fontScale="92500" lnSpcReduction="10000"/>
              </a:bodyPr>
              <a:lstStyle/>
              <a:p>
                <a:r>
                  <a:rPr lang="pt-BR" dirty="0" smtClean="0"/>
                  <a:t>Portanto,</a:t>
                </a:r>
              </a:p>
              <a:p>
                <a:pPr marL="0" indent="0" algn="ctr">
                  <a:buNone/>
                </a:pP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𝜹</m:t>
                        </m:r>
                      </m:e>
                      <m:sup>
                        <m:r>
                          <a:rPr lang="pt-BR" i="1">
                            <a:latin typeface="Cambria Math" panose="02040503050406030204" pitchFamily="18" charset="0"/>
                            <a:ea typeface="Cambria Math" panose="02040503050406030204" pitchFamily="18" charset="0"/>
                          </a:rPr>
                          <m:t>1</m:t>
                        </m:r>
                      </m:sup>
                    </m:sSup>
                    <m:r>
                      <a:rPr lang="pt-BR" i="1">
                        <a:latin typeface="Cambria Math" panose="02040503050406030204" pitchFamily="18" charset="0"/>
                        <a:ea typeface="Cambria Math" panose="02040503050406030204" pitchFamily="18" charset="0"/>
                      </a:rPr>
                      <m:t>=</m:t>
                    </m:r>
                    <m:d>
                      <m:dPr>
                        <m:begChr m:val="["/>
                        <m:endChr m:val="]"/>
                        <m:ctrlPr>
                          <a:rPr lang="pt-BR" i="1" smtClean="0">
                            <a:latin typeface="Cambria Math" panose="02040503050406030204" pitchFamily="18" charset="0"/>
                            <a:ea typeface="Cambria Math" panose="02040503050406030204" pitchFamily="18" charset="0"/>
                          </a:rPr>
                        </m:ctrlPr>
                      </m:dPr>
                      <m:e>
                        <m:m>
                          <m:mPr>
                            <m:mcs>
                              <m:mc>
                                <m:mcPr>
                                  <m:count m:val="1"/>
                                  <m:mcJc m:val="center"/>
                                </m:mcPr>
                              </m:mc>
                            </m:mcs>
                            <m:ctrlPr>
                              <a:rPr lang="pt-BR" i="1" smtClean="0">
                                <a:latin typeface="Cambria Math" panose="02040503050406030204" pitchFamily="18" charset="0"/>
                                <a:ea typeface="Cambria Math" panose="02040503050406030204" pitchFamily="18" charset="0"/>
                              </a:rPr>
                            </m:ctrlPr>
                          </m:mPr>
                          <m:mr>
                            <m:e>
                              <m:sSup>
                                <m:sSupPr>
                                  <m:ctrlPr>
                                    <a:rPr lang="pt-BR" i="1">
                                      <a:latin typeface="Cambria Math" panose="02040503050406030204" pitchFamily="18" charset="0"/>
                                    </a:rPr>
                                  </m:ctrlPr>
                                </m:sSupP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2</m:t>
                                      </m:r>
                                    </m:sup>
                                  </m:sSubSup>
                                  <m:r>
                                    <a:rPr lang="pt-BR" i="1">
                                      <a:latin typeface="Cambria Math" panose="02040503050406030204" pitchFamily="18" charset="0"/>
                                    </a:rPr>
                                    <m:t>𝑓</m:t>
                                  </m:r>
                                </m:e>
                                <m:sup>
                                  <m:r>
                                    <a:rPr lang="pt-BR" b="0" i="1" smtClean="0">
                                      <a:latin typeface="Cambria Math" panose="02040503050406030204" pitchFamily="18" charset="0"/>
                                    </a:rPr>
                                    <m:t>′</m:t>
                                  </m:r>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e>
                          </m:mr>
                          <m:mr>
                            <m:e>
                              <m:sSup>
                                <m:sSupPr>
                                  <m:ctrlPr>
                                    <a:rPr lang="pt-BR" i="1">
                                      <a:latin typeface="Cambria Math" panose="02040503050406030204" pitchFamily="18" charset="0"/>
                                    </a:rPr>
                                  </m:ctrlPr>
                                </m:sSupP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1,2</m:t>
                                      </m:r>
                                    </m:sub>
                                    <m:sup>
                                      <m:r>
                                        <a:rPr lang="pt-BR" i="1">
                                          <a:latin typeface="Cambria Math" panose="02040503050406030204" pitchFamily="18" charset="0"/>
                                        </a:rPr>
                                        <m:t>2</m:t>
                                      </m:r>
                                    </m:sup>
                                  </m:sSubSup>
                                  <m:r>
                                    <a:rPr lang="pt-BR" i="1">
                                      <a:latin typeface="Cambria Math" panose="02040503050406030204" pitchFamily="18" charset="0"/>
                                    </a:rPr>
                                    <m:t>𝑓</m:t>
                                  </m:r>
                                  <m:r>
                                    <a:rPr lang="pt-BR" b="0" i="1" smtClean="0">
                                      <a:latin typeface="Cambria Math" panose="02040503050406030204" pitchFamily="18" charset="0"/>
                                    </a:rPr>
                                    <m:t>′</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2</m:t>
                                      </m:r>
                                    </m:sub>
                                    <m:sup>
                                      <m:r>
                                        <a:rPr lang="pt-BR" i="1">
                                          <a:latin typeface="Cambria Math" panose="02040503050406030204" pitchFamily="18" charset="0"/>
                                        </a:rPr>
                                        <m:t>1</m:t>
                                      </m:r>
                                    </m:sup>
                                  </m:sSubSup>
                                </m:e>
                              </m:d>
                            </m:e>
                          </m:mr>
                        </m:m>
                      </m:e>
                    </m:d>
                    <m:sSup>
                      <m:sSupPr>
                        <m:ctrlPr>
                          <a:rPr lang="pt-BR" i="1">
                            <a:latin typeface="Cambria Math" panose="02040503050406030204" pitchFamily="18" charset="0"/>
                          </a:rPr>
                        </m:ctrlPr>
                      </m:sSupPr>
                      <m:e>
                        <m:r>
                          <a:rPr lang="pt-BR" i="1">
                            <a:latin typeface="Cambria Math" panose="02040503050406030204" pitchFamily="18" charset="0"/>
                            <a:ea typeface="Cambria Math" panose="02040503050406030204" pitchFamily="18" charset="0"/>
                          </a:rPr>
                          <m:t>𝛿</m:t>
                        </m:r>
                      </m:e>
                      <m:sup>
                        <m:r>
                          <a:rPr lang="pt-BR" i="1">
                            <a:latin typeface="Cambria Math" panose="02040503050406030204" pitchFamily="18" charset="0"/>
                          </a:rPr>
                          <m:t>2</m:t>
                        </m:r>
                      </m:sup>
                    </m:sSup>
                  </m:oMath>
                </a14:m>
                <a:r>
                  <a:rPr lang="pt-BR" dirty="0"/>
                  <a:t>.</a:t>
                </a:r>
              </a:p>
              <a:p>
                <a:r>
                  <a:rPr lang="pt-BR" dirty="0"/>
                  <a:t>Observem que, para calcular o gradiente, não basta apenas calcular os </a:t>
                </a:r>
                <a:r>
                  <a:rPr lang="pt-BR" b="1" i="1" dirty="0"/>
                  <a:t>deltas</a:t>
                </a:r>
                <a:r>
                  <a:rPr lang="pt-BR" dirty="0"/>
                  <a:t>: é necessário multiplicá-los pelas entradas correspondentes (observando que os </a:t>
                </a:r>
                <a:r>
                  <a:rPr lang="pt-BR" b="1" i="1" dirty="0"/>
                  <a:t>bias</a:t>
                </a:r>
                <a:r>
                  <a:rPr lang="pt-BR" dirty="0"/>
                  <a:t> estão ligados a entradas com valores constantes iguais a 1). </a:t>
                </a:r>
                <a:r>
                  <a:rPr lang="pt-BR" dirty="0" smtClean="0"/>
                  <a:t>As derivadas parciais com relação aos pesos do </a:t>
                </a:r>
                <a:r>
                  <a:rPr lang="pt-BR" b="1" i="1" dirty="0" smtClean="0"/>
                  <a:t>nó</a:t>
                </a:r>
                <a:r>
                  <a:rPr lang="pt-BR" dirty="0" smtClean="0"/>
                  <a:t> </a:t>
                </a:r>
                <a14:m>
                  <m:oMath xmlns:m="http://schemas.openxmlformats.org/officeDocument/2006/math">
                    <m:r>
                      <a:rPr lang="pt-BR" b="0" i="1" smtClean="0">
                        <a:latin typeface="Cambria Math" panose="02040503050406030204" pitchFamily="18" charset="0"/>
                      </a:rPr>
                      <m:t>𝑖</m:t>
                    </m:r>
                    <m:r>
                      <a:rPr lang="pt-BR" b="0" i="0" smtClean="0">
                        <a:latin typeface="Cambria Math" panose="02040503050406030204" pitchFamily="18" charset="0"/>
                      </a:rPr>
                      <m:t>=1</m:t>
                    </m:r>
                  </m:oMath>
                </a14:m>
                <a:r>
                  <a:rPr lang="pt-BR" dirty="0" smtClean="0"/>
                  <a:t> da camada </a:t>
                </a:r>
                <a14:m>
                  <m:oMath xmlns:m="http://schemas.openxmlformats.org/officeDocument/2006/math">
                    <m:r>
                      <a:rPr lang="pt-BR" b="0" i="1" smtClean="0">
                        <a:latin typeface="Cambria Math" panose="02040503050406030204" pitchFamily="18" charset="0"/>
                      </a:rPr>
                      <m:t>𝑚</m:t>
                    </m:r>
                    <m:r>
                      <a:rPr lang="pt-BR" b="0" i="1" smtClean="0">
                        <a:latin typeface="Cambria Math" panose="02040503050406030204" pitchFamily="18" charset="0"/>
                      </a:rPr>
                      <m:t>=1</m:t>
                    </m:r>
                  </m:oMath>
                </a14:m>
                <a:r>
                  <a:rPr lang="pt-BR" dirty="0" smtClean="0"/>
                  <a:t> são mostrados abaixo.</a:t>
                </a:r>
              </a:p>
              <a:p>
                <a:pPr marL="0" indent="0">
                  <a:buNone/>
                </a:pPr>
                <a14:m>
                  <m:oMathPara xmlns:m="http://schemas.openxmlformats.org/officeDocument/2006/math">
                    <m:oMathParaPr>
                      <m:jc m:val="centerGroup"/>
                    </m:oMathParaPr>
                    <m:oMath xmlns:m="http://schemas.openxmlformats.org/officeDocument/2006/math">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den>
                                </m:f>
                              </m:e>
                            </m:mr>
                            <m:mr>
                              <m:e>
                                <m:m>
                                  <m:mPr>
                                    <m:mcs>
                                      <m:mc>
                                        <m:mcPr>
                                          <m:count m:val="1"/>
                                          <m:mcJc m:val="center"/>
                                        </m:mcPr>
                                      </m:mc>
                                    </m:mcs>
                                    <m:ctrlPr>
                                      <a:rPr lang="pt-BR" b="0"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den>
                                      </m:f>
                                    </m:e>
                                  </m:mr>
                                  <m:mr>
                                    <m:e>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b="0" i="1" smtClean="0">
                                                  <a:latin typeface="Cambria Math" panose="02040503050406030204" pitchFamily="18" charset="0"/>
                                                </a:rPr>
                                                <m:t>𝑏</m:t>
                                              </m:r>
                                            </m:e>
                                            <m:sub>
                                              <m:r>
                                                <a:rPr lang="pt-BR" i="1">
                                                  <a:latin typeface="Cambria Math" panose="02040503050406030204" pitchFamily="18" charset="0"/>
                                                </a:rPr>
                                                <m:t>1</m:t>
                                              </m:r>
                                            </m:sub>
                                            <m:sup>
                                              <m:r>
                                                <a:rPr lang="pt-BR" i="1">
                                                  <a:latin typeface="Cambria Math" panose="02040503050406030204" pitchFamily="18" charset="0"/>
                                                </a:rPr>
                                                <m:t>1</m:t>
                                              </m:r>
                                            </m:sup>
                                          </m:sSubSup>
                                        </m:den>
                                      </m:f>
                                    </m:e>
                                  </m:mr>
                                </m:m>
                              </m:e>
                            </m:mr>
                          </m:m>
                        </m:e>
                      </m:d>
                      <m:r>
                        <a:rPr lang="pt-BR" b="0" i="1" smtClean="0">
                          <a:latin typeface="Cambria Math" panose="02040503050406030204" pitchFamily="18" charset="0"/>
                        </a:rPr>
                        <m:t>=</m:t>
                      </m:r>
                      <m:r>
                        <a:rPr lang="pt-BR" i="1">
                          <a:latin typeface="Cambria Math" panose="02040503050406030204" pitchFamily="18" charset="0"/>
                        </a:rPr>
                        <m:t>−2</m:t>
                      </m:r>
                      <m:d>
                        <m:dPr>
                          <m:ctrlPr>
                            <a:rPr lang="pt-BR" i="1">
                              <a:latin typeface="Cambria Math" panose="02040503050406030204" pitchFamily="18" charset="0"/>
                            </a:rPr>
                          </m:ctrlPr>
                        </m:dPr>
                        <m:e>
                          <m:r>
                            <a:rPr lang="pt-BR" i="1">
                              <a:latin typeface="Cambria Math" panose="02040503050406030204" pitchFamily="18" charset="0"/>
                            </a:rPr>
                            <m:t>𝑑</m:t>
                          </m:r>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𝑦</m:t>
                              </m:r>
                            </m:e>
                            <m:sub>
                              <m:r>
                                <a:rPr lang="pt-BR" i="1">
                                  <a:latin typeface="Cambria Math" panose="02040503050406030204" pitchFamily="18" charset="0"/>
                                </a:rPr>
                                <m:t>1</m:t>
                              </m:r>
                            </m:sub>
                            <m:sup>
                              <m:r>
                                <a:rPr lang="pt-BR" i="1">
                                  <a:latin typeface="Cambria Math" panose="02040503050406030204" pitchFamily="18" charset="0"/>
                                </a:rPr>
                                <m:t>2</m:t>
                              </m:r>
                            </m:sup>
                          </m:sSubSup>
                        </m:e>
                      </m:d>
                      <m:sSup>
                        <m:sSupPr>
                          <m:ctrlPr>
                            <a:rPr lang="pt-BR" i="1">
                              <a:latin typeface="Cambria Math" panose="02040503050406030204" pitchFamily="18" charset="0"/>
                            </a:rPr>
                          </m:ctrlPr>
                        </m:sSupPr>
                        <m:e>
                          <m:r>
                            <a:rPr lang="pt-BR" i="1">
                              <a:latin typeface="Cambria Math" panose="02040503050406030204" pitchFamily="18" charset="0"/>
                            </a:rPr>
                            <m:t>𝑓</m:t>
                          </m:r>
                          <m:r>
                            <a:rPr lang="pt-BR" i="1">
                              <a:latin typeface="Cambria Math" panose="02040503050406030204" pitchFamily="18" charset="0"/>
                            </a:rPr>
                            <m:t>′</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sSup>
                        <m:sSupPr>
                          <m:ctrlPr>
                            <a:rPr lang="pt-BR" i="1">
                              <a:latin typeface="Cambria Math" panose="02040503050406030204" pitchFamily="18" charset="0"/>
                            </a:rPr>
                          </m:ctrlPr>
                        </m:sSupP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2</m:t>
                              </m:r>
                            </m:sup>
                          </m:sSubSup>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e>
                            </m:mr>
                            <m:mr>
                              <m:e>
                                <m:r>
                                  <a:rPr lang="pt-BR" b="0" i="1" smtClean="0">
                                    <a:latin typeface="Cambria Math" panose="02040503050406030204" pitchFamily="18" charset="0"/>
                                  </a:rPr>
                                  <m:t>1</m:t>
                                </m:r>
                              </m:e>
                            </m:mr>
                          </m:m>
                        </m:e>
                      </m:d>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43013"/>
                <a:ext cx="11136086" cy="5614987"/>
              </a:xfrm>
              <a:blipFill rotWithShape="0">
                <a:blip r:embed="rId2"/>
                <a:stretch>
                  <a:fillRect l="-876" t="-2172" r="-931"/>
                </a:stretch>
              </a:blipFill>
            </p:spPr>
            <p:txBody>
              <a:bodyPr/>
              <a:lstStyle/>
              <a:p>
                <a:r>
                  <a:rPr lang="pt-BR">
                    <a:noFill/>
                  </a:rPr>
                  <a:t> </a:t>
                </a:r>
              </a:p>
            </p:txBody>
          </p:sp>
        </mc:Fallback>
      </mc:AlternateContent>
    </p:spTree>
    <p:extLst>
      <p:ext uri="{BB962C8B-B14F-4D97-AF65-F5344CB8AC3E}">
        <p14:creationId xmlns:p14="http://schemas.microsoft.com/office/powerpoint/2010/main" val="1954018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da retropropagação do erro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0977563" cy="4903789"/>
              </a:xfrm>
            </p:spPr>
            <p:txBody>
              <a:bodyPr/>
              <a:lstStyle/>
              <a:p>
                <a:r>
                  <a:rPr lang="pt-BR" dirty="0" smtClean="0"/>
                  <a:t>Se fôssemos calcular as derivadas com a regra da cadeia diretamente, elas seriam calculadas como mostrado abaixo.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smtClean="0">
                                  <a:latin typeface="Cambria Math" panose="02040503050406030204" pitchFamily="18" charset="0"/>
                                </a:rPr>
                              </m:ctrlPr>
                            </m:sSupPr>
                            <m:e>
                              <m:r>
                                <a:rPr lang="pt-BR" b="0" i="1" smtClean="0">
                                  <a:latin typeface="Cambria Math" panose="02040503050406030204" pitchFamily="18" charset="0"/>
                                </a:rPr>
                                <m:t>𝑒</m:t>
                              </m:r>
                            </m:e>
                            <m:sup>
                              <m:r>
                                <a:rPr lang="pt-BR" b="0" i="1" smtClean="0">
                                  <a:latin typeface="Cambria Math" panose="02040503050406030204" pitchFamily="18" charset="0"/>
                                </a:rPr>
                                <m:t>2</m:t>
                              </m:r>
                            </m:sup>
                          </m:s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𝑑</m:t>
                                  </m:r>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e>
                              </m:d>
                            </m:e>
                            <m:sup>
                              <m:r>
                                <a:rPr lang="pt-BR" b="0" i="1" smtClean="0">
                                  <a:latin typeface="Cambria Math" panose="02040503050406030204" pitchFamily="18" charset="0"/>
                                </a:rPr>
                                <m:t>2</m:t>
                              </m:r>
                            </m:sup>
                          </m:s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b="0" i="1" smtClean="0">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b="0" i="1" smtClean="0">
                                      <a:latin typeface="Cambria Math" panose="02040503050406030204" pitchFamily="18" charset="0"/>
                                    </a:rPr>
                                    <m:t>1</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b="0" i="1" smtClean="0">
                                  <a:latin typeface="Cambria Math" panose="02040503050406030204" pitchFamily="18" charset="0"/>
                                </a:rPr>
                                <m:t>1</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b="0" i="1" smtClean="0">
                                  <a:latin typeface="Cambria Math" panose="02040503050406030204" pitchFamily="18" charset="0"/>
                                </a:rPr>
                                <m:t>1</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den>
                      </m:f>
                    </m:oMath>
                  </m:oMathPara>
                </a14:m>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2</m:t>
                              </m:r>
                            </m:sup>
                          </m:s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𝑑</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e>
                              </m:d>
                            </m:e>
                            <m:sup>
                              <m:r>
                                <a:rPr lang="pt-BR" i="1">
                                  <a:latin typeface="Cambria Math" panose="02040503050406030204" pitchFamily="18" charset="0"/>
                                </a:rPr>
                                <m:t>2</m:t>
                              </m:r>
                            </m:sup>
                          </m:s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den>
                      </m:f>
                    </m:oMath>
                  </m:oMathPara>
                </a14:m>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𝐽</m:t>
                          </m:r>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1</m:t>
                              </m:r>
                            </m:sub>
                            <m:sup>
                              <m:r>
                                <a:rPr lang="pt-BR" i="1">
                                  <a:latin typeface="Cambria Math" panose="02040503050406030204" pitchFamily="18" charset="0"/>
                                </a:rPr>
                                <m:t>1</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2</m:t>
                              </m:r>
                            </m:sup>
                          </m:s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1</m:t>
                              </m:r>
                            </m:sub>
                            <m:sup>
                              <m:r>
                                <a:rPr lang="pt-BR" i="1">
                                  <a:latin typeface="Cambria Math" panose="02040503050406030204" pitchFamily="18" charset="0"/>
                                </a:rPr>
                                <m:t>1</m:t>
                              </m:r>
                            </m:sup>
                          </m:sSubSup>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𝑑</m:t>
                                  </m:r>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e>
                              </m:d>
                            </m:e>
                            <m:sup>
                              <m:r>
                                <a:rPr lang="pt-BR" i="1">
                                  <a:latin typeface="Cambria Math" panose="02040503050406030204" pitchFamily="18" charset="0"/>
                                </a:rPr>
                                <m:t>2</m:t>
                              </m:r>
                            </m:sup>
                          </m:s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2</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2</m:t>
                              </m:r>
                            </m:sup>
                          </m:sSubSup>
                        </m:num>
                        <m:den>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den>
                      </m:f>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𝑓</m:t>
                              </m:r>
                            </m:e>
                            <m:sup>
                              <m:r>
                                <a:rPr lang="pt-BR" i="1">
                                  <a:latin typeface="Cambria Math" panose="02040503050406030204" pitchFamily="18" charset="0"/>
                                </a:rPr>
                                <m:t>1</m:t>
                              </m:r>
                            </m:sup>
                          </m:sSup>
                          <m:d>
                            <m:dPr>
                              <m:ctrlPr>
                                <a:rPr lang="pt-BR" i="1">
                                  <a:latin typeface="Cambria Math" panose="02040503050406030204" pitchFamily="18" charset="0"/>
                                </a:rPr>
                              </m:ctrlPr>
                            </m:dPr>
                            <m:e>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e>
                          </m:d>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den>
                      </m:f>
                      <m:f>
                        <m:fPr>
                          <m:ctrlPr>
                            <a:rPr lang="pt-BR" i="1">
                              <a:latin typeface="Cambria Math" panose="02040503050406030204" pitchFamily="18" charset="0"/>
                            </a:rPr>
                          </m:ctrlPr>
                        </m:fPr>
                        <m:num>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𝑢</m:t>
                              </m:r>
                            </m:e>
                            <m:sub>
                              <m:r>
                                <a:rPr lang="pt-BR" i="1">
                                  <a:latin typeface="Cambria Math" panose="02040503050406030204" pitchFamily="18" charset="0"/>
                                </a:rPr>
                                <m:t>1</m:t>
                              </m:r>
                            </m:sub>
                            <m:sup>
                              <m:r>
                                <a:rPr lang="pt-BR" i="1">
                                  <a:latin typeface="Cambria Math" panose="02040503050406030204" pitchFamily="18" charset="0"/>
                                </a:rPr>
                                <m:t>1</m:t>
                              </m:r>
                            </m:sup>
                          </m:sSubSup>
                        </m:num>
                        <m:den>
                          <m:r>
                            <a:rPr lang="pt-BR" i="1">
                              <a:latin typeface="Cambria Math" panose="02040503050406030204" pitchFamily="18" charset="0"/>
                            </a:rPr>
                            <m:t>𝜕</m:t>
                          </m:r>
                          <m:sSubSup>
                            <m:sSubSupPr>
                              <m:ctrlPr>
                                <a:rPr lang="pt-BR" i="1">
                                  <a:latin typeface="Cambria Math" panose="02040503050406030204" pitchFamily="18" charset="0"/>
                                </a:rPr>
                              </m:ctrlPr>
                            </m:sSubSupPr>
                            <m:e>
                              <m:r>
                                <a:rPr lang="pt-BR" i="1">
                                  <a:latin typeface="Cambria Math" panose="02040503050406030204" pitchFamily="18" charset="0"/>
                                </a:rPr>
                                <m:t>𝑏</m:t>
                              </m:r>
                            </m:e>
                            <m:sub>
                              <m:r>
                                <a:rPr lang="pt-BR" i="1">
                                  <a:latin typeface="Cambria Math" panose="02040503050406030204" pitchFamily="18" charset="0"/>
                                </a:rPr>
                                <m:t>1</m:t>
                              </m:r>
                            </m:sub>
                            <m:sup>
                              <m:r>
                                <a:rPr lang="pt-BR" i="1">
                                  <a:latin typeface="Cambria Math" panose="02040503050406030204" pitchFamily="18" charset="0"/>
                                </a:rPr>
                                <m:t>1</m:t>
                              </m:r>
                            </m:sup>
                          </m:sSubSup>
                        </m:den>
                      </m:f>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0977563" cy="4903789"/>
              </a:xfrm>
              <a:blipFill rotWithShape="0">
                <a:blip r:embed="rId2"/>
                <a:stretch>
                  <a:fillRect l="-944" t="-1988"/>
                </a:stretch>
              </a:blipFill>
            </p:spPr>
            <p:txBody>
              <a:bodyPr/>
              <a:lstStyle/>
              <a:p>
                <a:r>
                  <a:rPr lang="pt-BR">
                    <a:noFill/>
                  </a:rPr>
                  <a:t> </a:t>
                </a:r>
              </a:p>
            </p:txBody>
          </p:sp>
        </mc:Fallback>
      </mc:AlternateContent>
    </p:spTree>
    <p:extLst>
      <p:ext uri="{BB962C8B-B14F-4D97-AF65-F5344CB8AC3E}">
        <p14:creationId xmlns:p14="http://schemas.microsoft.com/office/powerpoint/2010/main" val="2244721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Algumas visões práticas de algoritmos de aprendizado</a:t>
            </a:r>
          </a:p>
        </p:txBody>
      </p:sp>
      <p:sp>
        <p:nvSpPr>
          <p:cNvPr id="3" name="Content Placeholder 2"/>
          <p:cNvSpPr>
            <a:spLocks noGrp="1"/>
          </p:cNvSpPr>
          <p:nvPr>
            <p:ph idx="1"/>
          </p:nvPr>
        </p:nvSpPr>
        <p:spPr>
          <a:xfrm>
            <a:off x="838200" y="2177319"/>
            <a:ext cx="11021704" cy="4351338"/>
          </a:xfrm>
        </p:spPr>
        <p:txBody>
          <a:bodyPr/>
          <a:lstStyle/>
          <a:p>
            <a:r>
              <a:rPr lang="pt-BR" dirty="0"/>
              <a:t>Podemos dizer que os elementos básicos do </a:t>
            </a:r>
            <a:r>
              <a:rPr lang="pt-BR" dirty="0" smtClean="0"/>
              <a:t>aprendizado de máquina </a:t>
            </a:r>
            <a:r>
              <a:rPr lang="pt-BR" dirty="0"/>
              <a:t>através de redes neurais foram apresentados até aqui. </a:t>
            </a:r>
          </a:p>
          <a:p>
            <a:r>
              <a:rPr lang="pt-BR" dirty="0"/>
              <a:t>Porém, existem importantes aspectos práticos que devem ser comentados de modo que vocês fiquem mais familiarizados com as práticas atuais.</a:t>
            </a:r>
          </a:p>
          <a:p>
            <a:r>
              <a:rPr lang="pt-BR" dirty="0"/>
              <a:t>Começamos falando da questão do cálculo do </a:t>
            </a:r>
            <a:r>
              <a:rPr lang="pt-BR" b="1" i="1" dirty="0"/>
              <a:t>vetor gradiente</a:t>
            </a:r>
            <a:r>
              <a:rPr lang="pt-BR" dirty="0"/>
              <a:t>.</a:t>
            </a:r>
          </a:p>
        </p:txBody>
      </p:sp>
    </p:spTree>
    <p:extLst>
      <p:ext uri="{BB962C8B-B14F-4D97-AF65-F5344CB8AC3E}">
        <p14:creationId xmlns:p14="http://schemas.microsoft.com/office/powerpoint/2010/main" val="4121926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06550"/>
          </a:xfrm>
        </p:spPr>
        <p:txBody>
          <a:bodyPr>
            <a:normAutofit fontScale="90000"/>
          </a:bodyPr>
          <a:lstStyle/>
          <a:p>
            <a:r>
              <a:rPr lang="pt-BR" dirty="0"/>
              <a:t>Algumas visões práticas de algoritmos de aprendizado - </a:t>
            </a:r>
            <a:r>
              <a:rPr lang="pt-BR" b="1" dirty="0"/>
              <a:t>Estimação: Online, Batch e Minibatch</a:t>
            </a:r>
            <a:endParaRPr lang="pt-BR" dirty="0"/>
          </a:p>
        </p:txBody>
      </p:sp>
      <p:sp>
        <p:nvSpPr>
          <p:cNvPr id="3" name="Content Placeholder 2"/>
          <p:cNvSpPr>
            <a:spLocks noGrp="1"/>
          </p:cNvSpPr>
          <p:nvPr>
            <p:ph idx="1"/>
          </p:nvPr>
        </p:nvSpPr>
        <p:spPr>
          <a:xfrm>
            <a:off x="838200" y="2282831"/>
            <a:ext cx="10515600" cy="4351338"/>
          </a:xfrm>
        </p:spPr>
        <p:txBody>
          <a:bodyPr/>
          <a:lstStyle/>
          <a:p>
            <a:r>
              <a:rPr lang="pt-BR" dirty="0"/>
              <a:t>Conforme vimos nos slides anteriores, a base para o aprendizado em redes MLP é a obtenção do </a:t>
            </a:r>
            <a:r>
              <a:rPr lang="pt-BR" b="1" i="1" dirty="0"/>
              <a:t>vetor gradiente </a:t>
            </a:r>
            <a:r>
              <a:rPr lang="pt-BR" dirty="0"/>
              <a:t>e o estabelecimento de um processo iterativo de busca dos </a:t>
            </a:r>
            <a:r>
              <a:rPr lang="pt-BR" b="1" i="1" dirty="0"/>
              <a:t>pesos sinápticos </a:t>
            </a:r>
            <a:r>
              <a:rPr lang="pt-BR" dirty="0"/>
              <a:t>que minmizem a </a:t>
            </a:r>
            <a:r>
              <a:rPr lang="pt-BR" b="1" i="1" dirty="0"/>
              <a:t>função de custo</a:t>
            </a:r>
            <a:r>
              <a:rPr lang="pt-BR" dirty="0"/>
              <a:t>. </a:t>
            </a:r>
          </a:p>
          <a:p>
            <a:r>
              <a:rPr lang="pt-BR" dirty="0"/>
              <a:t>Vimos que a obtenção do </a:t>
            </a:r>
            <a:r>
              <a:rPr lang="pt-BR" b="1" i="1" dirty="0"/>
              <a:t>vetor gradiente</a:t>
            </a:r>
            <a:r>
              <a:rPr lang="pt-BR" dirty="0"/>
              <a:t> se dá através de um processo de </a:t>
            </a:r>
            <a:r>
              <a:rPr lang="pt-BR" b="1" i="1" dirty="0"/>
              <a:t>retropropagação</a:t>
            </a:r>
            <a:r>
              <a:rPr lang="pt-BR" dirty="0"/>
              <a:t> em que há uma parte direta (</a:t>
            </a:r>
            <a:r>
              <a:rPr lang="pt-BR" b="1" i="1" dirty="0"/>
              <a:t>forward</a:t>
            </a:r>
            <a:r>
              <a:rPr lang="pt-BR" dirty="0"/>
              <a:t>) de apresentação de um exemplo e obtenção da resposta da rede e uma etapa de </a:t>
            </a:r>
            <a:r>
              <a:rPr lang="pt-BR" b="1" i="1" dirty="0"/>
              <a:t>retropropagação</a:t>
            </a:r>
            <a:r>
              <a:rPr lang="pt-BR" dirty="0"/>
              <a:t> em que se calculam as derivadas parciais necessárias</a:t>
            </a:r>
            <a:r>
              <a:rPr lang="pt-BR" dirty="0" smtClean="0"/>
              <a:t>.</a:t>
            </a:r>
            <a:endParaRPr lang="pt-BR" dirty="0"/>
          </a:p>
        </p:txBody>
      </p:sp>
    </p:spTree>
    <p:extLst>
      <p:ext uri="{BB962C8B-B14F-4D97-AF65-F5344CB8AC3E}">
        <p14:creationId xmlns:p14="http://schemas.microsoft.com/office/powerpoint/2010/main" val="3106726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577975"/>
          </a:xfrm>
        </p:spPr>
        <p:txBody>
          <a:bodyPr>
            <a:normAutofit fontScale="90000"/>
          </a:bodyPr>
          <a:lstStyle/>
          <a:p>
            <a:r>
              <a:rPr lang="pt-BR" dirty="0"/>
              <a:t>Algumas visões práticas de algoritmos de aprendizado - </a:t>
            </a:r>
            <a:r>
              <a:rPr lang="pt-BR" b="1" dirty="0"/>
              <a:t>Estimação: Online, Batch e Minibatch</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82822"/>
                <a:ext cx="10515600" cy="4351338"/>
              </a:xfrm>
            </p:spPr>
            <p:txBody>
              <a:bodyPr/>
              <a:lstStyle/>
              <a:p>
                <a:r>
                  <a:rPr lang="pt-BR" dirty="0"/>
                  <a:t>Vimos também que se calcula o gradiente associado a cada </a:t>
                </a:r>
                <a:r>
                  <a:rPr lang="pt-BR" dirty="0" smtClean="0"/>
                  <a:t>dado de </a:t>
                </a:r>
                <a:r>
                  <a:rPr lang="pt-BR" dirty="0"/>
                  <a:t>entrada e que a combinação de todos esses </a:t>
                </a:r>
                <a:r>
                  <a:rPr lang="pt-BR" b="1" i="1" dirty="0"/>
                  <a:t>gradientes locais</a:t>
                </a:r>
                <a:r>
                  <a:rPr lang="pt-BR" dirty="0"/>
                  <a:t> leva ao gradiente estimado para o conjunto de dados inteiro.</a:t>
                </a:r>
              </a:p>
              <a:p>
                <a:pPr marL="0" indent="0" algn="ctr">
                  <a:buNone/>
                </a:pPr>
                <a14:m>
                  <m:oMathPara xmlns:m="http://schemas.openxmlformats.org/officeDocument/2006/math">
                    <m:oMathParaPr>
                      <m:jc m:val="centerGroup"/>
                    </m:oMathParaPr>
                    <m:oMath xmlns:m="http://schemas.openxmlformats.org/officeDocument/2006/math">
                      <m:f>
                        <m:fPr>
                          <m:ctrlPr>
                            <a:rPr lang="pt-BR" sz="2200" i="1">
                              <a:latin typeface="Cambria Math" panose="02040503050406030204" pitchFamily="18" charset="0"/>
                            </a:rPr>
                          </m:ctrlPr>
                        </m:fPr>
                        <m:num>
                          <m:r>
                            <a:rPr lang="pt-BR" sz="2200" i="1">
                              <a:latin typeface="Cambria Math" panose="02040503050406030204" pitchFamily="18" charset="0"/>
                            </a:rPr>
                            <m:t>𝜕</m:t>
                          </m:r>
                          <m:r>
                            <a:rPr lang="pt-BR" sz="2200" i="1">
                              <a:latin typeface="Cambria Math" panose="02040503050406030204" pitchFamily="18" charset="0"/>
                            </a:rPr>
                            <m:t>𝐽</m:t>
                          </m:r>
                        </m:num>
                        <m:den>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𝑤</m:t>
                              </m:r>
                            </m:e>
                            <m:sub>
                              <m:r>
                                <a:rPr lang="pt-BR" sz="2200" i="1">
                                  <a:latin typeface="Cambria Math" panose="02040503050406030204" pitchFamily="18" charset="0"/>
                                </a:rPr>
                                <m:t>𝑖</m:t>
                              </m:r>
                              <m:r>
                                <a:rPr lang="pt-BR" sz="2200" i="1">
                                  <a:latin typeface="Cambria Math" panose="02040503050406030204" pitchFamily="18" charset="0"/>
                                </a:rPr>
                                <m:t>,</m:t>
                              </m:r>
                              <m:r>
                                <a:rPr lang="pt-BR" sz="2200" i="1">
                                  <a:latin typeface="Cambria Math" panose="02040503050406030204" pitchFamily="18" charset="0"/>
                                </a:rPr>
                                <m:t>𝑗</m:t>
                              </m:r>
                            </m:sub>
                            <m:sup>
                              <m:r>
                                <a:rPr lang="pt-BR" sz="2200" i="1">
                                  <a:latin typeface="Cambria Math" panose="02040503050406030204" pitchFamily="18" charset="0"/>
                                </a:rPr>
                                <m:t>𝑚</m:t>
                              </m:r>
                            </m:sup>
                          </m:sSubSup>
                        </m:den>
                      </m:f>
                      <m:r>
                        <a:rPr lang="pt-BR" sz="2200"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𝑛</m:t>
                          </m:r>
                          <m:r>
                            <a:rPr lang="pt-BR" sz="2200" i="1">
                              <a:latin typeface="Cambria Math" panose="02040503050406030204" pitchFamily="18" charset="0"/>
                            </a:rPr>
                            <m:t>=1</m:t>
                          </m:r>
                        </m:sub>
                        <m:sup>
                          <m:sSub>
                            <m:sSubPr>
                              <m:ctrlPr>
                                <a:rPr lang="pt-BR" sz="2200" i="1">
                                  <a:latin typeface="Cambria Math" panose="02040503050406030204" pitchFamily="18" charset="0"/>
                                </a:rPr>
                              </m:ctrlPr>
                            </m:sSubPr>
                            <m:e>
                              <m:r>
                                <a:rPr lang="pt-BR" sz="2200" i="1">
                                  <a:latin typeface="Cambria Math" panose="02040503050406030204" pitchFamily="18" charset="0"/>
                                </a:rPr>
                                <m:t>𝑁</m:t>
                              </m:r>
                            </m:e>
                            <m:sub>
                              <m:r>
                                <m:rPr>
                                  <m:sty m:val="p"/>
                                </m:rPr>
                                <a:rPr lang="pt-BR" sz="2200">
                                  <a:latin typeface="Cambria Math" panose="02040503050406030204" pitchFamily="18" charset="0"/>
                                </a:rPr>
                                <m:t>dados</m:t>
                              </m:r>
                            </m:sub>
                          </m:sSub>
                        </m:sup>
                        <m:e>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𝑗</m:t>
                              </m:r>
                              <m:r>
                                <a:rPr lang="pt-BR" sz="2200" i="1">
                                  <a:latin typeface="Cambria Math" panose="02040503050406030204" pitchFamily="18" charset="0"/>
                                </a:rPr>
                                <m:t>=1</m:t>
                              </m:r>
                            </m:sub>
                            <m:sup>
                              <m:sSub>
                                <m:sSubPr>
                                  <m:ctrlPr>
                                    <a:rPr lang="pt-BR" sz="2200" i="1">
                                      <a:latin typeface="Cambria Math" panose="02040503050406030204" pitchFamily="18" charset="0"/>
                                    </a:rPr>
                                  </m:ctrlPr>
                                </m:sSubPr>
                                <m:e>
                                  <m:r>
                                    <a:rPr lang="pt-BR" sz="2200" i="1">
                                      <a:latin typeface="Cambria Math" panose="02040503050406030204" pitchFamily="18" charset="0"/>
                                    </a:rPr>
                                    <m:t>𝑁</m:t>
                                  </m:r>
                                </m:e>
                                <m:sub>
                                  <m:r>
                                    <a:rPr lang="pt-BR" sz="2200" i="1">
                                      <a:latin typeface="Cambria Math" panose="02040503050406030204" pitchFamily="18" charset="0"/>
                                    </a:rPr>
                                    <m:t>𝑀</m:t>
                                  </m:r>
                                </m:sub>
                              </m:sSub>
                            </m:sup>
                            <m:e>
                              <m:f>
                                <m:fPr>
                                  <m:ctrlPr>
                                    <a:rPr lang="pt-BR" sz="2200" i="1">
                                      <a:latin typeface="Cambria Math" panose="02040503050406030204" pitchFamily="18" charset="0"/>
                                    </a:rPr>
                                  </m:ctrlPr>
                                </m:fPr>
                                <m:num>
                                  <m:sSubSup>
                                    <m:sSubSupPr>
                                      <m:ctrlPr>
                                        <a:rPr lang="pt-BR" sz="2200" i="1">
                                          <a:latin typeface="Cambria Math" panose="02040503050406030204" pitchFamily="18" charset="0"/>
                                        </a:rPr>
                                      </m:ctrlPr>
                                    </m:sSubSupPr>
                                    <m:e>
                                      <m:r>
                                        <a:rPr lang="pt-BR" sz="2200" i="1">
                                          <a:latin typeface="Cambria Math" panose="02040503050406030204" pitchFamily="18" charset="0"/>
                                        </a:rPr>
                                        <m:t>𝜕</m:t>
                                      </m:r>
                                      <m:r>
                                        <a:rPr lang="pt-BR" sz="2200" i="1">
                                          <a:latin typeface="Cambria Math" panose="02040503050406030204" pitchFamily="18" charset="0"/>
                                        </a:rPr>
                                        <m:t>𝑒</m:t>
                                      </m:r>
                                    </m:e>
                                    <m:sub>
                                      <m:r>
                                        <a:rPr lang="pt-BR" sz="2200" i="1">
                                          <a:latin typeface="Cambria Math" panose="02040503050406030204" pitchFamily="18" charset="0"/>
                                        </a:rPr>
                                        <m:t>𝑗</m:t>
                                      </m:r>
                                    </m:sub>
                                    <m:sup>
                                      <m:r>
                                        <a:rPr lang="pt-BR" sz="2200" i="1">
                                          <a:latin typeface="Cambria Math" panose="02040503050406030204" pitchFamily="18" charset="0"/>
                                        </a:rPr>
                                        <m:t>2</m:t>
                                      </m:r>
                                    </m:sup>
                                  </m:sSubSup>
                                  <m:d>
                                    <m:dPr>
                                      <m:ctrlPr>
                                        <a:rPr lang="pt-BR" sz="2200" i="1">
                                          <a:latin typeface="Cambria Math" panose="02040503050406030204" pitchFamily="18" charset="0"/>
                                        </a:rPr>
                                      </m:ctrlPr>
                                    </m:dPr>
                                    <m:e>
                                      <m:r>
                                        <a:rPr lang="pt-BR" sz="2200" i="1">
                                          <a:latin typeface="Cambria Math" panose="02040503050406030204" pitchFamily="18" charset="0"/>
                                        </a:rPr>
                                        <m:t>𝑛</m:t>
                                      </m:r>
                                    </m:e>
                                  </m:d>
                                </m:num>
                                <m:den>
                                  <m:r>
                                    <a:rPr lang="pt-BR" sz="2200" i="1">
                                      <a:latin typeface="Cambria Math" panose="02040503050406030204" pitchFamily="18" charset="0"/>
                                    </a:rPr>
                                    <m:t>𝜕</m:t>
                                  </m:r>
                                  <m:sSubSup>
                                    <m:sSubSupPr>
                                      <m:ctrlPr>
                                        <a:rPr lang="pt-BR" sz="2200" i="1">
                                          <a:latin typeface="Cambria Math" panose="02040503050406030204" pitchFamily="18" charset="0"/>
                                        </a:rPr>
                                      </m:ctrlPr>
                                    </m:sSubSupPr>
                                    <m:e>
                                      <m:r>
                                        <a:rPr lang="pt-BR" sz="2200" i="1">
                                          <a:latin typeface="Cambria Math" panose="02040503050406030204" pitchFamily="18" charset="0"/>
                                        </a:rPr>
                                        <m:t>𝑤</m:t>
                                      </m:r>
                                    </m:e>
                                    <m:sub>
                                      <m:r>
                                        <a:rPr lang="pt-BR" sz="2200" i="1">
                                          <a:latin typeface="Cambria Math" panose="02040503050406030204" pitchFamily="18" charset="0"/>
                                        </a:rPr>
                                        <m:t>𝑖</m:t>
                                      </m:r>
                                      <m:r>
                                        <a:rPr lang="pt-BR" sz="2200" i="1">
                                          <a:latin typeface="Cambria Math" panose="02040503050406030204" pitchFamily="18" charset="0"/>
                                        </a:rPr>
                                        <m:t>,</m:t>
                                      </m:r>
                                      <m:r>
                                        <a:rPr lang="pt-BR" sz="2200" i="1">
                                          <a:latin typeface="Cambria Math" panose="02040503050406030204" pitchFamily="18" charset="0"/>
                                        </a:rPr>
                                        <m:t>𝑗</m:t>
                                      </m:r>
                                    </m:sub>
                                    <m:sup>
                                      <m:r>
                                        <a:rPr lang="pt-BR" sz="2200" i="1">
                                          <a:latin typeface="Cambria Math" panose="02040503050406030204" pitchFamily="18" charset="0"/>
                                        </a:rPr>
                                        <m:t>𝑚</m:t>
                                      </m:r>
                                    </m:sup>
                                  </m:sSubSup>
                                </m:den>
                              </m:f>
                            </m:e>
                          </m:nary>
                        </m:e>
                      </m:nary>
                    </m:oMath>
                  </m:oMathPara>
                </a14:m>
                <a:endParaRPr lang="pt-BR" sz="2200" dirty="0"/>
              </a:p>
              <a:p>
                <a:r>
                  <a:rPr lang="pt-BR" dirty="0"/>
                  <a:t>No entanto, surge aqui um questionamento interessante: o que é melhor, usar o gradiente local e já dar um passo de otimização ou reunir o gradiente completo e então dar um passo único e mais preciso?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82822"/>
                <a:ext cx="10515600" cy="4351338"/>
              </a:xfrm>
              <a:blipFill rotWithShape="0">
                <a:blip r:embed="rId2"/>
                <a:stretch>
                  <a:fillRect l="-1043" t="-2241" r="-522"/>
                </a:stretch>
              </a:blipFill>
            </p:spPr>
            <p:txBody>
              <a:bodyPr/>
              <a:lstStyle/>
              <a:p>
                <a:r>
                  <a:rPr lang="pt-BR">
                    <a:noFill/>
                  </a:rPr>
                  <a:t> </a:t>
                </a:r>
              </a:p>
            </p:txBody>
          </p:sp>
        </mc:Fallback>
      </mc:AlternateContent>
    </p:spTree>
    <p:extLst>
      <p:ext uri="{BB962C8B-B14F-4D97-AF65-F5344CB8AC3E}">
        <p14:creationId xmlns:p14="http://schemas.microsoft.com/office/powerpoint/2010/main" val="1911444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939818" cy="1325563"/>
          </a:xfrm>
        </p:spPr>
        <p:txBody>
          <a:bodyPr>
            <a:normAutofit fontScale="90000"/>
          </a:bodyPr>
          <a:lstStyle/>
          <a:p>
            <a:r>
              <a:rPr lang="pt-BR" dirty="0"/>
              <a:t>Algumas visões práticas de algoritmos de aprendizado - </a:t>
            </a:r>
            <a:r>
              <a:rPr lang="pt-BR" b="1" dirty="0"/>
              <a:t>Estimação: Online, Batch e Minibatch</a:t>
            </a:r>
            <a:endParaRPr lang="pt-BR" dirty="0"/>
          </a:p>
        </p:txBody>
      </p:sp>
      <p:sp>
        <p:nvSpPr>
          <p:cNvPr id="3" name="Content Placeholder 2"/>
          <p:cNvSpPr>
            <a:spLocks noGrp="1"/>
          </p:cNvSpPr>
          <p:nvPr>
            <p:ph idx="1"/>
          </p:nvPr>
        </p:nvSpPr>
        <p:spPr>
          <a:xfrm>
            <a:off x="838200" y="1825625"/>
            <a:ext cx="10515600" cy="1913862"/>
          </a:xfrm>
        </p:spPr>
        <p:txBody>
          <a:bodyPr>
            <a:normAutofit fontScale="92500" lnSpcReduction="20000"/>
          </a:bodyPr>
          <a:lstStyle/>
          <a:p>
            <a:r>
              <a:rPr lang="pt-BR" dirty="0"/>
              <a:t>Nesse questionamento, existem duas abordagens: o cálculo </a:t>
            </a:r>
            <a:r>
              <a:rPr lang="pt-BR" b="1" i="1" dirty="0"/>
              <a:t>online</a:t>
            </a:r>
            <a:r>
              <a:rPr lang="pt-BR" dirty="0"/>
              <a:t> do gradiente (exemplo-a-exemplo) e o cálculo em batelada (</a:t>
            </a:r>
            <a:r>
              <a:rPr lang="pt-BR" b="1" i="1" dirty="0"/>
              <a:t>batch</a:t>
            </a:r>
            <a:r>
              <a:rPr lang="pt-BR" dirty="0"/>
              <a:t>) do gradiente. </a:t>
            </a:r>
          </a:p>
          <a:p>
            <a:r>
              <a:rPr lang="pt-BR" dirty="0"/>
              <a:t>Vejamos inicialmente a noção geral de </a:t>
            </a:r>
            <a:r>
              <a:rPr lang="pt-BR" b="1" i="1" dirty="0"/>
              <a:t>adaptação dos pesos sinápticos </a:t>
            </a:r>
            <a:r>
              <a:rPr lang="pt-BR" dirty="0"/>
              <a:t>com cálculo </a:t>
            </a:r>
            <a:r>
              <a:rPr lang="pt-BR" b="1" i="1" dirty="0"/>
              <a:t>online </a:t>
            </a:r>
            <a:r>
              <a:rPr lang="pt-BR" dirty="0"/>
              <a:t>do gradiente, como expressa o seguinte algoritmo, um método clássico de </a:t>
            </a:r>
            <a:r>
              <a:rPr lang="pt-BR" b="1" i="1" dirty="0"/>
              <a:t>primeira ordem</a:t>
            </a:r>
            <a:r>
              <a:rPr lang="pt-BR" dirty="0"/>
              <a:t>.</a:t>
            </a:r>
          </a:p>
        </p:txBody>
      </p:sp>
      <mc:AlternateContent xmlns:mc="http://schemas.openxmlformats.org/markup-compatibility/2006" xmlns:a14="http://schemas.microsoft.com/office/drawing/2010/main">
        <mc:Choice Requires="a14">
          <p:sp>
            <p:nvSpPr>
              <p:cNvPr id="5" name="TextBox 4"/>
              <p:cNvSpPr txBox="1"/>
              <p:nvPr/>
            </p:nvSpPr>
            <p:spPr>
              <a:xfrm>
                <a:off x="1760561" y="3739487"/>
                <a:ext cx="8670878" cy="3004925"/>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pt-BR" dirty="0" smtClean="0"/>
                  <a:t>Defina valores iniciais para o vetor de pesos </a:t>
                </a:r>
                <a14:m>
                  <m:oMath xmlns:m="http://schemas.openxmlformats.org/officeDocument/2006/math">
                    <m:r>
                      <a:rPr lang="pt-BR" b="1" i="1">
                        <a:latin typeface="Cambria Math" panose="02040503050406030204" pitchFamily="18" charset="0"/>
                      </a:rPr>
                      <m:t>𝒘</m:t>
                    </m:r>
                  </m:oMath>
                </a14:m>
                <a:r>
                  <a:rPr lang="pt-BR" dirty="0"/>
                  <a:t> e um passo de aprendizagem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pequeno. </a:t>
                </a:r>
              </a:p>
              <a:p>
                <a:pPr marL="285750" indent="-285750">
                  <a:buFont typeface="Wingdings" panose="05000000000000000000" pitchFamily="2" charset="2"/>
                  <a:buChar char="Ø"/>
                </a:pPr>
                <a:r>
                  <a:rPr lang="pt-BR" dirty="0"/>
                  <a:t>Faça </a:t>
                </a: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=0</m:t>
                    </m:r>
                  </m:oMath>
                </a14:m>
                <a:r>
                  <a:rPr lang="pt-BR" dirty="0"/>
                  <a:t>, </a:t>
                </a:r>
                <a14:m>
                  <m:oMath xmlns:m="http://schemas.openxmlformats.org/officeDocument/2006/math">
                    <m:r>
                      <a:rPr lang="pt-BR" b="0" i="1" smtClean="0">
                        <a:latin typeface="Cambria Math" panose="02040503050406030204" pitchFamily="18" charset="0"/>
                      </a:rPr>
                      <m:t>𝑡</m:t>
                    </m:r>
                    <m:r>
                      <a:rPr lang="pt-BR" b="0" i="1" smtClean="0">
                        <a:latin typeface="Cambria Math" panose="02040503050406030204" pitchFamily="18" charset="0"/>
                      </a:rPr>
                      <m:t>=0</m:t>
                    </m:r>
                  </m:oMath>
                </a14:m>
                <a:r>
                  <a:rPr lang="pt-BR" dirty="0"/>
                  <a:t> e calcule </a:t>
                </a:r>
                <a14:m>
                  <m:oMath xmlns:m="http://schemas.openxmlformats.org/officeDocument/2006/math">
                    <m:r>
                      <a:rPr lang="pt-BR" b="0" i="1" smtClean="0">
                        <a:latin typeface="Cambria Math" panose="02040503050406030204" pitchFamily="18" charset="0"/>
                      </a:rPr>
                      <m:t>𝐽</m:t>
                    </m:r>
                    <m:d>
                      <m:dPr>
                        <m:ctrlPr>
                          <a:rPr lang="pt-BR" b="0" i="1" smtClean="0">
                            <a:latin typeface="Cambria Math" panose="02040503050406030204" pitchFamily="18" charset="0"/>
                          </a:rPr>
                        </m:ctrlPr>
                      </m:dPr>
                      <m:e>
                        <m:r>
                          <a:rPr lang="pt-BR" b="1" i="1">
                            <a:latin typeface="Cambria Math" panose="02040503050406030204" pitchFamily="18" charset="0"/>
                          </a:rPr>
                          <m:t>𝒘</m:t>
                        </m:r>
                        <m:d>
                          <m:dPr>
                            <m:ctrlPr>
                              <a:rPr lang="pt-BR" b="1" i="1" smtClean="0">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285750" indent="-285750">
                  <a:buFont typeface="Wingdings" panose="05000000000000000000" pitchFamily="2" charset="2"/>
                  <a:buChar char="Ø"/>
                </a:pPr>
                <a:r>
                  <a:rPr lang="pt-BR" dirty="0"/>
                  <a:t>Enquanto o critério de parada não for atendido, faça: </a:t>
                </a:r>
              </a:p>
              <a:p>
                <a:pPr marL="742950" lvl="1" indent="-285750">
                  <a:buFont typeface="Courier New" panose="02070309020205020404" pitchFamily="49" charset="0"/>
                  <a:buChar char="o"/>
                </a:pPr>
                <a:r>
                  <a:rPr lang="pt-BR" dirty="0"/>
                  <a:t>Ordene aleatoriamente os exemplos de entrada/saída.</a:t>
                </a:r>
              </a:p>
              <a:p>
                <a:pPr marL="742950" lvl="1" indent="-285750">
                  <a:buFont typeface="Courier New" panose="02070309020205020404" pitchFamily="49" charset="0"/>
                  <a:buChar char="o"/>
                </a:pPr>
                <a:r>
                  <a:rPr lang="pt-BR" dirty="0"/>
                  <a:t>Para </a:t>
                </a:r>
                <a14:m>
                  <m:oMath xmlns:m="http://schemas.openxmlformats.org/officeDocument/2006/math">
                    <m:r>
                      <a:rPr lang="pt-BR" b="0" i="1" smtClean="0">
                        <a:latin typeface="Cambria Math" panose="02040503050406030204" pitchFamily="18" charset="0"/>
                      </a:rPr>
                      <m:t>𝑙</m:t>
                    </m:r>
                  </m:oMath>
                </a14:m>
                <a:r>
                  <a:rPr lang="pt-BR" dirty="0"/>
                  <a:t> variando de 1 até </a:t>
                </a:r>
                <a14:m>
                  <m:oMath xmlns:m="http://schemas.openxmlformats.org/officeDocument/2006/math">
                    <m:r>
                      <a:rPr lang="pt-BR" b="0" i="1" smtClean="0">
                        <a:latin typeface="Cambria Math" panose="02040503050406030204" pitchFamily="18" charset="0"/>
                      </a:rPr>
                      <m:t>𝑁</m:t>
                    </m:r>
                  </m:oMath>
                </a14:m>
                <a:r>
                  <a:rPr lang="pt-BR" dirty="0"/>
                  <a:t>, faça: </a:t>
                </a:r>
              </a:p>
              <a:p>
                <a:pPr marL="1200150" lvl="2" indent="-285750">
                  <a:buFont typeface="Wingdings" panose="05000000000000000000" pitchFamily="2" charset="2"/>
                  <a:buChar char="§"/>
                </a:pPr>
                <a:r>
                  <a:rPr lang="pt-BR" dirty="0"/>
                  <a:t>Apresente o exemplo </a:t>
                </a:r>
                <a14:m>
                  <m:oMath xmlns:m="http://schemas.openxmlformats.org/officeDocument/2006/math">
                    <m:r>
                      <a:rPr lang="pt-BR" i="1">
                        <a:latin typeface="Cambria Math" panose="02040503050406030204" pitchFamily="18" charset="0"/>
                      </a:rPr>
                      <m:t>𝑙</m:t>
                    </m:r>
                    <m:r>
                      <a:rPr lang="pt-BR" i="1">
                        <a:latin typeface="Cambria Math" panose="02040503050406030204" pitchFamily="18" charset="0"/>
                      </a:rPr>
                      <m:t> </m:t>
                    </m:r>
                  </m:oMath>
                </a14:m>
                <a:r>
                  <a:rPr lang="pt-BR" dirty="0"/>
                  <a:t>de entrada à rede.</a:t>
                </a:r>
              </a:p>
              <a:p>
                <a:pPr marL="1200150" lvl="2" indent="-285750">
                  <a:buFont typeface="Wingdings" panose="05000000000000000000" pitchFamily="2" charset="2"/>
                  <a:buChar char="§"/>
                </a:pPr>
                <a:r>
                  <a:rPr lang="pt-BR" dirty="0"/>
                  <a:t>Calcule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𝑡</m:t>
                            </m:r>
                          </m:e>
                        </m:d>
                      </m:e>
                    </m:d>
                  </m:oMath>
                </a14:m>
                <a:r>
                  <a:rPr lang="pt-BR" dirty="0"/>
                  <a:t> e </a:t>
                </a:r>
                <a14:m>
                  <m:oMath xmlns:m="http://schemas.openxmlformats.org/officeDocument/2006/math">
                    <m:r>
                      <a:rPr lang="pt-BR"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i="1">
                                <a:latin typeface="Cambria Math" panose="02040503050406030204" pitchFamily="18" charset="0"/>
                              </a:rPr>
                              <m:t>𝑡</m:t>
                            </m:r>
                          </m:e>
                        </m:d>
                      </m:e>
                    </m:d>
                  </m:oMath>
                </a14:m>
                <a:r>
                  <a:rPr lang="pt-BR" dirty="0"/>
                  <a:t>.</a:t>
                </a:r>
              </a:p>
              <a:p>
                <a:pPr marL="1200150" lvl="2" indent="-285750">
                  <a:buFont typeface="Wingdings" panose="05000000000000000000" pitchFamily="2" charset="2"/>
                  <a:buChar char="§"/>
                </a:pPr>
                <a14:m>
                  <m:oMath xmlns:m="http://schemas.openxmlformats.org/officeDocument/2006/math">
                    <m:r>
                      <a:rPr lang="pt-BR" b="1" i="1">
                        <a:latin typeface="Cambria Math" panose="02040503050406030204" pitchFamily="18" charset="0"/>
                      </a:rPr>
                      <m:t>𝒘</m:t>
                    </m:r>
                    <m:d>
                      <m:dPr>
                        <m:ctrlPr>
                          <a:rPr lang="pt-BR" i="1" smtClean="0">
                            <a:latin typeface="Cambria Math" panose="02040503050406030204" pitchFamily="18" charset="0"/>
                          </a:rPr>
                        </m:ctrlPr>
                      </m:dPr>
                      <m:e>
                        <m:r>
                          <a:rPr lang="pt-BR" b="0" i="1" smtClean="0">
                            <a:latin typeface="Cambria Math" panose="02040503050406030204" pitchFamily="18" charset="0"/>
                          </a:rPr>
                          <m:t>𝑡</m:t>
                        </m:r>
                        <m:r>
                          <a:rPr lang="pt-BR" i="1">
                            <a:latin typeface="Cambria Math" panose="02040503050406030204" pitchFamily="18" charset="0"/>
                          </a:rPr>
                          <m:t>+1</m:t>
                        </m:r>
                      </m:e>
                    </m:d>
                    <m:r>
                      <a:rPr lang="pt-BR" b="1" i="1" smtClean="0">
                        <a:latin typeface="Cambria Math" panose="02040503050406030204" pitchFamily="18" charset="0"/>
                      </a:rPr>
                      <m:t>=</m:t>
                    </m:r>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𝑡</m:t>
                        </m:r>
                      </m:e>
                    </m:d>
                    <m:r>
                      <a:rPr lang="pt-BR" b="1"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i="1">
                                <a:latin typeface="Cambria Math" panose="02040503050406030204" pitchFamily="18" charset="0"/>
                              </a:rPr>
                              <m:t>𝑡</m:t>
                            </m:r>
                          </m:e>
                        </m:d>
                      </m:e>
                    </m:d>
                  </m:oMath>
                </a14:m>
                <a:r>
                  <a:rPr lang="pt-BR" dirty="0"/>
                  <a:t>; </a:t>
                </a:r>
                <a14:m>
                  <m:oMath xmlns:m="http://schemas.openxmlformats.org/officeDocument/2006/math">
                    <m:r>
                      <a:rPr lang="pt-BR" b="0" i="1" smtClean="0">
                        <a:latin typeface="Cambria Math" panose="02040503050406030204" pitchFamily="18" charset="0"/>
                      </a:rPr>
                      <m:t>𝑡</m:t>
                    </m:r>
                    <m:r>
                      <a:rPr lang="pt-BR" b="0" i="1" smtClean="0">
                        <a:latin typeface="Cambria Math" panose="02040503050406030204" pitchFamily="18" charset="0"/>
                      </a:rPr>
                      <m:t>=</m:t>
                    </m:r>
                    <m:r>
                      <a:rPr lang="pt-BR" b="0" i="1" smtClean="0">
                        <a:latin typeface="Cambria Math" panose="02040503050406030204" pitchFamily="18" charset="0"/>
                      </a:rPr>
                      <m:t>𝑡</m:t>
                    </m:r>
                    <m:r>
                      <a:rPr lang="pt-BR" b="0" i="1" smtClean="0">
                        <a:latin typeface="Cambria Math" panose="02040503050406030204" pitchFamily="18" charset="0"/>
                      </a:rPr>
                      <m:t>+1</m:t>
                    </m:r>
                  </m:oMath>
                </a14:m>
                <a:r>
                  <a:rPr lang="pt-BR" dirty="0"/>
                  <a:t>.</a:t>
                </a:r>
              </a:p>
              <a:p>
                <a:pPr marL="742950" lvl="1" indent="-285750">
                  <a:buFont typeface="Courier New" panose="02070309020205020404" pitchFamily="49" charset="0"/>
                  <a:buChar char="o"/>
                </a:pP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m:t>
                    </m:r>
                    <m:r>
                      <a:rPr lang="pt-BR" b="0" i="1" smtClean="0">
                        <a:latin typeface="Cambria Math" panose="02040503050406030204" pitchFamily="18" charset="0"/>
                      </a:rPr>
                      <m:t>𝑘</m:t>
                    </m:r>
                    <m:r>
                      <a:rPr lang="pt-BR" b="0" i="1" smtClean="0">
                        <a:latin typeface="Cambria Math" panose="02040503050406030204" pitchFamily="18" charset="0"/>
                      </a:rPr>
                      <m:t>+1</m:t>
                    </m:r>
                  </m:oMath>
                </a14:m>
                <a:r>
                  <a:rPr lang="pt-BR" dirty="0"/>
                  <a:t>.</a:t>
                </a:r>
              </a:p>
              <a:p>
                <a:pPr marL="742950" lvl="1" indent="-285750">
                  <a:buFont typeface="Courier New" panose="02070309020205020404" pitchFamily="49" charset="0"/>
                  <a:buChar char="o"/>
                </a:pPr>
                <a:r>
                  <a:rPr lang="pt-BR" dirty="0"/>
                  <a:t>Calcule </a:t>
                </a:r>
                <a14:m>
                  <m:oMath xmlns:m="http://schemas.openxmlformats.org/officeDocument/2006/math">
                    <m:r>
                      <a:rPr lang="pt-BR" i="1">
                        <a:latin typeface="Cambria Math" panose="02040503050406030204" pitchFamily="18" charset="0"/>
                      </a:rPr>
                      <m:t>𝐽</m:t>
                    </m:r>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1760561" y="3739487"/>
                <a:ext cx="8670878" cy="3004925"/>
              </a:xfrm>
              <a:prstGeom prst="rect">
                <a:avLst/>
              </a:prstGeom>
              <a:blipFill rotWithShape="0">
                <a:blip r:embed="rId2"/>
                <a:stretch>
                  <a:fillRect l="-421" t="-808" r="-843" b="-1616"/>
                </a:stretch>
              </a:blipFill>
              <a:ln>
                <a:solidFill>
                  <a:schemeClr val="tx1"/>
                </a:solidFill>
              </a:ln>
            </p:spPr>
            <p:txBody>
              <a:bodyPr/>
              <a:lstStyle/>
              <a:p>
                <a:r>
                  <a:rPr lang="pt-BR">
                    <a:noFill/>
                  </a:rPr>
                  <a:t> </a:t>
                </a:r>
              </a:p>
            </p:txBody>
          </p:sp>
        </mc:Fallback>
      </mc:AlternateContent>
    </p:spTree>
    <p:extLst>
      <p:ext uri="{BB962C8B-B14F-4D97-AF65-F5344CB8AC3E}">
        <p14:creationId xmlns:p14="http://schemas.microsoft.com/office/powerpoint/2010/main" val="55148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341136"/>
            <a:ext cx="7206023" cy="5466058"/>
          </a:xfrm>
        </p:spPr>
        <p:txBody>
          <a:bodyPr>
            <a:normAutofit/>
          </a:bodyPr>
          <a:lstStyle/>
          <a:p>
            <a:r>
              <a:rPr lang="pt-BR" dirty="0"/>
              <a:t>Um exemplo de rede MLP, com duas camadas intermediárias (ou escondidas, ocultas), é mostrado na figura ao lado.</a:t>
            </a:r>
          </a:p>
          <a:p>
            <a:r>
              <a:rPr lang="pt-BR" dirty="0"/>
              <a:t>As RNAs são o coração do Deep Learning. Quando uma RNA tem duas ou mais camadas escondidas, ela é chamada </a:t>
            </a:r>
            <a:r>
              <a:rPr lang="pt-BR" b="1" i="1" dirty="0"/>
              <a:t>de rede neural profunda</a:t>
            </a:r>
            <a:r>
              <a:rPr lang="pt-BR" dirty="0"/>
              <a:t> (ou do inglês Deep Neural Network - DNN).</a:t>
            </a:r>
          </a:p>
          <a:p>
            <a:r>
              <a:rPr lang="pt-BR" b="1" dirty="0"/>
              <a:t>OBS</a:t>
            </a:r>
            <a:r>
              <a:rPr lang="pt-BR" dirty="0"/>
              <a:t>.: Em particular, uma MLP pode resolver o problema do XOR (lembre-se que um </a:t>
            </a:r>
            <a:r>
              <a:rPr lang="pt-BR" b="1" i="1" dirty="0"/>
              <a:t>perceptron</a:t>
            </a:r>
            <a:r>
              <a:rPr lang="pt-BR" dirty="0"/>
              <a:t> não é capaz de realizar essa tarefa).</a:t>
            </a:r>
          </a:p>
          <a:p>
            <a:endParaRPr lang="pt-BR" dirty="0"/>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4222" y="2240280"/>
            <a:ext cx="4102058" cy="3355038"/>
          </a:xfrm>
          <a:prstGeom prst="rect">
            <a:avLst/>
          </a:prstGeom>
        </p:spPr>
      </p:pic>
      <p:sp>
        <p:nvSpPr>
          <p:cNvPr id="5" name="TextBox 4"/>
          <p:cNvSpPr txBox="1"/>
          <p:nvPr/>
        </p:nvSpPr>
        <p:spPr>
          <a:xfrm>
            <a:off x="8044222" y="1778614"/>
            <a:ext cx="867905" cy="461665"/>
          </a:xfrm>
          <a:prstGeom prst="rect">
            <a:avLst/>
          </a:prstGeom>
          <a:noFill/>
        </p:spPr>
        <p:txBody>
          <a:bodyPr wrap="square" rtlCol="0">
            <a:spAutoFit/>
          </a:bodyPr>
          <a:lstStyle/>
          <a:p>
            <a:pPr algn="ctr"/>
            <a:r>
              <a:rPr lang="pt-BR" sz="1200" dirty="0" smtClean="0"/>
              <a:t>Camada de entrada</a:t>
            </a:r>
            <a:endParaRPr lang="pt-BR" sz="1200" dirty="0"/>
          </a:p>
        </p:txBody>
      </p:sp>
      <p:sp>
        <p:nvSpPr>
          <p:cNvPr id="6" name="TextBox 5"/>
          <p:cNvSpPr txBox="1"/>
          <p:nvPr/>
        </p:nvSpPr>
        <p:spPr>
          <a:xfrm>
            <a:off x="11063808" y="2009446"/>
            <a:ext cx="867905" cy="461665"/>
          </a:xfrm>
          <a:prstGeom prst="rect">
            <a:avLst/>
          </a:prstGeom>
          <a:noFill/>
        </p:spPr>
        <p:txBody>
          <a:bodyPr wrap="square" rtlCol="0">
            <a:spAutoFit/>
          </a:bodyPr>
          <a:lstStyle/>
          <a:p>
            <a:pPr algn="ctr"/>
            <a:r>
              <a:rPr lang="pt-BR" sz="1200" dirty="0" smtClean="0"/>
              <a:t>Camada de saída</a:t>
            </a:r>
            <a:endParaRPr lang="pt-BR" sz="1200" dirty="0"/>
          </a:p>
        </p:txBody>
      </p:sp>
      <p:sp>
        <p:nvSpPr>
          <p:cNvPr id="7" name="TextBox 6"/>
          <p:cNvSpPr txBox="1"/>
          <p:nvPr/>
        </p:nvSpPr>
        <p:spPr>
          <a:xfrm>
            <a:off x="9205994" y="1663198"/>
            <a:ext cx="1317356" cy="461665"/>
          </a:xfrm>
          <a:prstGeom prst="rect">
            <a:avLst/>
          </a:prstGeom>
          <a:noFill/>
        </p:spPr>
        <p:txBody>
          <a:bodyPr wrap="square" rtlCol="0">
            <a:spAutoFit/>
          </a:bodyPr>
          <a:lstStyle/>
          <a:p>
            <a:pPr algn="ctr"/>
            <a:r>
              <a:rPr lang="pt-BR" sz="1200" dirty="0" smtClean="0"/>
              <a:t>Camadas de intermediárias</a:t>
            </a:r>
            <a:endParaRPr lang="pt-BR" sz="1200" dirty="0"/>
          </a:p>
        </p:txBody>
      </p:sp>
    </p:spTree>
    <p:extLst>
      <p:ext uri="{BB962C8B-B14F-4D97-AF65-F5344CB8AC3E}">
        <p14:creationId xmlns:p14="http://schemas.microsoft.com/office/powerpoint/2010/main" val="3961419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4284" cy="1325563"/>
          </a:xfrm>
        </p:spPr>
        <p:txBody>
          <a:bodyPr>
            <a:normAutofit fontScale="90000"/>
          </a:bodyPr>
          <a:lstStyle/>
          <a:p>
            <a:r>
              <a:rPr lang="pt-BR" dirty="0"/>
              <a:t>Algumas visões práticas de algoritmos de aprendizado - </a:t>
            </a:r>
            <a:r>
              <a:rPr lang="pt-BR" b="1" dirty="0"/>
              <a:t>Estimação: Online, Batch e Minibatch</a:t>
            </a:r>
            <a:endParaRPr lang="pt-BR" dirty="0"/>
          </a:p>
        </p:txBody>
      </p:sp>
      <p:sp>
        <p:nvSpPr>
          <p:cNvPr id="3" name="Content Placeholder 2"/>
          <p:cNvSpPr>
            <a:spLocks noGrp="1"/>
          </p:cNvSpPr>
          <p:nvPr>
            <p:ph idx="1"/>
          </p:nvPr>
        </p:nvSpPr>
        <p:spPr>
          <a:xfrm>
            <a:off x="838200" y="1825625"/>
            <a:ext cx="11158182" cy="1709145"/>
          </a:xfrm>
        </p:spPr>
        <p:txBody>
          <a:bodyPr>
            <a:normAutofit fontScale="92500" lnSpcReduction="20000"/>
          </a:bodyPr>
          <a:lstStyle/>
          <a:p>
            <a:r>
              <a:rPr lang="pt-BR" dirty="0"/>
              <a:t>O outro extremo seria utilizar todo o conjunto de dados para estimar o gradiente antes de dar o passo do processo iterativo de aprendizagem. </a:t>
            </a:r>
          </a:p>
          <a:p>
            <a:r>
              <a:rPr lang="pt-BR" dirty="0"/>
              <a:t>Essa é a ideia por trás da abordagem em </a:t>
            </a:r>
            <a:r>
              <a:rPr lang="pt-BR" b="1" i="1" dirty="0"/>
              <a:t>batelada</a:t>
            </a:r>
            <a:r>
              <a:rPr lang="pt-BR" dirty="0"/>
              <a:t> (</a:t>
            </a:r>
            <a:r>
              <a:rPr lang="pt-BR" b="1" i="1" dirty="0"/>
              <a:t>batch</a:t>
            </a:r>
            <a:r>
              <a:rPr lang="pt-BR" dirty="0"/>
              <a:t>). O algoritmo abaixo ilustra a operação correspondente (novamente considerando uma metodologia de </a:t>
            </a:r>
            <a:r>
              <a:rPr lang="pt-BR" b="1" i="1" dirty="0"/>
              <a:t>primeira ordem</a:t>
            </a:r>
            <a:r>
              <a:rPr lang="pt-BR" dirty="0"/>
              <a:t>).</a:t>
            </a:r>
          </a:p>
        </p:txBody>
      </p:sp>
      <mc:AlternateContent xmlns:mc="http://schemas.openxmlformats.org/markup-compatibility/2006" xmlns:a14="http://schemas.microsoft.com/office/drawing/2010/main">
        <mc:Choice Requires="a14">
          <p:sp>
            <p:nvSpPr>
              <p:cNvPr id="4" name="TextBox 3"/>
              <p:cNvSpPr txBox="1"/>
              <p:nvPr/>
            </p:nvSpPr>
            <p:spPr>
              <a:xfrm>
                <a:off x="1924903" y="3587820"/>
                <a:ext cx="8670878" cy="2784417"/>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pt-BR" dirty="0" smtClean="0"/>
                  <a:t>Defina valores iniciais para o vetor de pesos </a:t>
                </a:r>
                <a14:m>
                  <m:oMath xmlns:m="http://schemas.openxmlformats.org/officeDocument/2006/math">
                    <m:r>
                      <a:rPr lang="pt-BR" b="1" i="1">
                        <a:latin typeface="Cambria Math" panose="02040503050406030204" pitchFamily="18" charset="0"/>
                      </a:rPr>
                      <m:t>𝒘</m:t>
                    </m:r>
                  </m:oMath>
                </a14:m>
                <a:r>
                  <a:rPr lang="pt-BR" dirty="0"/>
                  <a:t> e um passo de aprendizagem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pequeno. </a:t>
                </a:r>
              </a:p>
              <a:p>
                <a:pPr marL="285750" indent="-285750">
                  <a:buFont typeface="Wingdings" panose="05000000000000000000" pitchFamily="2" charset="2"/>
                  <a:buChar char="Ø"/>
                </a:pPr>
                <a:r>
                  <a:rPr lang="pt-BR" dirty="0"/>
                  <a:t>Faça </a:t>
                </a: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=0</m:t>
                    </m:r>
                  </m:oMath>
                </a14:m>
                <a:r>
                  <a:rPr lang="pt-BR" dirty="0"/>
                  <a:t> e calcule </a:t>
                </a:r>
                <a14:m>
                  <m:oMath xmlns:m="http://schemas.openxmlformats.org/officeDocument/2006/math">
                    <m:r>
                      <a:rPr lang="pt-BR" b="0" i="1" smtClean="0">
                        <a:latin typeface="Cambria Math" panose="02040503050406030204" pitchFamily="18" charset="0"/>
                      </a:rPr>
                      <m:t>𝐽</m:t>
                    </m:r>
                    <m:d>
                      <m:dPr>
                        <m:ctrlPr>
                          <a:rPr lang="pt-BR" b="0" i="1" smtClean="0">
                            <a:latin typeface="Cambria Math" panose="02040503050406030204" pitchFamily="18" charset="0"/>
                          </a:rPr>
                        </m:ctrlPr>
                      </m:dPr>
                      <m:e>
                        <m:r>
                          <a:rPr lang="pt-BR" b="1" i="1">
                            <a:latin typeface="Cambria Math" panose="02040503050406030204" pitchFamily="18" charset="0"/>
                          </a:rPr>
                          <m:t>𝒘</m:t>
                        </m:r>
                        <m:d>
                          <m:dPr>
                            <m:ctrlPr>
                              <a:rPr lang="pt-BR" b="1" i="1" smtClean="0">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285750" indent="-285750">
                  <a:buFont typeface="Wingdings" panose="05000000000000000000" pitchFamily="2" charset="2"/>
                  <a:buChar char="Ø"/>
                </a:pPr>
                <a:r>
                  <a:rPr lang="pt-BR" dirty="0"/>
                  <a:t>Enquanto o critério de parada não for atendido, faça: </a:t>
                </a:r>
              </a:p>
              <a:p>
                <a:pPr marL="742950" lvl="1" indent="-285750">
                  <a:buFont typeface="Courier New" panose="02070309020205020404" pitchFamily="49" charset="0"/>
                  <a:buChar char="o"/>
                </a:pPr>
                <a:r>
                  <a:rPr lang="pt-BR" dirty="0"/>
                  <a:t>Para </a:t>
                </a:r>
                <a14:m>
                  <m:oMath xmlns:m="http://schemas.openxmlformats.org/officeDocument/2006/math">
                    <m:r>
                      <a:rPr lang="pt-BR" b="0" i="1" smtClean="0">
                        <a:latin typeface="Cambria Math" panose="02040503050406030204" pitchFamily="18" charset="0"/>
                      </a:rPr>
                      <m:t>𝑙</m:t>
                    </m:r>
                  </m:oMath>
                </a14:m>
                <a:r>
                  <a:rPr lang="pt-BR" dirty="0"/>
                  <a:t> variando de 1 até </a:t>
                </a:r>
                <a14:m>
                  <m:oMath xmlns:m="http://schemas.openxmlformats.org/officeDocument/2006/math">
                    <m:r>
                      <a:rPr lang="pt-BR" b="0" i="1" smtClean="0">
                        <a:latin typeface="Cambria Math" panose="02040503050406030204" pitchFamily="18" charset="0"/>
                      </a:rPr>
                      <m:t>𝑁</m:t>
                    </m:r>
                  </m:oMath>
                </a14:m>
                <a:r>
                  <a:rPr lang="pt-BR" dirty="0"/>
                  <a:t>, faça: </a:t>
                </a:r>
              </a:p>
              <a:p>
                <a:pPr marL="1200150" lvl="2" indent="-285750">
                  <a:buFont typeface="Wingdings" panose="05000000000000000000" pitchFamily="2" charset="2"/>
                  <a:buChar char="§"/>
                </a:pPr>
                <a:r>
                  <a:rPr lang="pt-BR" dirty="0"/>
                  <a:t>Apresente o exemplo </a:t>
                </a:r>
                <a14:m>
                  <m:oMath xmlns:m="http://schemas.openxmlformats.org/officeDocument/2006/math">
                    <m:r>
                      <a:rPr lang="pt-BR" i="1">
                        <a:latin typeface="Cambria Math" panose="02040503050406030204" pitchFamily="18" charset="0"/>
                      </a:rPr>
                      <m:t>𝑙</m:t>
                    </m:r>
                    <m:r>
                      <a:rPr lang="pt-BR" i="1">
                        <a:latin typeface="Cambria Math" panose="02040503050406030204" pitchFamily="18" charset="0"/>
                      </a:rPr>
                      <m:t> </m:t>
                    </m:r>
                  </m:oMath>
                </a14:m>
                <a:r>
                  <a:rPr lang="pt-BR" dirty="0"/>
                  <a:t>de entrada à rede.</a:t>
                </a:r>
              </a:p>
              <a:p>
                <a:pPr marL="1200150" lvl="2" indent="-285750">
                  <a:buFont typeface="Wingdings" panose="05000000000000000000" pitchFamily="2" charset="2"/>
                  <a:buChar char="§"/>
                </a:pPr>
                <a:r>
                  <a:rPr lang="pt-BR" dirty="0"/>
                  <a:t>Calcule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 e </a:t>
                </a:r>
                <a14:m>
                  <m:oMath xmlns:m="http://schemas.openxmlformats.org/officeDocument/2006/math">
                    <m:r>
                      <a:rPr lang="pt-BR"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742950" lvl="1" indent="-285750">
                  <a:buFont typeface="Courier New" panose="02070309020205020404" pitchFamily="49" charset="0"/>
                  <a:buChar char="o"/>
                </a:pPr>
                <a14:m>
                  <m:oMath xmlns:m="http://schemas.openxmlformats.org/officeDocument/2006/math">
                    <m:r>
                      <a:rPr lang="pt-BR" b="1" i="1">
                        <a:latin typeface="Cambria Math" panose="02040503050406030204" pitchFamily="18" charset="0"/>
                      </a:rPr>
                      <m:t>𝒘</m:t>
                    </m:r>
                    <m:d>
                      <m:dPr>
                        <m:ctrlPr>
                          <a:rPr lang="pt-BR" i="1">
                            <a:latin typeface="Cambria Math" panose="02040503050406030204" pitchFamily="18" charset="0"/>
                          </a:rPr>
                        </m:ctrlPr>
                      </m:dPr>
                      <m:e>
                        <m:r>
                          <a:rPr lang="pt-BR" b="0" i="1" smtClean="0">
                            <a:latin typeface="Cambria Math" panose="02040503050406030204" pitchFamily="18" charset="0"/>
                          </a:rPr>
                          <m:t>𝑘</m:t>
                        </m:r>
                        <m:r>
                          <a:rPr lang="pt-BR" i="1">
                            <a:latin typeface="Cambria Math" panose="02040503050406030204" pitchFamily="18" charset="0"/>
                          </a:rPr>
                          <m:t>+1</m:t>
                        </m:r>
                      </m:e>
                    </m:d>
                    <m:r>
                      <a:rPr lang="pt-BR" b="1" i="1">
                        <a:latin typeface="Cambria Math" panose="02040503050406030204" pitchFamily="18" charset="0"/>
                      </a:rPr>
                      <m:t>=</m:t>
                    </m:r>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r>
                      <a:rPr lang="pt-BR" b="1" i="1">
                        <a:latin typeface="Cambria Math" panose="02040503050406030204" pitchFamily="18" charset="0"/>
                      </a:rPr>
                      <m:t>−</m:t>
                    </m:r>
                    <m:f>
                      <m:fPr>
                        <m:ctrlPr>
                          <a:rPr lang="pt-BR" b="1" i="1" smtClean="0">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𝛼</m:t>
                        </m:r>
                      </m:num>
                      <m:den>
                        <m:r>
                          <a:rPr lang="pt-BR" b="0" i="1" smtClean="0">
                            <a:latin typeface="Cambria Math" panose="02040503050406030204" pitchFamily="18" charset="0"/>
                          </a:rPr>
                          <m:t>𝑁</m:t>
                        </m:r>
                      </m:den>
                    </m:f>
                    <m:nary>
                      <m:naryPr>
                        <m:chr m:val="∑"/>
                        <m:ctrlPr>
                          <a:rPr lang="pt-BR" b="1" i="1" smtClean="0">
                            <a:latin typeface="Cambria Math" panose="02040503050406030204" pitchFamily="18" charset="0"/>
                          </a:rPr>
                        </m:ctrlPr>
                      </m:naryPr>
                      <m:sub>
                        <m:r>
                          <m:rPr>
                            <m:brk m:alnAt="23"/>
                          </m:rPr>
                          <a:rPr lang="pt-BR" b="0" i="1" smtClean="0">
                            <a:latin typeface="Cambria Math" panose="02040503050406030204" pitchFamily="18" charset="0"/>
                          </a:rPr>
                          <m:t>𝑙</m:t>
                        </m:r>
                        <m:r>
                          <a:rPr lang="pt-BR" b="0" i="1" smtClean="0">
                            <a:latin typeface="Cambria Math" panose="02040503050406030204" pitchFamily="18" charset="0"/>
                          </a:rPr>
                          <m:t>=1</m:t>
                        </m:r>
                      </m:sub>
                      <m:sup>
                        <m:r>
                          <a:rPr lang="pt-BR" b="0" i="1" smtClean="0">
                            <a:latin typeface="Cambria Math" panose="02040503050406030204" pitchFamily="18" charset="0"/>
                          </a:rPr>
                          <m:t>𝑁</m:t>
                        </m:r>
                      </m:sup>
                      <m:e>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e>
                    </m:nary>
                    <m:r>
                      <a:rPr lang="pt-BR" b="0" i="0" smtClean="0">
                        <a:latin typeface="Cambria Math" panose="02040503050406030204" pitchFamily="18" charset="0"/>
                      </a:rPr>
                      <m:t>.</m:t>
                    </m:r>
                  </m:oMath>
                </a14:m>
                <a:endParaRPr lang="pt-BR" b="0" i="0" dirty="0">
                  <a:latin typeface="Cambria Math" panose="02040503050406030204" pitchFamily="18" charset="0"/>
                </a:endParaRPr>
              </a:p>
              <a:p>
                <a:pPr marL="742950" lvl="1" indent="-285750">
                  <a:buFont typeface="Courier New" panose="02070309020205020404" pitchFamily="49" charset="0"/>
                  <a:buChar char="o"/>
                </a:pP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m:t>
                    </m:r>
                    <m:r>
                      <a:rPr lang="pt-BR" b="0" i="1" smtClean="0">
                        <a:latin typeface="Cambria Math" panose="02040503050406030204" pitchFamily="18" charset="0"/>
                      </a:rPr>
                      <m:t>𝑘</m:t>
                    </m:r>
                    <m:r>
                      <a:rPr lang="pt-BR" b="0" i="1" smtClean="0">
                        <a:latin typeface="Cambria Math" panose="02040503050406030204" pitchFamily="18" charset="0"/>
                      </a:rPr>
                      <m:t>+1</m:t>
                    </m:r>
                  </m:oMath>
                </a14:m>
                <a:r>
                  <a:rPr lang="pt-BR" dirty="0"/>
                  <a:t>.</a:t>
                </a:r>
              </a:p>
              <a:p>
                <a:pPr marL="742950" lvl="1" indent="-285750">
                  <a:buFont typeface="Courier New" panose="02070309020205020404" pitchFamily="49" charset="0"/>
                  <a:buChar char="o"/>
                </a:pPr>
                <a:r>
                  <a:rPr lang="pt-BR" dirty="0"/>
                  <a:t>Calcule </a:t>
                </a:r>
                <a14:m>
                  <m:oMath xmlns:m="http://schemas.openxmlformats.org/officeDocument/2006/math">
                    <m:r>
                      <a:rPr lang="pt-BR" i="1">
                        <a:latin typeface="Cambria Math" panose="02040503050406030204" pitchFamily="18" charset="0"/>
                      </a:rPr>
                      <m:t>𝐽</m:t>
                    </m:r>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1924903" y="3587820"/>
                <a:ext cx="8670878" cy="2784417"/>
              </a:xfrm>
              <a:prstGeom prst="rect">
                <a:avLst/>
              </a:prstGeom>
              <a:blipFill rotWithShape="0">
                <a:blip r:embed="rId2"/>
                <a:stretch>
                  <a:fillRect l="-421" t="-1092" r="-843" b="-1965"/>
                </a:stretch>
              </a:blipFill>
              <a:ln>
                <a:solidFill>
                  <a:schemeClr val="tx1"/>
                </a:solidFill>
              </a:ln>
            </p:spPr>
            <p:txBody>
              <a:bodyPr/>
              <a:lstStyle/>
              <a:p>
                <a:r>
                  <a:rPr lang="pt-BR">
                    <a:noFill/>
                  </a:rPr>
                  <a:t> </a:t>
                </a:r>
              </a:p>
            </p:txBody>
          </p:sp>
        </mc:Fallback>
      </mc:AlternateContent>
    </p:spTree>
    <p:extLst>
      <p:ext uri="{BB962C8B-B14F-4D97-AF65-F5344CB8AC3E}">
        <p14:creationId xmlns:p14="http://schemas.microsoft.com/office/powerpoint/2010/main" val="1004011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93685"/>
            <a:ext cx="10871579" cy="1325563"/>
          </a:xfrm>
        </p:spPr>
        <p:txBody>
          <a:bodyPr>
            <a:normAutofit fontScale="90000"/>
          </a:bodyPr>
          <a:lstStyle/>
          <a:p>
            <a:r>
              <a:rPr lang="pt-BR" dirty="0"/>
              <a:t>Algumas visões práticas de algoritmos de aprendizado - </a:t>
            </a:r>
            <a:r>
              <a:rPr lang="pt-BR" b="1" dirty="0"/>
              <a:t>Estimação: Online, Batch e Minibatch</a:t>
            </a:r>
            <a:endParaRPr lang="pt-BR" dirty="0"/>
          </a:p>
        </p:txBody>
      </p:sp>
      <p:sp>
        <p:nvSpPr>
          <p:cNvPr id="3" name="Content Placeholder 2"/>
          <p:cNvSpPr>
            <a:spLocks noGrp="1"/>
          </p:cNvSpPr>
          <p:nvPr>
            <p:ph idx="1"/>
          </p:nvPr>
        </p:nvSpPr>
        <p:spPr>
          <a:xfrm>
            <a:off x="838199" y="1725608"/>
            <a:ext cx="11089943" cy="2360613"/>
          </a:xfrm>
        </p:spPr>
        <p:txBody>
          <a:bodyPr>
            <a:normAutofit fontScale="77500" lnSpcReduction="20000"/>
          </a:bodyPr>
          <a:lstStyle/>
          <a:p>
            <a:r>
              <a:rPr lang="pt-BR" dirty="0"/>
              <a:t>Nas modernas </a:t>
            </a:r>
            <a:r>
              <a:rPr lang="pt-BR" b="1" i="1" dirty="0"/>
              <a:t>redes neurais profundas </a:t>
            </a:r>
            <a:r>
              <a:rPr lang="pt-BR" dirty="0"/>
              <a:t>(ou </a:t>
            </a:r>
            <a:r>
              <a:rPr lang="pt-BR" b="1" i="1" dirty="0"/>
              <a:t>deep learning</a:t>
            </a:r>
            <a:r>
              <a:rPr lang="pt-BR" dirty="0"/>
              <a:t>), usadas com muita frequência em problemas com enormes conjuntos de dados, a regra é adotar o caminho do meio, usando a abordagem com </a:t>
            </a:r>
            <a:r>
              <a:rPr lang="pt-BR" b="1" i="1" dirty="0"/>
              <a:t>mini-batches</a:t>
            </a:r>
            <a:r>
              <a:rPr lang="pt-BR" dirty="0"/>
              <a:t>. </a:t>
            </a:r>
          </a:p>
          <a:p>
            <a:r>
              <a:rPr lang="pt-BR" dirty="0"/>
              <a:t>Nesse caso, a adaptação dos </a:t>
            </a:r>
            <a:r>
              <a:rPr lang="pt-BR" b="1" i="1" dirty="0"/>
              <a:t>pesos</a:t>
            </a:r>
            <a:r>
              <a:rPr lang="pt-BR" dirty="0"/>
              <a:t> é realizada com um gradiente calculado a partir de um meio-termo entre um exemplo e o número total de exemplos (em geral, este é um valor relativamente pequeno em métodos de </a:t>
            </a:r>
            <a:r>
              <a:rPr lang="pt-BR" b="1" i="1" dirty="0"/>
              <a:t>primeira ordem</a:t>
            </a:r>
            <a:r>
              <a:rPr lang="pt-BR" dirty="0"/>
              <a:t>). </a:t>
            </a:r>
          </a:p>
          <a:p>
            <a:r>
              <a:rPr lang="pt-BR" dirty="0"/>
              <a:t>As amostras que devem compor o </a:t>
            </a:r>
            <a:r>
              <a:rPr lang="pt-BR" b="1" i="1" dirty="0"/>
              <a:t>mini-batch</a:t>
            </a:r>
            <a:r>
              <a:rPr lang="pt-BR" dirty="0"/>
              <a:t> são </a:t>
            </a:r>
            <a:r>
              <a:rPr lang="pt-BR" b="1" i="1" dirty="0"/>
              <a:t>aleatoriamente</a:t>
            </a:r>
            <a:r>
              <a:rPr lang="pt-BR" dirty="0"/>
              <a:t> tomadas do conjunto de dados. O algoritmo abaixo ilustra isso.</a:t>
            </a:r>
          </a:p>
        </p:txBody>
      </p:sp>
      <mc:AlternateContent xmlns:mc="http://schemas.openxmlformats.org/markup-compatibility/2006" xmlns:a14="http://schemas.microsoft.com/office/drawing/2010/main">
        <mc:Choice Requires="a14">
          <p:sp>
            <p:nvSpPr>
              <p:cNvPr id="4" name="TextBox 3"/>
              <p:cNvSpPr txBox="1"/>
              <p:nvPr/>
            </p:nvSpPr>
            <p:spPr>
              <a:xfrm>
                <a:off x="1152722" y="3982325"/>
                <a:ext cx="10557055" cy="2785763"/>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pt-BR" dirty="0" smtClean="0"/>
                  <a:t>Defina valores iniciais para o vetor de pesos </a:t>
                </a:r>
                <a14:m>
                  <m:oMath xmlns:m="http://schemas.openxmlformats.org/officeDocument/2006/math">
                    <m:r>
                      <a:rPr lang="pt-BR" b="1" i="1">
                        <a:latin typeface="Cambria Math" panose="02040503050406030204" pitchFamily="18" charset="0"/>
                      </a:rPr>
                      <m:t>𝒘</m:t>
                    </m:r>
                  </m:oMath>
                </a14:m>
                <a:r>
                  <a:rPr lang="pt-BR" dirty="0"/>
                  <a:t> e um passo de aprendizagem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pequeno. </a:t>
                </a:r>
              </a:p>
              <a:p>
                <a:pPr marL="285750" indent="-285750">
                  <a:buFont typeface="Wingdings" panose="05000000000000000000" pitchFamily="2" charset="2"/>
                  <a:buChar char="Ø"/>
                </a:pPr>
                <a:r>
                  <a:rPr lang="pt-BR" dirty="0"/>
                  <a:t>Faça </a:t>
                </a: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=0</m:t>
                    </m:r>
                  </m:oMath>
                </a14:m>
                <a:r>
                  <a:rPr lang="pt-BR" dirty="0"/>
                  <a:t> e calcule </a:t>
                </a:r>
                <a14:m>
                  <m:oMath xmlns:m="http://schemas.openxmlformats.org/officeDocument/2006/math">
                    <m:r>
                      <a:rPr lang="pt-BR" b="0" i="1" smtClean="0">
                        <a:latin typeface="Cambria Math" panose="02040503050406030204" pitchFamily="18" charset="0"/>
                      </a:rPr>
                      <m:t>𝐽</m:t>
                    </m:r>
                    <m:d>
                      <m:dPr>
                        <m:ctrlPr>
                          <a:rPr lang="pt-BR" b="0" i="1" smtClean="0">
                            <a:latin typeface="Cambria Math" panose="02040503050406030204" pitchFamily="18" charset="0"/>
                          </a:rPr>
                        </m:ctrlPr>
                      </m:dPr>
                      <m:e>
                        <m:r>
                          <a:rPr lang="pt-BR" b="1" i="1">
                            <a:latin typeface="Cambria Math" panose="02040503050406030204" pitchFamily="18" charset="0"/>
                          </a:rPr>
                          <m:t>𝒘</m:t>
                        </m:r>
                        <m:d>
                          <m:dPr>
                            <m:ctrlPr>
                              <a:rPr lang="pt-BR" b="1" i="1" smtClean="0">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285750" indent="-285750">
                  <a:buFont typeface="Wingdings" panose="05000000000000000000" pitchFamily="2" charset="2"/>
                  <a:buChar char="Ø"/>
                </a:pPr>
                <a:r>
                  <a:rPr lang="pt-BR" dirty="0"/>
                  <a:t>Enquanto o critério de parada não for atendido, faça: </a:t>
                </a:r>
              </a:p>
              <a:p>
                <a:pPr marL="742950" lvl="1" indent="-285750">
                  <a:buFont typeface="Courier New" panose="02070309020205020404" pitchFamily="49" charset="0"/>
                  <a:buChar char="o"/>
                </a:pPr>
                <a:r>
                  <a:rPr lang="pt-BR" dirty="0"/>
                  <a:t>Para </a:t>
                </a:r>
                <a14:m>
                  <m:oMath xmlns:m="http://schemas.openxmlformats.org/officeDocument/2006/math">
                    <m:r>
                      <a:rPr lang="pt-BR" b="0" i="1" smtClean="0">
                        <a:latin typeface="Cambria Math" panose="02040503050406030204" pitchFamily="18" charset="0"/>
                      </a:rPr>
                      <m:t>𝑙</m:t>
                    </m:r>
                  </m:oMath>
                </a14:m>
                <a:r>
                  <a:rPr lang="pt-BR" dirty="0"/>
                  <a:t> variando de 1 até </a:t>
                </a:r>
                <a14:m>
                  <m:oMath xmlns:m="http://schemas.openxmlformats.org/officeDocument/2006/math">
                    <m:r>
                      <a:rPr lang="pt-BR" b="0" i="1" smtClean="0">
                        <a:latin typeface="Cambria Math" panose="02040503050406030204" pitchFamily="18" charset="0"/>
                      </a:rPr>
                      <m:t>𝑚</m:t>
                    </m:r>
                  </m:oMath>
                </a14:m>
                <a:r>
                  <a:rPr lang="pt-BR" dirty="0"/>
                  <a:t>, faça: </a:t>
                </a:r>
              </a:p>
              <a:p>
                <a:pPr marL="1200150" lvl="2" indent="-285750">
                  <a:buFont typeface="Wingdings" panose="05000000000000000000" pitchFamily="2" charset="2"/>
                  <a:buChar char="§"/>
                </a:pPr>
                <a:r>
                  <a:rPr lang="pt-BR" dirty="0"/>
                  <a:t>Apresente o exemplo </a:t>
                </a:r>
                <a14:m>
                  <m:oMath xmlns:m="http://schemas.openxmlformats.org/officeDocument/2006/math">
                    <m:r>
                      <a:rPr lang="pt-BR" i="1">
                        <a:latin typeface="Cambria Math" panose="02040503050406030204" pitchFamily="18" charset="0"/>
                      </a:rPr>
                      <m:t>𝑙</m:t>
                    </m:r>
                    <m:r>
                      <a:rPr lang="pt-BR" i="1">
                        <a:latin typeface="Cambria Math" panose="02040503050406030204" pitchFamily="18" charset="0"/>
                      </a:rPr>
                      <m:t> </m:t>
                    </m:r>
                  </m:oMath>
                </a14:m>
                <a:r>
                  <a:rPr lang="pt-BR" dirty="0"/>
                  <a:t>de entrada, amostrado </a:t>
                </a:r>
                <a:r>
                  <a:rPr lang="pt-BR" dirty="0" smtClean="0"/>
                  <a:t>aleatóriamente para </a:t>
                </a:r>
                <a:r>
                  <a:rPr lang="pt-BR" dirty="0"/>
                  <a:t>compor um </a:t>
                </a:r>
                <a:r>
                  <a:rPr lang="pt-BR" b="1" i="1" dirty="0"/>
                  <a:t>minibatch</a:t>
                </a:r>
                <a:r>
                  <a:rPr lang="pt-BR" dirty="0"/>
                  <a:t>, à rede.</a:t>
                </a:r>
              </a:p>
              <a:p>
                <a:pPr marL="1200150" lvl="2" indent="-285750">
                  <a:buFont typeface="Wingdings" panose="05000000000000000000" pitchFamily="2" charset="2"/>
                  <a:buChar char="§"/>
                </a:pPr>
                <a:r>
                  <a:rPr lang="pt-BR" dirty="0"/>
                  <a:t>Calcule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 e </a:t>
                </a:r>
                <a14:m>
                  <m:oMath xmlns:m="http://schemas.openxmlformats.org/officeDocument/2006/math">
                    <m:r>
                      <a:rPr lang="pt-BR"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a:p>
                <a:pPr marL="742950" lvl="1" indent="-285750">
                  <a:buFont typeface="Courier New" panose="02070309020205020404" pitchFamily="49" charset="0"/>
                  <a:buChar char="o"/>
                </a:pPr>
                <a14:m>
                  <m:oMath xmlns:m="http://schemas.openxmlformats.org/officeDocument/2006/math">
                    <m:r>
                      <a:rPr lang="pt-BR" b="1" i="1">
                        <a:latin typeface="Cambria Math" panose="02040503050406030204" pitchFamily="18" charset="0"/>
                      </a:rPr>
                      <m:t>𝒘</m:t>
                    </m:r>
                    <m:d>
                      <m:dPr>
                        <m:ctrlPr>
                          <a:rPr lang="pt-BR" i="1">
                            <a:latin typeface="Cambria Math" panose="02040503050406030204" pitchFamily="18" charset="0"/>
                          </a:rPr>
                        </m:ctrlPr>
                      </m:dPr>
                      <m:e>
                        <m:r>
                          <a:rPr lang="pt-BR" b="0" i="1" smtClean="0">
                            <a:latin typeface="Cambria Math" panose="02040503050406030204" pitchFamily="18" charset="0"/>
                          </a:rPr>
                          <m:t>𝑘</m:t>
                        </m:r>
                        <m:r>
                          <a:rPr lang="pt-BR" i="1">
                            <a:latin typeface="Cambria Math" panose="02040503050406030204" pitchFamily="18" charset="0"/>
                          </a:rPr>
                          <m:t>+1</m:t>
                        </m:r>
                      </m:e>
                    </m:d>
                    <m:r>
                      <a:rPr lang="pt-BR" b="1" i="1">
                        <a:latin typeface="Cambria Math" panose="02040503050406030204" pitchFamily="18" charset="0"/>
                      </a:rPr>
                      <m:t>=</m:t>
                    </m:r>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r>
                      <a:rPr lang="pt-BR" b="1" i="1">
                        <a:latin typeface="Cambria Math" panose="02040503050406030204" pitchFamily="18" charset="0"/>
                      </a:rPr>
                      <m:t>−</m:t>
                    </m:r>
                    <m:f>
                      <m:fPr>
                        <m:ctrlPr>
                          <a:rPr lang="pt-BR" b="1" i="1" smtClean="0">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𝛼</m:t>
                        </m:r>
                      </m:num>
                      <m:den>
                        <m:r>
                          <a:rPr lang="pt-BR" b="1" i="1" smtClean="0">
                            <a:latin typeface="Cambria Math" panose="02040503050406030204" pitchFamily="18" charset="0"/>
                          </a:rPr>
                          <m:t>𝒎</m:t>
                        </m:r>
                      </m:den>
                    </m:f>
                    <m:nary>
                      <m:naryPr>
                        <m:chr m:val="∑"/>
                        <m:ctrlPr>
                          <a:rPr lang="pt-BR" b="1" i="1" smtClean="0">
                            <a:latin typeface="Cambria Math" panose="02040503050406030204" pitchFamily="18" charset="0"/>
                          </a:rPr>
                        </m:ctrlPr>
                      </m:naryPr>
                      <m:sub>
                        <m:r>
                          <m:rPr>
                            <m:brk m:alnAt="23"/>
                          </m:rPr>
                          <a:rPr lang="pt-BR" b="0" i="1" smtClean="0">
                            <a:latin typeface="Cambria Math" panose="02040503050406030204" pitchFamily="18" charset="0"/>
                          </a:rPr>
                          <m:t>𝑙</m:t>
                        </m:r>
                        <m:r>
                          <a:rPr lang="pt-BR" b="0" i="1" smtClean="0">
                            <a:latin typeface="Cambria Math" panose="02040503050406030204" pitchFamily="18" charset="0"/>
                          </a:rPr>
                          <m:t>=1</m:t>
                        </m:r>
                      </m:sub>
                      <m:sup>
                        <m:r>
                          <a:rPr lang="pt-BR" b="1" i="1" smtClean="0">
                            <a:latin typeface="Cambria Math" panose="02040503050406030204" pitchFamily="18" charset="0"/>
                          </a:rPr>
                          <m:t>𝒎</m:t>
                        </m:r>
                      </m:sup>
                      <m:e>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b="0" i="1" smtClean="0">
                                <a:latin typeface="Cambria Math" panose="02040503050406030204" pitchFamily="18" charset="0"/>
                              </a:rPr>
                              <m:t>𝑙</m:t>
                            </m:r>
                          </m:sub>
                        </m:sSub>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e>
                    </m:nary>
                    <m:r>
                      <a:rPr lang="pt-BR" b="0" i="0" smtClean="0">
                        <a:latin typeface="Cambria Math" panose="02040503050406030204" pitchFamily="18" charset="0"/>
                      </a:rPr>
                      <m:t>.</m:t>
                    </m:r>
                  </m:oMath>
                </a14:m>
                <a:endParaRPr lang="pt-BR" b="0" i="0" dirty="0">
                  <a:latin typeface="Cambria Math" panose="02040503050406030204" pitchFamily="18" charset="0"/>
                </a:endParaRPr>
              </a:p>
              <a:p>
                <a:pPr marL="742950" lvl="1" indent="-285750">
                  <a:buFont typeface="Courier New" panose="02070309020205020404" pitchFamily="49" charset="0"/>
                  <a:buChar char="o"/>
                </a:pPr>
                <a14:m>
                  <m:oMath xmlns:m="http://schemas.openxmlformats.org/officeDocument/2006/math">
                    <m:r>
                      <a:rPr lang="pt-BR" b="0" i="1" smtClean="0">
                        <a:latin typeface="Cambria Math" panose="02040503050406030204" pitchFamily="18" charset="0"/>
                      </a:rPr>
                      <m:t>𝑘</m:t>
                    </m:r>
                    <m:r>
                      <a:rPr lang="pt-BR" b="0" i="1" smtClean="0">
                        <a:latin typeface="Cambria Math" panose="02040503050406030204" pitchFamily="18" charset="0"/>
                      </a:rPr>
                      <m:t>=</m:t>
                    </m:r>
                    <m:r>
                      <a:rPr lang="pt-BR" b="0" i="1" smtClean="0">
                        <a:latin typeface="Cambria Math" panose="02040503050406030204" pitchFamily="18" charset="0"/>
                      </a:rPr>
                      <m:t>𝑘</m:t>
                    </m:r>
                    <m:r>
                      <a:rPr lang="pt-BR" b="0" i="1" smtClean="0">
                        <a:latin typeface="Cambria Math" panose="02040503050406030204" pitchFamily="18" charset="0"/>
                      </a:rPr>
                      <m:t>+1</m:t>
                    </m:r>
                  </m:oMath>
                </a14:m>
                <a:r>
                  <a:rPr lang="pt-BR" dirty="0"/>
                  <a:t>.</a:t>
                </a:r>
              </a:p>
              <a:p>
                <a:pPr marL="742950" lvl="1" indent="-285750">
                  <a:buFont typeface="Courier New" panose="02070309020205020404" pitchFamily="49" charset="0"/>
                  <a:buChar char="o"/>
                </a:pPr>
                <a:r>
                  <a:rPr lang="pt-BR" dirty="0"/>
                  <a:t>Calcule </a:t>
                </a:r>
                <a14:m>
                  <m:oMath xmlns:m="http://schemas.openxmlformats.org/officeDocument/2006/math">
                    <m:r>
                      <a:rPr lang="pt-BR" i="1">
                        <a:latin typeface="Cambria Math" panose="02040503050406030204" pitchFamily="18" charset="0"/>
                      </a:rPr>
                      <m:t>𝐽</m:t>
                    </m:r>
                    <m:d>
                      <m:dPr>
                        <m:ctrlPr>
                          <a:rPr lang="pt-BR" i="1">
                            <a:latin typeface="Cambria Math" panose="02040503050406030204" pitchFamily="18" charset="0"/>
                          </a:rPr>
                        </m:ctrlPr>
                      </m:dPr>
                      <m:e>
                        <m:r>
                          <a:rPr lang="pt-BR" b="1" i="1">
                            <a:latin typeface="Cambria Math" panose="02040503050406030204" pitchFamily="18" charset="0"/>
                          </a:rPr>
                          <m:t>𝒘</m:t>
                        </m:r>
                        <m:d>
                          <m:dPr>
                            <m:ctrlPr>
                              <a:rPr lang="pt-BR" b="1" i="1">
                                <a:latin typeface="Cambria Math" panose="02040503050406030204" pitchFamily="18" charset="0"/>
                              </a:rPr>
                            </m:ctrlPr>
                          </m:dPr>
                          <m:e>
                            <m:r>
                              <a:rPr lang="pt-BR" b="0" i="1" smtClean="0">
                                <a:latin typeface="Cambria Math" panose="02040503050406030204" pitchFamily="18" charset="0"/>
                              </a:rPr>
                              <m:t>𝑘</m:t>
                            </m:r>
                          </m:e>
                        </m:d>
                      </m:e>
                    </m:d>
                  </m:oMath>
                </a14:m>
                <a:r>
                  <a:rPr lang="pt-BR" dirty="0"/>
                  <a:t>.</a:t>
                </a:r>
              </a:p>
            </p:txBody>
          </p:sp>
        </mc:Choice>
        <mc:Fallback xmlns="">
          <p:sp>
            <p:nvSpPr>
              <p:cNvPr id="4" name="TextBox 3"/>
              <p:cNvSpPr txBox="1">
                <a:spLocks noRot="1" noChangeAspect="1" noMove="1" noResize="1" noEditPoints="1" noAdjustHandles="1" noChangeArrowheads="1" noChangeShapeType="1" noTextEdit="1"/>
              </p:cNvSpPr>
              <p:nvPr/>
            </p:nvSpPr>
            <p:spPr>
              <a:xfrm>
                <a:off x="1152722" y="3982325"/>
                <a:ext cx="10557055" cy="2785763"/>
              </a:xfrm>
              <a:prstGeom prst="rect">
                <a:avLst/>
              </a:prstGeom>
              <a:blipFill rotWithShape="0">
                <a:blip r:embed="rId2"/>
                <a:stretch>
                  <a:fillRect l="-288" t="-871" b="-1961"/>
                </a:stretch>
              </a:blipFill>
              <a:ln>
                <a:solidFill>
                  <a:schemeClr val="tx1"/>
                </a:solidFill>
              </a:ln>
            </p:spPr>
            <p:txBody>
              <a:bodyPr/>
              <a:lstStyle/>
              <a:p>
                <a:r>
                  <a:rPr lang="pt-BR">
                    <a:noFill/>
                  </a:rPr>
                  <a:t> </a:t>
                </a:r>
              </a:p>
            </p:txBody>
          </p:sp>
        </mc:Fallback>
      </mc:AlternateContent>
    </p:spTree>
    <p:extLst>
      <p:ext uri="{BB962C8B-B14F-4D97-AF65-F5344CB8AC3E}">
        <p14:creationId xmlns:p14="http://schemas.microsoft.com/office/powerpoint/2010/main" val="22371621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Variações dos algoritmos de otimização dos pesos: </a:t>
            </a:r>
            <a:r>
              <a:rPr lang="pt-BR" b="1" dirty="0"/>
              <a:t>Método do Gradiente Estocástico</a:t>
            </a:r>
            <a:endParaRPr lang="pt-BR" dirty="0"/>
          </a:p>
        </p:txBody>
      </p:sp>
      <p:sp>
        <p:nvSpPr>
          <p:cNvPr id="3" name="Content Placeholder 2"/>
          <p:cNvSpPr>
            <a:spLocks noGrp="1"/>
          </p:cNvSpPr>
          <p:nvPr>
            <p:ph idx="1"/>
          </p:nvPr>
        </p:nvSpPr>
        <p:spPr>
          <a:xfrm>
            <a:off x="838200" y="1825625"/>
            <a:ext cx="11158182" cy="4861778"/>
          </a:xfrm>
        </p:spPr>
        <p:txBody>
          <a:bodyPr>
            <a:normAutofit/>
          </a:bodyPr>
          <a:lstStyle/>
          <a:p>
            <a:r>
              <a:rPr lang="pt-BR" dirty="0"/>
              <a:t>Existem vários algoritmos baseados no </a:t>
            </a:r>
            <a:r>
              <a:rPr lang="pt-BR" b="1" i="1" dirty="0"/>
              <a:t>gradiente</a:t>
            </a:r>
            <a:r>
              <a:rPr lang="pt-BR" dirty="0"/>
              <a:t> que podem ser empregados para otimizar os </a:t>
            </a:r>
            <a:r>
              <a:rPr lang="pt-BR" b="1" i="1" dirty="0"/>
              <a:t>pesos sinápticos</a:t>
            </a:r>
            <a:r>
              <a:rPr lang="pt-BR" dirty="0"/>
              <a:t> de uma rede neural. </a:t>
            </a:r>
          </a:p>
          <a:p>
            <a:r>
              <a:rPr lang="pt-BR" dirty="0"/>
              <a:t>Aqui, vamos nos ater a alguns métodos muito usuais na literatura moderna, que se encontra bastante focada em </a:t>
            </a:r>
            <a:r>
              <a:rPr lang="pt-BR" b="1" i="1" dirty="0"/>
              <a:t>apredizado profundo</a:t>
            </a:r>
            <a:r>
              <a:rPr lang="pt-BR" dirty="0"/>
              <a:t>.</a:t>
            </a:r>
          </a:p>
          <a:p>
            <a:pPr>
              <a:buFont typeface="Wingdings" panose="05000000000000000000" pitchFamily="2" charset="2"/>
              <a:buChar char="Ø"/>
            </a:pPr>
            <a:r>
              <a:rPr lang="pt-BR" b="1" dirty="0"/>
              <a:t>Método do Gradiente Estocástico (Stochastic Gradient Descent, SGD)</a:t>
            </a:r>
          </a:p>
          <a:p>
            <a:pPr lvl="1">
              <a:buFont typeface="Wingdings" panose="05000000000000000000" pitchFamily="2" charset="2"/>
              <a:buChar char="§"/>
            </a:pPr>
            <a:r>
              <a:rPr lang="pt-BR" dirty="0"/>
              <a:t>Nos slides anteriores, nós vimos que o método </a:t>
            </a:r>
            <a:r>
              <a:rPr lang="pt-BR" b="1" i="1" dirty="0"/>
              <a:t>online</a:t>
            </a:r>
            <a:r>
              <a:rPr lang="pt-BR" dirty="0"/>
              <a:t> utiliza um único exemplo (tomado aleatóriamente) para estimar o gradiente da </a:t>
            </a:r>
            <a:r>
              <a:rPr lang="pt-BR" b="1" i="1" dirty="0"/>
              <a:t>função custo</a:t>
            </a:r>
            <a:r>
              <a:rPr lang="pt-BR" dirty="0"/>
              <a:t>. </a:t>
            </a:r>
          </a:p>
          <a:p>
            <a:pPr lvl="1">
              <a:buFont typeface="Wingdings" panose="05000000000000000000" pitchFamily="2" charset="2"/>
              <a:buChar char="§"/>
            </a:pPr>
            <a:r>
              <a:rPr lang="pt-BR" dirty="0"/>
              <a:t>Este tipo de estimador é o que gera a noção de </a:t>
            </a:r>
            <a:r>
              <a:rPr lang="pt-BR" b="1" i="1" dirty="0"/>
              <a:t>gradiente estocástico</a:t>
            </a:r>
            <a:r>
              <a:rPr lang="pt-BR" dirty="0"/>
              <a:t>. Caso utilizemos </a:t>
            </a:r>
            <a:r>
              <a:rPr lang="pt-BR" b="1" i="1" dirty="0"/>
              <a:t>mini-batches</a:t>
            </a:r>
            <a:r>
              <a:rPr lang="pt-BR" dirty="0"/>
              <a:t>, também teremos uma estimativa do </a:t>
            </a:r>
            <a:r>
              <a:rPr lang="pt-BR" b="1" i="1" dirty="0"/>
              <a:t>gradiente</a:t>
            </a:r>
            <a:r>
              <a:rPr lang="pt-BR" dirty="0"/>
              <a:t>, o qual, a rigor, seria determinístico apenas se usássemos todos os dados (no caso do </a:t>
            </a:r>
            <a:r>
              <a:rPr lang="pt-BR" b="1" i="1" dirty="0"/>
              <a:t>batch</a:t>
            </a:r>
            <a:r>
              <a:rPr lang="pt-BR" dirty="0"/>
              <a:t>).</a:t>
            </a:r>
          </a:p>
          <a:p>
            <a:pPr lvl="1">
              <a:buFont typeface="Wingdings" panose="05000000000000000000" pitchFamily="2" charset="2"/>
              <a:buChar char="§"/>
            </a:pPr>
            <a:r>
              <a:rPr lang="pt-BR" dirty="0"/>
              <a:t>Por esse motivo, esses métodos de </a:t>
            </a:r>
            <a:r>
              <a:rPr lang="pt-BR" b="1" i="1" dirty="0"/>
              <a:t>primeira ordem</a:t>
            </a:r>
            <a:r>
              <a:rPr lang="pt-BR" dirty="0"/>
              <a:t>, como </a:t>
            </a:r>
            <a:r>
              <a:rPr lang="pt-BR" b="1" i="1" dirty="0"/>
              <a:t>online</a:t>
            </a:r>
            <a:r>
              <a:rPr lang="pt-BR" dirty="0"/>
              <a:t>, são conhecidos como métodos de </a:t>
            </a:r>
            <a:r>
              <a:rPr lang="pt-BR" b="1" i="1" dirty="0"/>
              <a:t>stochastic gradient descent</a:t>
            </a:r>
            <a:r>
              <a:rPr lang="pt-BR" dirty="0"/>
              <a:t> (SGD).</a:t>
            </a:r>
            <a:endParaRPr lang="pt-BR" b="1" dirty="0"/>
          </a:p>
        </p:txBody>
      </p:sp>
    </p:spTree>
    <p:extLst>
      <p:ext uri="{BB962C8B-B14F-4D97-AF65-F5344CB8AC3E}">
        <p14:creationId xmlns:p14="http://schemas.microsoft.com/office/powerpoint/2010/main" val="2695647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Variações dos algoritmos de otimização dos pesos: </a:t>
            </a:r>
            <a:r>
              <a:rPr lang="pt-BR" b="1" dirty="0"/>
              <a:t>Método do Gradiente Estocástico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710826" cy="5032375"/>
              </a:xfrm>
            </p:spPr>
            <p:txBody>
              <a:bodyPr>
                <a:normAutofit fontScale="92500" lnSpcReduction="20000"/>
              </a:bodyPr>
              <a:lstStyle/>
              <a:p>
                <a:pPr>
                  <a:buFont typeface="Wingdings" panose="05000000000000000000" pitchFamily="2" charset="2"/>
                  <a:buChar char="§"/>
                </a:pPr>
                <a:r>
                  <a:rPr lang="pt-BR" dirty="0"/>
                  <a:t>A tarefa de escolha do</a:t>
                </a:r>
                <a:r>
                  <a:rPr lang="pt-BR" b="1" i="1" dirty="0"/>
                  <a:t> passo de aprendizagem</a:t>
                </a:r>
                <a:r>
                  <a:rPr lang="pt-BR" dirty="0"/>
                  <a:t> é complicada e nos remete ao conhecido compromisso entre velocidade de convergência e estabilidade/precisão. </a:t>
                </a:r>
              </a:p>
              <a:p>
                <a:pPr>
                  <a:buFont typeface="Wingdings" panose="05000000000000000000" pitchFamily="2" charset="2"/>
                  <a:buChar char="§"/>
                </a:pPr>
                <a:r>
                  <a:rPr lang="pt-BR" dirty="0"/>
                  <a:t>Pode-se usar um valor fixo, mas geralmente, se adota um método de variação linear decrescente de um valor </a:t>
                </a: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ea typeface="Cambria Math" panose="02040503050406030204" pitchFamily="18" charset="0"/>
                          </a:rPr>
                          <m:t>𝛼</m:t>
                        </m:r>
                      </m:e>
                      <m:sub>
                        <m:r>
                          <a:rPr lang="pt-BR" b="0" i="1" smtClean="0">
                            <a:latin typeface="Cambria Math" panose="02040503050406030204" pitchFamily="18" charset="0"/>
                          </a:rPr>
                          <m:t>0</m:t>
                        </m:r>
                      </m:sub>
                    </m:sSub>
                  </m:oMath>
                </a14:m>
                <a:r>
                  <a:rPr lang="pt-BR" dirty="0"/>
                  <a:t> a um valor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smtClean="0">
                            <a:latin typeface="Cambria Math" panose="02040503050406030204" pitchFamily="18" charset="0"/>
                          </a:rPr>
                          <m:t>𝜏</m:t>
                        </m:r>
                      </m:sub>
                    </m:sSub>
                    <m:r>
                      <a:rPr lang="pt-BR" i="1">
                        <a:latin typeface="Cambria Math" panose="02040503050406030204" pitchFamily="18" charset="0"/>
                      </a:rPr>
                      <m:t> </m:t>
                    </m:r>
                  </m:oMath>
                </a14:m>
                <a:r>
                  <a:rPr lang="pt-BR" dirty="0"/>
                  <a:t>(i.e., da iteração 0 à iteração </a:t>
                </a:r>
                <a14:m>
                  <m:oMath xmlns:m="http://schemas.openxmlformats.org/officeDocument/2006/math">
                    <m:r>
                      <a:rPr lang="pt-BR" i="1">
                        <a:latin typeface="Cambria Math" panose="02040503050406030204" pitchFamily="18" charset="0"/>
                      </a:rPr>
                      <m:t>𝜏</m:t>
                    </m:r>
                  </m:oMath>
                </a14:m>
                <a:r>
                  <a:rPr lang="pt-BR" dirty="0"/>
                  <a:t>):</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b="0" i="1" smtClean="0">
                            <a:latin typeface="Cambria Math" panose="02040503050406030204" pitchFamily="18" charset="0"/>
                            <a:ea typeface="Cambria Math" panose="02040503050406030204" pitchFamily="18" charset="0"/>
                          </a:rPr>
                          <m:t>𝑗</m:t>
                        </m:r>
                      </m:sub>
                    </m:sSub>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1−</m:t>
                        </m:r>
                        <m:f>
                          <m:fPr>
                            <m:ctrlPr>
                              <a:rPr lang="pt-BR" b="0" i="1" smtClean="0">
                                <a:latin typeface="Cambria Math" panose="02040503050406030204" pitchFamily="18" charset="0"/>
                              </a:rPr>
                            </m:ctrlPr>
                          </m:fPr>
                          <m:num>
                            <m:r>
                              <a:rPr lang="pt-BR" b="0" i="1" smtClean="0">
                                <a:latin typeface="Cambria Math" panose="02040503050406030204" pitchFamily="18" charset="0"/>
                              </a:rPr>
                              <m:t>𝑗</m:t>
                            </m:r>
                          </m:num>
                          <m:den>
                            <m:r>
                              <a:rPr lang="pt-BR" b="0" i="1" smtClean="0">
                                <a:latin typeface="Cambria Math" panose="02040503050406030204" pitchFamily="18" charset="0"/>
                                <a:ea typeface="Cambria Math" panose="02040503050406030204" pitchFamily="18" charset="0"/>
                              </a:rPr>
                              <m:t>𝜏</m:t>
                            </m:r>
                          </m:den>
                        </m:f>
                      </m:e>
                    </m:d>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0</m:t>
                        </m:r>
                      </m:sub>
                    </m:sSub>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𝑗</m:t>
                        </m:r>
                      </m:num>
                      <m:den>
                        <m:r>
                          <a:rPr lang="pt-BR" i="1">
                            <a:latin typeface="Cambria Math" panose="02040503050406030204" pitchFamily="18" charset="0"/>
                            <a:ea typeface="Cambria Math" panose="02040503050406030204" pitchFamily="18" charset="0"/>
                          </a:rPr>
                          <m:t>𝜏</m:t>
                        </m:r>
                      </m:den>
                    </m:f>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𝜏</m:t>
                        </m:r>
                      </m:sub>
                    </m:sSub>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ea typeface="Cambria Math" panose="02040503050406030204" pitchFamily="18" charset="0"/>
                      </a:rPr>
                      <m:t>𝑗</m:t>
                    </m:r>
                  </m:oMath>
                </a14:m>
                <a:r>
                  <a:rPr lang="pt-BR" dirty="0"/>
                  <a:t> é o número da iteração de treinamento.</a:t>
                </a:r>
              </a:p>
              <a:p>
                <a:pPr>
                  <a:buFont typeface="Wingdings" panose="05000000000000000000" pitchFamily="2" charset="2"/>
                  <a:buChar char="§"/>
                </a:pPr>
                <a:r>
                  <a:rPr lang="pt-BR" dirty="0"/>
                  <a:t>Após a </a:t>
                </a:r>
                <a14:m>
                  <m:oMath xmlns:m="http://schemas.openxmlformats.org/officeDocument/2006/math">
                    <m:r>
                      <a:rPr lang="pt-BR" i="1">
                        <a:latin typeface="Cambria Math" panose="02040503050406030204" pitchFamily="18" charset="0"/>
                        <a:ea typeface="Cambria Math" panose="02040503050406030204" pitchFamily="18" charset="0"/>
                      </a:rPr>
                      <m:t>𝜏</m:t>
                    </m:r>
                  </m:oMath>
                </a14:m>
                <a:r>
                  <a:rPr lang="pt-BR" dirty="0"/>
                  <a:t>-ésima iteração, pode-se deixar o valor do passo de aprendizagem fixo, como mostrado na figura ao lado.</a:t>
                </a:r>
              </a:p>
              <a:p>
                <a:pPr>
                  <a:buFont typeface="Wingdings" panose="05000000000000000000" pitchFamily="2" charset="2"/>
                  <a:buChar char="§"/>
                </a:pPr>
                <a:r>
                  <a:rPr lang="pt-BR" dirty="0"/>
                  <a:t>Naturalmente, a definição dos valores necessários (i.e.,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0</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𝜏</m:t>
                        </m:r>
                      </m:sub>
                    </m:sSub>
                  </m:oMath>
                </a14:m>
                <a:r>
                  <a:rPr lang="pt-BR" dirty="0"/>
                  <a:t>)  é mais um problema </a:t>
                </a:r>
                <a:r>
                  <a:rPr lang="pt-BR" b="1" i="1" dirty="0"/>
                  <a:t>a ser tratado caso-a-caso</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710826" cy="5032375"/>
              </a:xfrm>
              <a:blipFill rotWithShape="0">
                <a:blip r:embed="rId2"/>
                <a:stretch>
                  <a:fillRect l="-1344" t="-3027" r="-1423" b="-3390"/>
                </a:stretch>
              </a:blipFill>
            </p:spPr>
            <p:txBody>
              <a:bodyPr/>
              <a:lstStyle/>
              <a:p>
                <a:r>
                  <a:rPr lang="pt-BR">
                    <a:noFill/>
                  </a:rPr>
                  <a:t> </a:t>
                </a:r>
              </a:p>
            </p:txBody>
          </p:sp>
        </mc:Fallback>
      </mc:AlternateContent>
      <p:pic>
        <p:nvPicPr>
          <p:cNvPr id="5" name="Picture 4"/>
          <p:cNvPicPr>
            <a:picLocks noChangeAspect="1"/>
          </p:cNvPicPr>
          <p:nvPr/>
        </p:nvPicPr>
        <p:blipFill rotWithShape="1">
          <a:blip r:embed="rId3"/>
          <a:srcRect l="3788" t="5639" r="7163" b="2354"/>
          <a:stretch/>
        </p:blipFill>
        <p:spPr>
          <a:xfrm>
            <a:off x="8549025" y="1744142"/>
            <a:ext cx="3507507" cy="3149599"/>
          </a:xfrm>
          <a:prstGeom prst="rect">
            <a:avLst/>
          </a:prstGeom>
        </p:spPr>
      </p:pic>
      <mc:AlternateContent xmlns:mc="http://schemas.openxmlformats.org/markup-compatibility/2006" xmlns:a14="http://schemas.microsoft.com/office/drawing/2010/main">
        <mc:Choice Requires="a14">
          <p:sp>
            <p:nvSpPr>
              <p:cNvPr id="4" name="TextBox 3"/>
              <p:cNvSpPr txBox="1"/>
              <p:nvPr/>
            </p:nvSpPr>
            <p:spPr>
              <a:xfrm>
                <a:off x="8963377" y="4893741"/>
                <a:ext cx="2952413" cy="187019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pt-BR" b="0" i="1" smtClean="0">
                        <a:latin typeface="Cambria Math" panose="02040503050406030204" pitchFamily="18" charset="0"/>
                      </a:rPr>
                      <m:t>𝑁</m:t>
                    </m:r>
                    <m:r>
                      <a:rPr lang="pt-BR" b="0" i="0" smtClean="0">
                        <a:latin typeface="Cambria Math" panose="02040503050406030204" pitchFamily="18" charset="0"/>
                      </a:rPr>
                      <m:t>=10000</m:t>
                    </m:r>
                  </m:oMath>
                </a14:m>
                <a:endParaRPr lang="pt-BR" b="0" dirty="0"/>
              </a:p>
              <a:p>
                <a:pPr marL="285750" indent="-285750">
                  <a:buFont typeface="Arial" panose="020B0604020202020204" pitchFamily="34" charset="0"/>
                  <a:buChar char="•"/>
                </a:pPr>
                <a:r>
                  <a:rPr lang="pt-BR" b="0" dirty="0"/>
                  <a:t>Tamanho do batch: 100</a:t>
                </a:r>
              </a:p>
              <a:p>
                <a:pPr marL="285750" indent="-285750">
                  <a:buFont typeface="Arial" panose="020B0604020202020204" pitchFamily="34" charset="0"/>
                  <a:buChar char="•"/>
                </a:pPr>
                <a:r>
                  <a:rPr lang="pt-BR" dirty="0"/>
                  <a:t>Número de épocas: 100</a:t>
                </a:r>
              </a:p>
              <a:p>
                <a:pPr marL="285750" indent="-285750">
                  <a:buFont typeface="Arial" panose="020B0604020202020204" pitchFamily="34" charset="0"/>
                  <a:buChar char="•"/>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0</m:t>
                        </m:r>
                      </m:sub>
                    </m:sSub>
                    <m:r>
                      <a:rPr lang="pt-BR" b="0" i="1" smtClean="0">
                        <a:latin typeface="Cambria Math" panose="02040503050406030204" pitchFamily="18" charset="0"/>
                      </a:rPr>
                      <m:t>=0.1</m:t>
                    </m:r>
                  </m:oMath>
                </a14:m>
                <a:endParaRPr lang="pt-BR" dirty="0"/>
              </a:p>
              <a:p>
                <a:pPr marL="285750" indent="-285750">
                  <a:buFont typeface="Arial" panose="020B0604020202020204" pitchFamily="34" charset="0"/>
                  <a:buChar char="•"/>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𝜏</m:t>
                        </m:r>
                      </m:sub>
                    </m:sSub>
                    <m:r>
                      <a:rPr lang="pt-BR" b="0" i="0" smtClean="0">
                        <a:latin typeface="Cambria Math" panose="02040503050406030204" pitchFamily="18" charset="0"/>
                      </a:rPr>
                      <m:t>=(</m:t>
                    </m:r>
                    <m:f>
                      <m:fPr>
                        <m:ctrlPr>
                          <a:rPr lang="pt-BR" b="0" i="1" smtClean="0">
                            <a:latin typeface="Cambria Math" panose="02040503050406030204" pitchFamily="18" charset="0"/>
                          </a:rPr>
                        </m:ctrlPr>
                      </m:fPr>
                      <m:num>
                        <m:r>
                          <a:rPr lang="pt-BR" b="0" i="0" smtClean="0">
                            <a:latin typeface="Cambria Math" panose="02040503050406030204" pitchFamily="18" charset="0"/>
                          </a:rPr>
                          <m:t>1</m:t>
                        </m:r>
                      </m:num>
                      <m:den>
                        <m:r>
                          <a:rPr lang="pt-BR" b="0" i="0" smtClean="0">
                            <a:latin typeface="Cambria Math" panose="02040503050406030204" pitchFamily="18" charset="0"/>
                          </a:rPr>
                          <m:t>100</m:t>
                        </m:r>
                      </m:den>
                    </m:f>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ea typeface="Cambria Math" panose="02040503050406030204" pitchFamily="18" charset="0"/>
                          </a:rPr>
                          <m:t>𝛼</m:t>
                        </m:r>
                      </m:e>
                      <m:sub>
                        <m:r>
                          <a:rPr lang="pt-BR" i="1">
                            <a:latin typeface="Cambria Math" panose="02040503050406030204" pitchFamily="18" charset="0"/>
                          </a:rPr>
                          <m:t>0</m:t>
                        </m:r>
                      </m:sub>
                    </m:sSub>
                  </m:oMath>
                </a14:m>
                <a:endParaRPr lang="pt-BR" dirty="0"/>
              </a:p>
              <a:p>
                <a:pPr marL="285750" indent="-285750">
                  <a:buFont typeface="Arial" panose="020B0604020202020204" pitchFamily="34" charset="0"/>
                  <a:buChar char="•"/>
                </a:pPr>
                <a14:m>
                  <m:oMath xmlns:m="http://schemas.openxmlformats.org/officeDocument/2006/math">
                    <m:r>
                      <a:rPr lang="pt-BR" i="1">
                        <a:latin typeface="Cambria Math" panose="02040503050406030204" pitchFamily="18" charset="0"/>
                        <a:ea typeface="Cambria Math" panose="02040503050406030204" pitchFamily="18" charset="0"/>
                      </a:rPr>
                      <m:t>𝜏</m:t>
                    </m:r>
                  </m:oMath>
                </a14:m>
                <a:r>
                  <a:rPr lang="pt-BR" dirty="0"/>
                  <a:t> = 5000</a:t>
                </a:r>
              </a:p>
            </p:txBody>
          </p:sp>
        </mc:Choice>
        <mc:Fallback xmlns="">
          <p:sp>
            <p:nvSpPr>
              <p:cNvPr id="4" name="TextBox 3"/>
              <p:cNvSpPr txBox="1">
                <a:spLocks noRot="1" noChangeAspect="1" noMove="1" noResize="1" noEditPoints="1" noAdjustHandles="1" noChangeArrowheads="1" noChangeShapeType="1" noTextEdit="1"/>
              </p:cNvSpPr>
              <p:nvPr/>
            </p:nvSpPr>
            <p:spPr>
              <a:xfrm>
                <a:off x="8963377" y="4893741"/>
                <a:ext cx="2952413" cy="1870192"/>
              </a:xfrm>
              <a:prstGeom prst="rect">
                <a:avLst/>
              </a:prstGeom>
              <a:blipFill rotWithShape="0">
                <a:blip r:embed="rId4"/>
                <a:stretch>
                  <a:fillRect l="-1237" t="-977" b="-4235"/>
                </a:stretch>
              </a:blipFill>
            </p:spPr>
            <p:txBody>
              <a:bodyPr/>
              <a:lstStyle/>
              <a:p>
                <a:r>
                  <a:rPr lang="pt-BR">
                    <a:noFill/>
                  </a:rPr>
                  <a:t> </a:t>
                </a:r>
              </a:p>
            </p:txBody>
          </p:sp>
        </mc:Fallback>
      </mc:AlternateContent>
    </p:spTree>
    <p:extLst>
      <p:ext uri="{BB962C8B-B14F-4D97-AF65-F5344CB8AC3E}">
        <p14:creationId xmlns:p14="http://schemas.microsoft.com/office/powerpoint/2010/main" val="3031914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65"/>
            <a:ext cx="10515600" cy="1325563"/>
          </a:xfrm>
        </p:spPr>
        <p:txBody>
          <a:bodyPr/>
          <a:lstStyle/>
          <a:p>
            <a:r>
              <a:rPr lang="pt-BR" dirty="0"/>
              <a:t>Variações dos algoritmos de otimização dos pesos: </a:t>
            </a:r>
            <a:r>
              <a:rPr lang="pt-BR" b="1" dirty="0"/>
              <a:t>Momento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7493"/>
                <a:ext cx="11184467" cy="5370507"/>
              </a:xfrm>
            </p:spPr>
            <p:txBody>
              <a:bodyPr>
                <a:normAutofit lnSpcReduction="10000"/>
              </a:bodyPr>
              <a:lstStyle/>
              <a:p>
                <a:pPr>
                  <a:buFont typeface="Wingdings" panose="05000000000000000000" pitchFamily="2" charset="2"/>
                  <a:buChar char="Ø"/>
                </a:pPr>
                <a:r>
                  <a:rPr lang="pt-BR" b="1" dirty="0"/>
                  <a:t>Momento </a:t>
                </a:r>
                <a:r>
                  <a:rPr lang="pt-BR" dirty="0"/>
                  <a:t>(ou </a:t>
                </a:r>
                <a:r>
                  <a:rPr lang="pt-BR" b="1" dirty="0"/>
                  <a:t>Momentum</a:t>
                </a:r>
                <a:r>
                  <a:rPr lang="pt-BR" dirty="0"/>
                  <a:t>)</a:t>
                </a:r>
              </a:p>
              <a:p>
                <a:pPr lvl="1">
                  <a:buFont typeface="Wingdings" panose="05000000000000000000" pitchFamily="2" charset="2"/>
                  <a:buChar char="§"/>
                </a:pPr>
                <a:r>
                  <a:rPr lang="pt-BR" dirty="0"/>
                  <a:t>O uso de um </a:t>
                </a:r>
                <a:r>
                  <a:rPr lang="pt-BR" b="1" i="1" dirty="0"/>
                  <a:t>termo de momento </a:t>
                </a:r>
                <a:r>
                  <a:rPr lang="pt-BR" dirty="0"/>
                  <a:t>numa metodologia de </a:t>
                </a:r>
                <a:r>
                  <a:rPr lang="pt-BR" dirty="0" smtClean="0"/>
                  <a:t>gradiente descendente </a:t>
                </a:r>
                <a:r>
                  <a:rPr lang="pt-BR" dirty="0"/>
                  <a:t>pode ser interessante por trazer, para o </a:t>
                </a:r>
                <a:r>
                  <a:rPr lang="pt-BR" b="1" i="1" dirty="0"/>
                  <a:t>ajuste de pesos </a:t>
                </a:r>
                <a:r>
                  <a:rPr lang="pt-BR" dirty="0"/>
                  <a:t>em determinada iteração, </a:t>
                </a:r>
                <a:r>
                  <a:rPr lang="pt-BR" b="1" i="1" dirty="0"/>
                  <a:t>informação de gradientes anteriores acumulados</a:t>
                </a:r>
                <a:r>
                  <a:rPr lang="pt-BR" dirty="0"/>
                  <a:t>. Isso, em certas situações, melhora a </a:t>
                </a:r>
                <a:r>
                  <a:rPr lang="pt-BR" dirty="0" smtClean="0"/>
                  <a:t>convergência</a:t>
                </a:r>
                <a:r>
                  <a:rPr lang="pt-BR" dirty="0"/>
                  <a:t>.</a:t>
                </a:r>
              </a:p>
              <a:p>
                <a:pPr lvl="1">
                  <a:buFont typeface="Wingdings" panose="05000000000000000000" pitchFamily="2" charset="2"/>
                  <a:buChar char="§"/>
                </a:pPr>
                <a:r>
                  <a:rPr lang="pt-BR" dirty="0"/>
                  <a:t>Para discutirmos o algoritmo do </a:t>
                </a:r>
                <a:r>
                  <a:rPr lang="pt-BR" b="1" i="1" dirty="0"/>
                  <a:t>momentum</a:t>
                </a:r>
                <a:r>
                  <a:rPr lang="pt-BR" dirty="0"/>
                  <a:t>, vamos partir de um esquema de aprendizado em mini-batch.</a:t>
                </a:r>
              </a:p>
              <a:p>
                <a:pPr lvl="1">
                  <a:buFont typeface="Wingdings" panose="05000000000000000000" pitchFamily="2" charset="2"/>
                  <a:buChar char="§"/>
                </a:pPr>
                <a:r>
                  <a:rPr lang="pt-BR" dirty="0"/>
                  <a:t>Seja </a:t>
                </a:r>
                <a14:m>
                  <m:oMath xmlns:m="http://schemas.openxmlformats.org/officeDocument/2006/math">
                    <m:r>
                      <a:rPr lang="pt-BR" b="1" i="1">
                        <a:latin typeface="Cambria Math" panose="02040503050406030204" pitchFamily="18" charset="0"/>
                        <a:ea typeface="Cambria Math" panose="02040503050406030204" pitchFamily="18" charset="0"/>
                      </a:rPr>
                      <m:t>𝒈</m:t>
                    </m:r>
                  </m:oMath>
                </a14:m>
                <a:r>
                  <a:rPr lang="pt-BR" dirty="0"/>
                  <a:t> o </a:t>
                </a:r>
                <a:r>
                  <a:rPr lang="pt-BR" b="1" i="1" dirty="0"/>
                  <a:t>vetor gradiente</a:t>
                </a:r>
                <a:r>
                  <a:rPr lang="pt-BR" dirty="0"/>
                  <a:t> calculado para o mini-batch e </a:t>
                </a:r>
                <a14:m>
                  <m:oMath xmlns:m="http://schemas.openxmlformats.org/officeDocument/2006/math">
                    <m:r>
                      <a:rPr lang="pt-BR" b="1" i="1">
                        <a:latin typeface="Cambria Math" panose="02040503050406030204" pitchFamily="18" charset="0"/>
                        <a:ea typeface="Cambria Math" panose="02040503050406030204" pitchFamily="18" charset="0"/>
                      </a:rPr>
                      <m:t>𝒗</m:t>
                    </m:r>
                  </m:oMath>
                </a14:m>
                <a:r>
                  <a:rPr lang="pt-BR" dirty="0"/>
                  <a:t>  um </a:t>
                </a:r>
                <a:r>
                  <a:rPr lang="pt-BR" b="1" i="1" dirty="0"/>
                  <a:t>termo de velocidade </a:t>
                </a:r>
                <a:r>
                  <a:rPr lang="pt-BR" dirty="0"/>
                  <a:t>introduzido pelo algoritmo do </a:t>
                </a:r>
                <a:r>
                  <a:rPr lang="pt-BR" b="1" i="1" dirty="0"/>
                  <a:t>momentum</a:t>
                </a:r>
                <a:r>
                  <a:rPr lang="pt-BR" dirty="0"/>
                  <a:t>. </a:t>
                </a:r>
              </a:p>
              <a:p>
                <a:pPr lvl="1">
                  <a:buFont typeface="Wingdings" panose="05000000000000000000" pitchFamily="2" charset="2"/>
                  <a:buChar char="§"/>
                </a:pPr>
                <a:r>
                  <a:rPr lang="pt-BR" dirty="0"/>
                  <a:t>O termo </a:t>
                </a:r>
                <a14:m>
                  <m:oMath xmlns:m="http://schemas.openxmlformats.org/officeDocument/2006/math">
                    <m:r>
                      <a:rPr lang="pt-BR" b="1" i="1">
                        <a:latin typeface="Cambria Math" panose="02040503050406030204" pitchFamily="18" charset="0"/>
                        <a:ea typeface="Cambria Math" panose="02040503050406030204" pitchFamily="18" charset="0"/>
                      </a:rPr>
                      <m:t>𝒗</m:t>
                    </m:r>
                  </m:oMath>
                </a14:m>
                <a:r>
                  <a:rPr lang="pt-BR" dirty="0"/>
                  <a:t> dá a </a:t>
                </a:r>
                <a:r>
                  <a:rPr lang="pt-BR" b="1" i="1" dirty="0"/>
                  <a:t>direção</a:t>
                </a:r>
                <a:r>
                  <a:rPr lang="pt-BR" dirty="0"/>
                  <a:t> e a </a:t>
                </a:r>
                <a:r>
                  <a:rPr lang="pt-BR" b="1" i="1" dirty="0"/>
                  <a:t>velocidade</a:t>
                </a:r>
                <a:r>
                  <a:rPr lang="pt-BR" dirty="0"/>
                  <a:t> na qual os pesos se movem pelo espaço de pesos.</a:t>
                </a:r>
              </a:p>
              <a:p>
                <a:pPr lvl="1">
                  <a:buFont typeface="Wingdings" panose="05000000000000000000" pitchFamily="2" charset="2"/>
                  <a:buChar char="§"/>
                </a:pPr>
                <a:r>
                  <a:rPr lang="pt-BR" dirty="0"/>
                  <a:t>A </a:t>
                </a:r>
                <a:r>
                  <a:rPr lang="pt-BR" b="1" i="1" dirty="0"/>
                  <a:t>velocidade</a:t>
                </a:r>
                <a:r>
                  <a:rPr lang="pt-BR" dirty="0"/>
                  <a:t> é atualizada da seguinte forma:</a:t>
                </a:r>
              </a:p>
              <a:p>
                <a:pPr marL="457200" lvl="1" indent="0" algn="ctr">
                  <a:buNone/>
                </a:pPr>
                <a14:m>
                  <m:oMath xmlns:m="http://schemas.openxmlformats.org/officeDocument/2006/math">
                    <m:r>
                      <a:rPr lang="pt-BR" b="1" i="1" smtClean="0">
                        <a:latin typeface="Cambria Math" panose="02040503050406030204" pitchFamily="18" charset="0"/>
                      </a:rPr>
                      <m:t>𝒗</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𝜑</m:t>
                    </m:r>
                    <m:r>
                      <a:rPr lang="pt-BR" b="1" i="1" smtClean="0">
                        <a:latin typeface="Cambria Math" panose="02040503050406030204" pitchFamily="18" charset="0"/>
                        <a:ea typeface="Cambria Math" panose="02040503050406030204" pitchFamily="18" charset="0"/>
                      </a:rPr>
                      <m:t>𝒗</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b="1" i="1" smtClean="0">
                        <a:latin typeface="Cambria Math" panose="02040503050406030204" pitchFamily="18" charset="0"/>
                        <a:ea typeface="Cambria Math" panose="02040503050406030204" pitchFamily="18" charset="0"/>
                      </a:rPr>
                      <m:t>𝒈</m:t>
                    </m:r>
                  </m:oMath>
                </a14:m>
                <a:r>
                  <a:rPr lang="pt-BR" dirty="0"/>
                  <a:t>.</a:t>
                </a:r>
              </a:p>
              <a:p>
                <a:pPr lvl="1">
                  <a:buFont typeface="Wingdings" panose="05000000000000000000" pitchFamily="2" charset="2"/>
                  <a:buChar char="§"/>
                </a:pPr>
                <a:r>
                  <a:rPr lang="pt-BR" dirty="0"/>
                  <a:t>Momentum em física é igual a massa de uma partícula vezes sua velocidade. No algoritmo do momentum, assumimos que a massa é unitária, então o vetor velocidade </a:t>
                </a:r>
                <a14:m>
                  <m:oMath xmlns:m="http://schemas.openxmlformats.org/officeDocument/2006/math">
                    <m:r>
                      <a:rPr lang="pt-BR" b="1" i="1">
                        <a:latin typeface="Cambria Math" panose="02040503050406030204" pitchFamily="18" charset="0"/>
                        <a:ea typeface="Cambria Math" panose="02040503050406030204" pitchFamily="18" charset="0"/>
                      </a:rPr>
                      <m:t>𝒗</m:t>
                    </m:r>
                  </m:oMath>
                </a14:m>
                <a:r>
                  <a:rPr lang="pt-BR" dirty="0"/>
                  <a:t> também pode ser considerado como o momentum da partícula.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7493"/>
                <a:ext cx="11184467" cy="5370507"/>
              </a:xfrm>
              <a:blipFill rotWithShape="0">
                <a:blip r:embed="rId3"/>
                <a:stretch>
                  <a:fillRect l="-981" t="-2497" r="-164" b="-795"/>
                </a:stretch>
              </a:blipFill>
            </p:spPr>
            <p:txBody>
              <a:bodyPr/>
              <a:lstStyle/>
              <a:p>
                <a:r>
                  <a:rPr lang="pt-BR">
                    <a:noFill/>
                  </a:rPr>
                  <a:t> </a:t>
                </a:r>
              </a:p>
            </p:txBody>
          </p:sp>
        </mc:Fallback>
      </mc:AlternateContent>
    </p:spTree>
    <p:extLst>
      <p:ext uri="{BB962C8B-B14F-4D97-AF65-F5344CB8AC3E}">
        <p14:creationId xmlns:p14="http://schemas.microsoft.com/office/powerpoint/2010/main" val="1658850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65"/>
            <a:ext cx="10515600" cy="1325563"/>
          </a:xfrm>
        </p:spPr>
        <p:txBody>
          <a:bodyPr/>
          <a:lstStyle/>
          <a:p>
            <a:r>
              <a:rPr lang="pt-BR" dirty="0"/>
              <a:t>Variações dos algoritmos de otimização dos pesos: </a:t>
            </a:r>
            <a:r>
              <a:rPr lang="pt-BR" b="1" dirty="0"/>
              <a:t>Momento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52029"/>
                <a:ext cx="11184467" cy="5505972"/>
              </a:xfrm>
            </p:spPr>
            <p:txBody>
              <a:bodyPr>
                <a:normAutofit lnSpcReduction="10000"/>
              </a:bodyPr>
              <a:lstStyle/>
              <a:p>
                <a:pPr>
                  <a:buFont typeface="Wingdings" panose="05000000000000000000" pitchFamily="2" charset="2"/>
                  <a:buChar char="Ø"/>
                </a:pPr>
                <a:r>
                  <a:rPr lang="pt-BR" b="1" dirty="0"/>
                  <a:t>Momento </a:t>
                </a:r>
                <a:r>
                  <a:rPr lang="pt-BR" dirty="0"/>
                  <a:t>(ou </a:t>
                </a:r>
                <a:r>
                  <a:rPr lang="pt-BR" b="1" dirty="0"/>
                  <a:t>Momentum</a:t>
                </a:r>
                <a:r>
                  <a:rPr lang="pt-BR" dirty="0"/>
                  <a:t>)</a:t>
                </a:r>
              </a:p>
              <a:p>
                <a:pPr lvl="1">
                  <a:buFont typeface="Wingdings" panose="05000000000000000000" pitchFamily="2" charset="2"/>
                  <a:buChar char="§"/>
                </a:pPr>
                <a:r>
                  <a:rPr lang="pt-BR" dirty="0"/>
                  <a:t>O </a:t>
                </a:r>
                <a:r>
                  <a:rPr lang="pt-BR" b="1" i="1" dirty="0"/>
                  <a:t>hiperparâmetro</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𝜑</m:t>
                    </m:r>
                  </m:oMath>
                </a14:m>
                <a:r>
                  <a:rPr lang="pt-BR" dirty="0"/>
                  <a:t> (</a:t>
                </a:r>
                <a:r>
                  <a:rPr lang="pt-BR" i="1" dirty="0"/>
                  <a:t>phi</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∈[0,1)</m:t>
                    </m:r>
                  </m:oMath>
                </a14:m>
                <a:r>
                  <a:rPr lang="pt-BR" dirty="0"/>
                  <a:t> determina com que rapidez as contribuições de gradientes anteriores decaem </a:t>
                </a:r>
                <a:r>
                  <a:rPr lang="pt-BR" dirty="0" smtClean="0"/>
                  <a:t>exponencialmente (ou seja, </a:t>
                </a:r>
                <a14:m>
                  <m:oMath xmlns:m="http://schemas.openxmlformats.org/officeDocument/2006/math">
                    <m:r>
                      <a:rPr lang="pt-BR" i="1">
                        <a:latin typeface="Cambria Math" panose="02040503050406030204" pitchFamily="18" charset="0"/>
                        <a:ea typeface="Cambria Math" panose="02040503050406030204" pitchFamily="18" charset="0"/>
                      </a:rPr>
                      <m:t>𝜑</m:t>
                    </m:r>
                  </m:oMath>
                </a14:m>
                <a:r>
                  <a:rPr lang="pt-BR" dirty="0" smtClean="0"/>
                  <a:t> é um termo de memória).</a:t>
                </a:r>
                <a:endParaRPr lang="pt-BR" dirty="0"/>
              </a:p>
              <a:p>
                <a:pPr lvl="1">
                  <a:buFont typeface="Wingdings" panose="05000000000000000000" pitchFamily="2" charset="2"/>
                  <a:buChar char="§"/>
                </a:pPr>
                <a:r>
                  <a:rPr lang="pt-BR" dirty="0"/>
                  <a:t>A </a:t>
                </a:r>
                <a:r>
                  <a:rPr lang="pt-BR" b="1" i="1" dirty="0"/>
                  <a:t>atualização dos pesos</a:t>
                </a:r>
                <a:r>
                  <a:rPr lang="pt-BR" dirty="0"/>
                  <a:t> é dada por</a:t>
                </a:r>
              </a:p>
              <a:p>
                <a:pPr marL="457200" lvl="1" indent="0" algn="ctr">
                  <a:buNone/>
                </a:pP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𝒘</m:t>
                    </m:r>
                    <m:r>
                      <a:rPr lang="pt-BR" b="0"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𝒗</m:t>
                    </m:r>
                  </m:oMath>
                </a14:m>
                <a:r>
                  <a:rPr lang="pt-BR" dirty="0"/>
                  <a:t>.</a:t>
                </a:r>
              </a:p>
              <a:p>
                <a:pPr lvl="1">
                  <a:buFont typeface="Wingdings" panose="05000000000000000000" pitchFamily="2" charset="2"/>
                  <a:buChar char="§"/>
                </a:pPr>
                <a:r>
                  <a:rPr lang="pt-BR" dirty="0"/>
                  <a:t>O efeito do </a:t>
                </a:r>
                <a:r>
                  <a:rPr lang="pt-BR" b="1" i="1" dirty="0"/>
                  <a:t>termo momentum </a:t>
                </a:r>
                <a:r>
                  <a:rPr lang="pt-BR" dirty="0"/>
                  <a:t>pode ser visto como </a:t>
                </a:r>
                <a:r>
                  <a:rPr lang="pt-BR" dirty="0" smtClean="0"/>
                  <a:t>um valor que </a:t>
                </a:r>
                <a:r>
                  <a:rPr lang="pt-BR" dirty="0"/>
                  <a:t>se acumula de acordo com a regra de uma </a:t>
                </a:r>
                <a:r>
                  <a:rPr lang="pt-BR" b="1" i="1" dirty="0"/>
                  <a:t>progressão geométrica</a:t>
                </a:r>
                <a:r>
                  <a:rPr lang="pt-BR" dirty="0"/>
                  <a:t>. </a:t>
                </a:r>
              </a:p>
              <a:p>
                <a:pPr lvl="1">
                  <a:buFont typeface="Wingdings" panose="05000000000000000000" pitchFamily="2" charset="2"/>
                  <a:buChar char="§"/>
                </a:pPr>
                <a:r>
                  <a:rPr lang="pt-BR" dirty="0">
                    <a:solidFill>
                      <a:schemeClr val="tx1"/>
                    </a:solidFill>
                  </a:rPr>
                  <a:t>Portanto, podemos pensar em seu efeito de aceleração no sentido contrário do gradiente em termos da equação </a:t>
                </a:r>
                <a14:m>
                  <m:oMath xmlns:m="http://schemas.openxmlformats.org/officeDocument/2006/math">
                    <m:f>
                      <m:fPr>
                        <m:ctrlPr>
                          <a:rPr lang="pt-BR" i="1" smtClean="0">
                            <a:solidFill>
                              <a:schemeClr val="tx1"/>
                            </a:solidFill>
                            <a:latin typeface="Cambria Math" panose="02040503050406030204" pitchFamily="18" charset="0"/>
                          </a:rPr>
                        </m:ctrlPr>
                      </m:fPr>
                      <m:num>
                        <m:r>
                          <a:rPr lang="pt-BR" b="0" i="1" smtClean="0">
                            <a:solidFill>
                              <a:schemeClr val="tx1"/>
                            </a:solidFill>
                            <a:latin typeface="Cambria Math" panose="02040503050406030204" pitchFamily="18" charset="0"/>
                          </a:rPr>
                          <m:t>1</m:t>
                        </m:r>
                      </m:num>
                      <m:den>
                        <m:r>
                          <a:rPr lang="pt-BR" b="0" i="1" smtClean="0">
                            <a:solidFill>
                              <a:schemeClr val="tx1"/>
                            </a:solidFill>
                            <a:latin typeface="Cambria Math" panose="02040503050406030204" pitchFamily="18" charset="0"/>
                          </a:rPr>
                          <m:t>1−</m:t>
                        </m:r>
                        <m:r>
                          <a:rPr lang="pt-BR" b="0" i="1" smtClean="0">
                            <a:solidFill>
                              <a:schemeClr val="tx1"/>
                            </a:solidFill>
                            <a:latin typeface="Cambria Math" panose="02040503050406030204" pitchFamily="18" charset="0"/>
                            <a:ea typeface="Cambria Math" panose="02040503050406030204" pitchFamily="18" charset="0"/>
                          </a:rPr>
                          <m:t>𝜑</m:t>
                        </m:r>
                      </m:den>
                    </m:f>
                  </m:oMath>
                </a14:m>
                <a:r>
                  <a:rPr lang="pt-BR" dirty="0">
                    <a:solidFill>
                      <a:schemeClr val="tx1"/>
                    </a:solidFill>
                  </a:rPr>
                  <a:t>. Por exemplo, </a:t>
                </a:r>
                <a14:m>
                  <m:oMath xmlns:m="http://schemas.openxmlformats.org/officeDocument/2006/math">
                    <m:r>
                      <a:rPr lang="pt-BR" i="1">
                        <a:solidFill>
                          <a:schemeClr val="tx1"/>
                        </a:solidFill>
                        <a:latin typeface="Cambria Math" panose="02040503050406030204" pitchFamily="18" charset="0"/>
                        <a:ea typeface="Cambria Math" panose="02040503050406030204" pitchFamily="18" charset="0"/>
                      </a:rPr>
                      <m:t>𝜑</m:t>
                    </m:r>
                    <m:r>
                      <a:rPr lang="pt-BR">
                        <a:solidFill>
                          <a:schemeClr val="tx1"/>
                        </a:solidFill>
                        <a:latin typeface="Cambria Math" panose="02040503050406030204" pitchFamily="18" charset="0"/>
                        <a:ea typeface="Cambria Math" panose="02040503050406030204" pitchFamily="18" charset="0"/>
                      </a:rPr>
                      <m:t>=0.9</m:t>
                    </m:r>
                  </m:oMath>
                </a14:m>
                <a:r>
                  <a:rPr lang="pt-BR" dirty="0">
                    <a:solidFill>
                      <a:schemeClr val="tx1"/>
                    </a:solidFill>
                  </a:rPr>
                  <a:t> corresponde à multiplicação da velocidade por 10 em relação ao algoritmo do gradiente descendente.</a:t>
                </a:r>
              </a:p>
              <a:p>
                <a:pPr lvl="1">
                  <a:buFont typeface="Wingdings" panose="05000000000000000000" pitchFamily="2" charset="2"/>
                  <a:buChar char="§"/>
                </a:pPr>
                <a:r>
                  <a:rPr lang="pt-BR" dirty="0"/>
                  <a:t>Valores típicos de </a:t>
                </a:r>
                <a14:m>
                  <m:oMath xmlns:m="http://schemas.openxmlformats.org/officeDocument/2006/math">
                    <m:r>
                      <a:rPr lang="pt-BR" i="1">
                        <a:latin typeface="Cambria Math" panose="02040503050406030204" pitchFamily="18" charset="0"/>
                        <a:ea typeface="Cambria Math" panose="02040503050406030204" pitchFamily="18" charset="0"/>
                      </a:rPr>
                      <m:t>𝜑</m:t>
                    </m:r>
                  </m:oMath>
                </a14:m>
                <a:r>
                  <a:rPr lang="pt-BR" dirty="0"/>
                  <a:t> são 0.5, 0.9 e 0.99. </a:t>
                </a:r>
              </a:p>
              <a:p>
                <a:pPr lvl="1">
                  <a:buFont typeface="Wingdings" panose="05000000000000000000" pitchFamily="2" charset="2"/>
                  <a:buChar char="§"/>
                </a:pPr>
                <a:r>
                  <a:rPr lang="pt-BR" dirty="0">
                    <a:solidFill>
                      <a:schemeClr val="tx1"/>
                    </a:solidFill>
                  </a:rPr>
                  <a:t>Assim como a taxa de aprendizagem, </a:t>
                </a:r>
                <a14:m>
                  <m:oMath xmlns:m="http://schemas.openxmlformats.org/officeDocument/2006/math">
                    <m:r>
                      <a:rPr lang="pt-BR" i="1">
                        <a:solidFill>
                          <a:schemeClr val="tx1"/>
                        </a:solidFill>
                        <a:latin typeface="Cambria Math" panose="02040503050406030204" pitchFamily="18" charset="0"/>
                        <a:ea typeface="Cambria Math" panose="02040503050406030204" pitchFamily="18" charset="0"/>
                      </a:rPr>
                      <m:t>𝜑</m:t>
                    </m:r>
                  </m:oMath>
                </a14:m>
                <a:r>
                  <a:rPr lang="pt-BR" dirty="0">
                    <a:solidFill>
                      <a:schemeClr val="tx1"/>
                    </a:solidFill>
                  </a:rPr>
                  <a:t> também pode ser adaptado ao longo do tempo. Normalmente, ele começa com um valor </a:t>
                </a:r>
                <a:r>
                  <a:rPr lang="pt-BR" dirty="0" smtClean="0">
                    <a:solidFill>
                      <a:schemeClr val="tx1"/>
                    </a:solidFill>
                  </a:rPr>
                  <a:t>grande e </a:t>
                </a:r>
                <a:r>
                  <a:rPr lang="pt-BR" dirty="0">
                    <a:solidFill>
                      <a:schemeClr val="tx1"/>
                    </a:solidFill>
                  </a:rPr>
                  <a:t>é </a:t>
                </a:r>
                <a:r>
                  <a:rPr lang="pt-BR" dirty="0" smtClean="0">
                    <a:solidFill>
                      <a:schemeClr val="tx1"/>
                    </a:solidFill>
                  </a:rPr>
                  <a:t>diminuido posteriormente</a:t>
                </a:r>
                <a:r>
                  <a:rPr lang="pt-BR" dirty="0">
                    <a:solidFill>
                      <a:schemeClr val="tx1"/>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52029"/>
                <a:ext cx="11184467" cy="5505972"/>
              </a:xfrm>
              <a:blipFill rotWithShape="0">
                <a:blip r:embed="rId3"/>
                <a:stretch>
                  <a:fillRect l="-981" t="-2547" b="-1218"/>
                </a:stretch>
              </a:blipFill>
            </p:spPr>
            <p:txBody>
              <a:bodyPr/>
              <a:lstStyle/>
              <a:p>
                <a:r>
                  <a:rPr lang="pt-BR">
                    <a:noFill/>
                  </a:rPr>
                  <a:t> </a:t>
                </a:r>
              </a:p>
            </p:txBody>
          </p:sp>
        </mc:Fallback>
      </mc:AlternateContent>
    </p:spTree>
    <p:extLst>
      <p:ext uri="{BB962C8B-B14F-4D97-AF65-F5344CB8AC3E}">
        <p14:creationId xmlns:p14="http://schemas.microsoft.com/office/powerpoint/2010/main" val="39724981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527"/>
            <a:ext cx="10515600" cy="1325563"/>
          </a:xfrm>
        </p:spPr>
        <p:txBody>
          <a:bodyPr>
            <a:normAutofit fontScale="90000"/>
          </a:bodyPr>
          <a:lstStyle/>
          <a:p>
            <a:r>
              <a:rPr lang="pt-BR" dirty="0"/>
              <a:t>Variações dos algoritmos de otimização dos pesos: </a:t>
            </a:r>
            <a:r>
              <a:rPr lang="pt-BR" b="1" dirty="0"/>
              <a:t>Momento de Nesterov e Passo de Aprendizado Adaptativo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67533" cy="4913842"/>
              </a:xfrm>
            </p:spPr>
            <p:txBody>
              <a:bodyPr/>
              <a:lstStyle/>
              <a:p>
                <a:pPr>
                  <a:buFont typeface="Wingdings" panose="05000000000000000000" pitchFamily="2" charset="2"/>
                  <a:buChar char="Ø"/>
                </a:pPr>
                <a:r>
                  <a:rPr lang="pt-BR" b="1" dirty="0"/>
                  <a:t>Momento de Nesterov</a:t>
                </a:r>
                <a:endParaRPr lang="pt-BR" dirty="0"/>
              </a:p>
              <a:p>
                <a:pPr lvl="1">
                  <a:buFont typeface="Wingdings" panose="05000000000000000000" pitchFamily="2" charset="2"/>
                  <a:buChar char="§"/>
                </a:pPr>
                <a:r>
                  <a:rPr lang="pt-BR" dirty="0"/>
                  <a:t>O método do </a:t>
                </a:r>
                <a:r>
                  <a:rPr lang="pt-BR" b="1" i="1" dirty="0"/>
                  <a:t>momento de Nesterov </a:t>
                </a:r>
                <a:r>
                  <a:rPr lang="pt-BR" dirty="0"/>
                  <a:t>pode ser visto, essencialmente, como uma variação do </a:t>
                </a:r>
                <a:r>
                  <a:rPr lang="pt-BR" b="1" i="1" dirty="0"/>
                  <a:t>método do momento</a:t>
                </a:r>
                <a:r>
                  <a:rPr lang="pt-BR" dirty="0"/>
                  <a:t> em que o cálculo do </a:t>
                </a:r>
                <a:r>
                  <a:rPr lang="pt-BR" b="1" i="1" dirty="0"/>
                  <a:t>vetor gradiente</a:t>
                </a:r>
                <a:r>
                  <a:rPr lang="pt-BR" dirty="0"/>
                  <a:t> não é feito sobre o vetor de pesos </a:t>
                </a:r>
                <a14:m>
                  <m:oMath xmlns:m="http://schemas.openxmlformats.org/officeDocument/2006/math">
                    <m:r>
                      <a:rPr lang="pt-BR" b="1" i="1">
                        <a:latin typeface="Cambria Math" panose="02040503050406030204" pitchFamily="18" charset="0"/>
                        <a:ea typeface="Cambria Math" panose="02040503050406030204" pitchFamily="18" charset="0"/>
                      </a:rPr>
                      <m:t>𝒘</m:t>
                    </m:r>
                  </m:oMath>
                </a14:m>
                <a:r>
                  <a:rPr lang="pt-BR" dirty="0"/>
                  <a:t>, mas sim sobre </a:t>
                </a:r>
                <a14:m>
                  <m:oMath xmlns:m="http://schemas.openxmlformats.org/officeDocument/2006/math">
                    <m:r>
                      <a:rPr lang="pt-BR" b="1" i="1">
                        <a:latin typeface="Cambria Math" panose="02040503050406030204" pitchFamily="18" charset="0"/>
                        <a:ea typeface="Cambria Math" panose="02040503050406030204" pitchFamily="18" charset="0"/>
                      </a:rPr>
                      <m:t>𝒘</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𝜑</m:t>
                    </m:r>
                    <m:r>
                      <a:rPr lang="pt-BR" b="1" i="1" smtClean="0">
                        <a:latin typeface="Cambria Math" panose="02040503050406030204" pitchFamily="18" charset="0"/>
                        <a:ea typeface="Cambria Math" panose="02040503050406030204" pitchFamily="18" charset="0"/>
                      </a:rPr>
                      <m:t>𝒗</m:t>
                    </m:r>
                  </m:oMath>
                </a14:m>
                <a:r>
                  <a:rPr lang="pt-BR" dirty="0"/>
                  <a:t>. </a:t>
                </a:r>
                <a:endParaRPr lang="pt-BR" dirty="0" smtClean="0"/>
              </a:p>
              <a:p>
                <a:pPr lvl="1">
                  <a:buFont typeface="Wingdings" panose="05000000000000000000" pitchFamily="2" charset="2"/>
                  <a:buChar char="§"/>
                </a:pPr>
                <a:r>
                  <a:rPr lang="pt-BR" dirty="0" smtClean="0"/>
                  <a:t>Esse </a:t>
                </a:r>
                <a:r>
                  <a:rPr lang="pt-BR" dirty="0"/>
                  <a:t>termo adicional funciona como um fator de correção que pode beneficiar, em alguns casos, a velocidade de convergência.</a:t>
                </a:r>
              </a:p>
              <a:p>
                <a:pPr>
                  <a:buFont typeface="Wingdings" panose="05000000000000000000" pitchFamily="2" charset="2"/>
                  <a:buChar char="Ø"/>
                </a:pPr>
                <a:r>
                  <a:rPr lang="pt-BR" b="1" dirty="0"/>
                  <a:t>Modelos com Passo de Aprendizagem Adaptativo</a:t>
                </a:r>
              </a:p>
              <a:p>
                <a:pPr lvl="1">
                  <a:buFont typeface="Wingdings" panose="05000000000000000000" pitchFamily="2" charset="2"/>
                  <a:buChar char="§"/>
                </a:pPr>
                <a:r>
                  <a:rPr lang="pt-BR" dirty="0"/>
                  <a:t>Como discutimos anteriormente, o </a:t>
                </a:r>
                <a:r>
                  <a:rPr lang="pt-BR" b="1" i="1" dirty="0"/>
                  <a:t>passo de aprendizagem </a:t>
                </a:r>
                <a:r>
                  <a:rPr lang="pt-BR" dirty="0"/>
                  <a:t>é um hiperparâmetro difícil de se ajustar otimamente e bastante relevante para o sucesso do treinamento de uma rede neural. </a:t>
                </a:r>
                <a:endParaRPr lang="pt-BR" dirty="0" smtClean="0"/>
              </a:p>
              <a:p>
                <a:pPr lvl="1">
                  <a:buFont typeface="Wingdings" panose="05000000000000000000" pitchFamily="2" charset="2"/>
                  <a:buChar char="§"/>
                </a:pPr>
                <a:r>
                  <a:rPr lang="pt-BR" dirty="0" smtClean="0"/>
                  <a:t>Isso </a:t>
                </a:r>
                <a:r>
                  <a:rPr lang="pt-BR" dirty="0"/>
                  <a:t>motivou o surgimento de um conjunto de métodos com mecanismos capazes de modificá-lo dinamicamente. Dentre as técnicas mais populares dessa classe estão o </a:t>
                </a:r>
                <a:r>
                  <a:rPr lang="pt-BR" b="1" i="1" dirty="0"/>
                  <a:t>AdaGrad</a:t>
                </a:r>
                <a:r>
                  <a:rPr lang="pt-BR" dirty="0"/>
                  <a:t>, o </a:t>
                </a:r>
                <a:r>
                  <a:rPr lang="pt-BR" b="1" i="1" dirty="0"/>
                  <a:t>RMSProp</a:t>
                </a:r>
                <a:r>
                  <a:rPr lang="pt-BR" dirty="0"/>
                  <a:t> e o </a:t>
                </a:r>
                <a:r>
                  <a:rPr lang="pt-BR" b="1" i="1" dirty="0"/>
                  <a:t>Adam</a:t>
                </a:r>
                <a:r>
                  <a:rPr lang="pt-BR" dirty="0"/>
                  <a:t> (de “adaptive moments”).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67533" cy="4913842"/>
              </a:xfrm>
              <a:blipFill rotWithShape="0">
                <a:blip r:embed="rId3"/>
                <a:stretch>
                  <a:fillRect l="-928" t="-1983" r="-437" b="-1611"/>
                </a:stretch>
              </a:blipFill>
            </p:spPr>
            <p:txBody>
              <a:bodyPr/>
              <a:lstStyle/>
              <a:p>
                <a:r>
                  <a:rPr lang="pt-BR">
                    <a:noFill/>
                  </a:rPr>
                  <a:t> </a:t>
                </a:r>
              </a:p>
            </p:txBody>
          </p:sp>
        </mc:Fallback>
      </mc:AlternateContent>
    </p:spTree>
    <p:extLst>
      <p:ext uri="{BB962C8B-B14F-4D97-AF65-F5344CB8AC3E}">
        <p14:creationId xmlns:p14="http://schemas.microsoft.com/office/powerpoint/2010/main" val="2266778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Inicialização dos Pesos</a:t>
            </a:r>
          </a:p>
        </p:txBody>
      </p:sp>
      <p:sp>
        <p:nvSpPr>
          <p:cNvPr id="3" name="Content Placeholder 2"/>
          <p:cNvSpPr>
            <a:spLocks noGrp="1"/>
          </p:cNvSpPr>
          <p:nvPr>
            <p:ph idx="1"/>
          </p:nvPr>
        </p:nvSpPr>
        <p:spPr>
          <a:xfrm>
            <a:off x="838200" y="1825624"/>
            <a:ext cx="11150600" cy="5032376"/>
          </a:xfrm>
        </p:spPr>
        <p:txBody>
          <a:bodyPr>
            <a:normAutofit fontScale="92500" lnSpcReduction="10000"/>
          </a:bodyPr>
          <a:lstStyle/>
          <a:p>
            <a:r>
              <a:rPr lang="pt-BR" dirty="0"/>
              <a:t>Uma vez que os métodos de treinamento de </a:t>
            </a:r>
            <a:r>
              <a:rPr lang="pt-BR" b="1" i="1" dirty="0"/>
              <a:t>redes neurais MLP </a:t>
            </a:r>
            <a:r>
              <a:rPr lang="pt-BR" dirty="0"/>
              <a:t>são iterativos, eles dependem de uma </a:t>
            </a:r>
            <a:r>
              <a:rPr lang="pt-BR" b="1" i="1" dirty="0"/>
              <a:t>inicialização dos pesos</a:t>
            </a:r>
            <a:r>
              <a:rPr lang="pt-BR" dirty="0"/>
              <a:t>. </a:t>
            </a:r>
          </a:p>
          <a:p>
            <a:r>
              <a:rPr lang="pt-BR" dirty="0"/>
              <a:t>Como os métodos são de </a:t>
            </a:r>
            <a:r>
              <a:rPr lang="pt-BR" b="1" i="1" dirty="0"/>
              <a:t>busca local</a:t>
            </a:r>
            <a:r>
              <a:rPr lang="pt-BR" dirty="0"/>
              <a:t>, a inicialização pode afetar drasticamente a qualidade da solução obtida.</a:t>
            </a:r>
          </a:p>
          <a:p>
            <a:r>
              <a:rPr lang="pt-BR" dirty="0"/>
              <a:t>O </a:t>
            </a:r>
            <a:r>
              <a:rPr lang="pt-BR" b="1" i="1" dirty="0"/>
              <a:t>ponto de inicialização </a:t>
            </a:r>
            <a:r>
              <a:rPr lang="pt-BR" dirty="0"/>
              <a:t>pode determinar se o algoritmo converge, sendo alguns pontos iniciais tão instáveis que o algoritmo encontra dificuldades numéricas e falha completamente em convergir.</a:t>
            </a:r>
          </a:p>
          <a:p>
            <a:r>
              <a:rPr lang="pt-BR" dirty="0"/>
              <a:t>Também pode haver variações expressivas na </a:t>
            </a:r>
            <a:r>
              <a:rPr lang="pt-BR" b="1" i="1" dirty="0"/>
              <a:t>velocidade de convergência</a:t>
            </a:r>
            <a:r>
              <a:rPr lang="pt-BR" dirty="0"/>
              <a:t>.</a:t>
            </a:r>
          </a:p>
          <a:p>
            <a:r>
              <a:rPr lang="pt-BR" dirty="0"/>
              <a:t>Um ponto importante da inicialização é “</a:t>
            </a:r>
            <a:r>
              <a:rPr lang="pt-BR" b="1" i="1" dirty="0"/>
              <a:t>quebrar a simetria</a:t>
            </a:r>
            <a:r>
              <a:rPr lang="pt-BR" dirty="0"/>
              <a:t>” entre os </a:t>
            </a:r>
            <a:r>
              <a:rPr lang="pt-BR" b="1" i="1" dirty="0"/>
              <a:t>nós</a:t>
            </a:r>
            <a:r>
              <a:rPr lang="pt-BR" dirty="0"/>
              <a:t>, ou seja, se dois </a:t>
            </a:r>
            <a:r>
              <a:rPr lang="pt-BR" b="1" i="1" dirty="0"/>
              <a:t>nós</a:t>
            </a:r>
            <a:r>
              <a:rPr lang="pt-BR" dirty="0"/>
              <a:t> ocultos (i.e., </a:t>
            </a:r>
            <a:r>
              <a:rPr lang="pt-BR" b="1" i="1" dirty="0"/>
              <a:t>nós</a:t>
            </a:r>
            <a:r>
              <a:rPr lang="pt-BR" dirty="0"/>
              <a:t> de camadas ocultas) com a mesma </a:t>
            </a:r>
            <a:r>
              <a:rPr lang="pt-BR" b="1" i="1" dirty="0"/>
              <a:t>função de ativação </a:t>
            </a:r>
            <a:r>
              <a:rPr lang="pt-BR" dirty="0"/>
              <a:t>estiverem conectados às mesmas entradas, esses </a:t>
            </a:r>
            <a:r>
              <a:rPr lang="pt-BR" b="1" i="1" dirty="0"/>
              <a:t>nós</a:t>
            </a:r>
            <a:r>
              <a:rPr lang="pt-BR" dirty="0"/>
              <a:t> deverão ter pesos iniciais diferentes. </a:t>
            </a:r>
            <a:endParaRPr lang="pt-BR" dirty="0" smtClean="0"/>
          </a:p>
          <a:p>
            <a:r>
              <a:rPr lang="pt-BR" dirty="0" smtClean="0"/>
              <a:t>Isso</a:t>
            </a:r>
            <a:r>
              <a:rPr lang="pt-BR" dirty="0"/>
              <a:t>, portanto, sugere uma </a:t>
            </a:r>
            <a:r>
              <a:rPr lang="pt-BR" b="1" i="1" dirty="0"/>
              <a:t>abordagem aleatória</a:t>
            </a:r>
            <a:r>
              <a:rPr lang="pt-BR" dirty="0"/>
              <a:t>.</a:t>
            </a:r>
          </a:p>
        </p:txBody>
      </p:sp>
    </p:spTree>
    <p:extLst>
      <p:ext uri="{BB962C8B-B14F-4D97-AF65-F5344CB8AC3E}">
        <p14:creationId xmlns:p14="http://schemas.microsoft.com/office/powerpoint/2010/main" val="39929287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Inicialização dos Pesos</a:t>
            </a:r>
          </a:p>
        </p:txBody>
      </p:sp>
      <p:sp>
        <p:nvSpPr>
          <p:cNvPr id="3" name="Content Placeholder 2"/>
          <p:cNvSpPr>
            <a:spLocks noGrp="1"/>
          </p:cNvSpPr>
          <p:nvPr>
            <p:ph idx="1"/>
          </p:nvPr>
        </p:nvSpPr>
        <p:spPr>
          <a:xfrm>
            <a:off x="838199" y="1825625"/>
            <a:ext cx="11133667" cy="4693708"/>
          </a:xfrm>
        </p:spPr>
        <p:txBody>
          <a:bodyPr>
            <a:normAutofit/>
          </a:bodyPr>
          <a:lstStyle/>
          <a:p>
            <a:r>
              <a:rPr lang="pt-BR" dirty="0"/>
              <a:t>Os pesos tipicamente são obtidos de </a:t>
            </a:r>
            <a:r>
              <a:rPr lang="pt-BR" b="1" i="1" dirty="0"/>
              <a:t>distribuições gaussianas </a:t>
            </a:r>
            <a:r>
              <a:rPr lang="pt-BR" dirty="0"/>
              <a:t>ou </a:t>
            </a:r>
            <a:r>
              <a:rPr lang="pt-BR" b="1" i="1" dirty="0"/>
              <a:t>uniformes</a:t>
            </a:r>
            <a:r>
              <a:rPr lang="pt-BR" dirty="0"/>
              <a:t>. </a:t>
            </a:r>
            <a:endParaRPr lang="pt-BR" dirty="0" smtClean="0"/>
          </a:p>
          <a:p>
            <a:r>
              <a:rPr lang="pt-BR" dirty="0" smtClean="0"/>
              <a:t>A </a:t>
            </a:r>
            <a:r>
              <a:rPr lang="pt-BR" dirty="0"/>
              <a:t>ordem de grandeza desses pesos levanta algumas discussões:</a:t>
            </a:r>
          </a:p>
          <a:p>
            <a:pPr lvl="1">
              <a:buFont typeface="Wingdings" panose="05000000000000000000" pitchFamily="2" charset="2"/>
              <a:buChar char="§"/>
            </a:pPr>
            <a:r>
              <a:rPr lang="pt-BR" dirty="0"/>
              <a:t>Pesos de maior magnitude criam maior distinção entre </a:t>
            </a:r>
            <a:r>
              <a:rPr lang="pt-BR" b="1" i="1" dirty="0"/>
              <a:t>nós</a:t>
            </a:r>
            <a:r>
              <a:rPr lang="pt-BR" dirty="0"/>
              <a:t> (i.e., a </a:t>
            </a:r>
            <a:r>
              <a:rPr lang="pt-BR" b="1" i="1" dirty="0"/>
              <a:t>quebra de simetria</a:t>
            </a:r>
            <a:r>
              <a:rPr lang="pt-BR" dirty="0"/>
              <a:t>). Por outro lado, isso pode causar problemas de instabilidade. </a:t>
            </a:r>
          </a:p>
          <a:p>
            <a:pPr lvl="1">
              <a:buFont typeface="Wingdings" panose="05000000000000000000" pitchFamily="2" charset="2"/>
              <a:buChar char="§"/>
            </a:pPr>
            <a:r>
              <a:rPr lang="pt-BR" dirty="0"/>
              <a:t>Pesos de maior magnitude favorecem a propagação de informação, porém, por outro lado, causam preocupações do ponto </a:t>
            </a:r>
            <a:r>
              <a:rPr lang="pt-BR" dirty="0" smtClean="0"/>
              <a:t>de vista de </a:t>
            </a:r>
            <a:r>
              <a:rPr lang="pt-BR" dirty="0"/>
              <a:t>regularização.</a:t>
            </a:r>
          </a:p>
          <a:p>
            <a:pPr lvl="1">
              <a:buFont typeface="Wingdings" panose="05000000000000000000" pitchFamily="2" charset="2"/>
              <a:buChar char="§"/>
            </a:pPr>
            <a:r>
              <a:rPr lang="pt-BR" dirty="0"/>
              <a:t>Pesos de magnitude elevada podem levar os </a:t>
            </a:r>
            <a:r>
              <a:rPr lang="pt-BR" b="1" i="1" dirty="0"/>
              <a:t>nós</a:t>
            </a:r>
            <a:r>
              <a:rPr lang="pt-BR" dirty="0"/>
              <a:t> (no caso de </a:t>
            </a:r>
            <a:r>
              <a:rPr lang="pt-BR" b="1" i="1" dirty="0"/>
              <a:t>funções de ativação </a:t>
            </a:r>
            <a:r>
              <a:rPr lang="pt-BR" dirty="0"/>
              <a:t>do tipo sigmoide como a tangente hiperbólica e a função logística) a operarem numa região de saturação, comprometendo a convergência do algoritmo.</a:t>
            </a:r>
          </a:p>
        </p:txBody>
      </p:sp>
    </p:spTree>
    <p:extLst>
      <p:ext uri="{BB962C8B-B14F-4D97-AF65-F5344CB8AC3E}">
        <p14:creationId xmlns:p14="http://schemas.microsoft.com/office/powerpoint/2010/main" val="21831103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Inicialização dos Pesos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065933" cy="4863042"/>
              </a:xfrm>
            </p:spPr>
            <p:txBody>
              <a:bodyPr>
                <a:normAutofit fontScale="92500" lnSpcReduction="10000"/>
              </a:bodyPr>
              <a:lstStyle/>
              <a:p>
                <a:r>
                  <a:rPr lang="pt-BR" dirty="0"/>
                  <a:t>Portanto, podemos citar algumas </a:t>
                </a:r>
                <a:r>
                  <a:rPr lang="pt-BR" b="1" i="1" dirty="0"/>
                  <a:t>heurísticas</a:t>
                </a:r>
                <a:r>
                  <a:rPr lang="pt-BR" dirty="0"/>
                  <a:t> para inicializar os pesos.</a:t>
                </a:r>
              </a:p>
              <a:p>
                <a:r>
                  <a:rPr lang="pt-BR" dirty="0"/>
                  <a:t>Uma primeira seria, para uma camada com </a:t>
                </a:r>
                <a14:m>
                  <m:oMath xmlns:m="http://schemas.openxmlformats.org/officeDocument/2006/math">
                    <m:r>
                      <a:rPr lang="pt-BR" b="0" i="1" smtClean="0">
                        <a:latin typeface="Cambria Math" panose="02040503050406030204" pitchFamily="18" charset="0"/>
                      </a:rPr>
                      <m:t>𝑚</m:t>
                    </m:r>
                  </m:oMath>
                </a14:m>
                <a:r>
                  <a:rPr lang="pt-BR" dirty="0"/>
                  <a:t> entradas e </a:t>
                </a:r>
                <a14:m>
                  <m:oMath xmlns:m="http://schemas.openxmlformats.org/officeDocument/2006/math">
                    <m:r>
                      <a:rPr lang="pt-BR" b="0" i="1" smtClean="0">
                        <a:latin typeface="Cambria Math" panose="02040503050406030204" pitchFamily="18" charset="0"/>
                      </a:rPr>
                      <m:t>𝑛</m:t>
                    </m:r>
                  </m:oMath>
                </a14:m>
                <a:r>
                  <a:rPr lang="pt-BR" dirty="0"/>
                  <a:t> saídas, inicializar os pesos com valores retirados da seguinte distribuição:</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m:t>
                        </m:r>
                        <m:r>
                          <a:rPr lang="pt-BR" b="0" i="1" smtClean="0">
                            <a:latin typeface="Cambria Math" panose="02040503050406030204" pitchFamily="18" charset="0"/>
                          </a:rPr>
                          <m:t>,</m:t>
                        </m:r>
                        <m:r>
                          <a:rPr lang="pt-BR" b="0" i="1" smtClean="0">
                            <a:latin typeface="Cambria Math" panose="02040503050406030204" pitchFamily="18" charset="0"/>
                          </a:rPr>
                          <m:t>𝑗</m:t>
                        </m:r>
                      </m:sub>
                    </m:sSub>
                    <m:r>
                      <a:rPr lang="pt-BR" b="0" i="1" smtClean="0">
                        <a:latin typeface="Cambria Math" panose="02040503050406030204" pitchFamily="18" charset="0"/>
                      </a:rPr>
                      <m:t> </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 </m:t>
                    </m:r>
                    <m:r>
                      <a:rPr lang="pt-BR" b="0" i="1" smtClean="0">
                        <a:latin typeface="Cambria Math" panose="02040503050406030204" pitchFamily="18" charset="0"/>
                        <a:ea typeface="Cambria Math" panose="02040503050406030204" pitchFamily="18" charset="0"/>
                      </a:rPr>
                      <m:t>𝑈</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m:t>
                        </m:r>
                        <m:f>
                          <m:fPr>
                            <m:ctrlPr>
                              <a:rPr lang="pt-BR" b="0" i="1" smtClean="0">
                                <a:latin typeface="Cambria Math" panose="02040503050406030204" pitchFamily="18" charset="0"/>
                                <a:ea typeface="Cambria Math" panose="02040503050406030204" pitchFamily="18" charset="0"/>
                              </a:rPr>
                            </m:ctrlPr>
                          </m:fPr>
                          <m:num>
                            <m:r>
                              <a:rPr lang="pt-BR" b="0" i="1" smtClean="0">
                                <a:latin typeface="Cambria Math" panose="02040503050406030204" pitchFamily="18" charset="0"/>
                                <a:ea typeface="Cambria Math" panose="02040503050406030204" pitchFamily="18" charset="0"/>
                              </a:rPr>
                              <m:t>1</m:t>
                            </m:r>
                          </m:num>
                          <m:den>
                            <m:rad>
                              <m:radPr>
                                <m:degHide m:val="on"/>
                                <m:ctrlPr>
                                  <a:rPr lang="pt-BR" b="0" i="1" smtClean="0">
                                    <a:latin typeface="Cambria Math" panose="02040503050406030204" pitchFamily="18" charset="0"/>
                                    <a:ea typeface="Cambria Math" panose="02040503050406030204" pitchFamily="18" charset="0"/>
                                  </a:rPr>
                                </m:ctrlPr>
                              </m:radPr>
                              <m:deg/>
                              <m:e>
                                <m:r>
                                  <a:rPr lang="pt-BR" b="0" i="1" smtClean="0">
                                    <a:latin typeface="Cambria Math" panose="02040503050406030204" pitchFamily="18" charset="0"/>
                                    <a:ea typeface="Cambria Math" panose="02040503050406030204" pitchFamily="18" charset="0"/>
                                  </a:rPr>
                                  <m:t>𝑚</m:t>
                                </m:r>
                              </m:e>
                            </m:rad>
                          </m:den>
                        </m:f>
                        <m:r>
                          <a:rPr lang="pt-BR" b="0"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1</m:t>
                            </m:r>
                          </m:num>
                          <m:den>
                            <m:rad>
                              <m:radPr>
                                <m:degHide m:val="on"/>
                                <m:ctrlPr>
                                  <a:rPr lang="pt-BR" i="1">
                                    <a:latin typeface="Cambria Math" panose="02040503050406030204" pitchFamily="18" charset="0"/>
                                    <a:ea typeface="Cambria Math" panose="02040503050406030204" pitchFamily="18" charset="0"/>
                                  </a:rPr>
                                </m:ctrlPr>
                              </m:radPr>
                              <m:deg/>
                              <m:e>
                                <m:r>
                                  <a:rPr lang="pt-BR" i="1">
                                    <a:latin typeface="Cambria Math" panose="02040503050406030204" pitchFamily="18" charset="0"/>
                                    <a:ea typeface="Cambria Math" panose="02040503050406030204" pitchFamily="18" charset="0"/>
                                  </a:rPr>
                                  <m:t>𝑚</m:t>
                                </m:r>
                              </m:e>
                            </m:rad>
                          </m:den>
                        </m:f>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ea typeface="Cambria Math" panose="02040503050406030204" pitchFamily="18" charset="0"/>
                      </a:rPr>
                      <m:t>𝑈</m:t>
                    </m:r>
                    <m:d>
                      <m:dPr>
                        <m:ctrlPr>
                          <a:rPr lang="pt-BR"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m:t>
                        </m:r>
                      </m:e>
                    </m:d>
                  </m:oMath>
                </a14:m>
                <a:r>
                  <a:rPr lang="pt-BR" dirty="0"/>
                  <a:t> é a </a:t>
                </a:r>
                <a:r>
                  <a:rPr lang="pt-BR" b="1" i="1" dirty="0"/>
                  <a:t>distribuição uniforme</a:t>
                </a:r>
                <a:r>
                  <a:rPr lang="pt-BR" dirty="0"/>
                  <a:t>.</a:t>
                </a:r>
              </a:p>
              <a:p>
                <a:r>
                  <a:rPr lang="pt-BR" dirty="0"/>
                  <a:t>Outra heurística de inicialização dos pesos seria: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𝑗</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𝑈</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ea typeface="Cambria Math" panose="02040503050406030204" pitchFamily="18" charset="0"/>
                          </a:rPr>
                          <m:t>−</m:t>
                        </m:r>
                        <m:rad>
                          <m:radPr>
                            <m:degHide m:val="on"/>
                            <m:ctrlPr>
                              <a:rPr lang="pt-BR" i="1" smtClean="0">
                                <a:latin typeface="Cambria Math" panose="02040503050406030204" pitchFamily="18" charset="0"/>
                                <a:ea typeface="Cambria Math" panose="02040503050406030204" pitchFamily="18" charset="0"/>
                              </a:rPr>
                            </m:ctrlPr>
                          </m:radPr>
                          <m:deg/>
                          <m:e>
                            <m:f>
                              <m:fPr>
                                <m:ctrlPr>
                                  <a:rPr lang="pt-BR" i="1" smtClean="0">
                                    <a:latin typeface="Cambria Math" panose="02040503050406030204" pitchFamily="18" charset="0"/>
                                    <a:ea typeface="Cambria Math" panose="02040503050406030204" pitchFamily="18" charset="0"/>
                                  </a:rPr>
                                </m:ctrlPr>
                              </m:fPr>
                              <m:num>
                                <m:r>
                                  <a:rPr lang="pt-BR" b="0" i="1" smtClean="0">
                                    <a:latin typeface="Cambria Math" panose="02040503050406030204" pitchFamily="18" charset="0"/>
                                    <a:ea typeface="Cambria Math" panose="02040503050406030204" pitchFamily="18" charset="0"/>
                                  </a:rPr>
                                  <m:t>6</m:t>
                                </m:r>
                              </m:num>
                              <m:den>
                                <m:r>
                                  <a:rPr lang="pt-BR" b="0" i="1" smtClean="0">
                                    <a:latin typeface="Cambria Math" panose="02040503050406030204" pitchFamily="18" charset="0"/>
                                    <a:ea typeface="Cambria Math" panose="02040503050406030204" pitchFamily="18" charset="0"/>
                                  </a:rPr>
                                  <m:t>𝑚</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𝑛</m:t>
                                </m:r>
                              </m:den>
                            </m:f>
                          </m:e>
                        </m:rad>
                        <m:r>
                          <a:rPr lang="pt-BR" i="1">
                            <a:latin typeface="Cambria Math" panose="02040503050406030204" pitchFamily="18" charset="0"/>
                            <a:ea typeface="Cambria Math" panose="02040503050406030204" pitchFamily="18" charset="0"/>
                          </a:rPr>
                          <m:t>,</m:t>
                        </m:r>
                        <m:rad>
                          <m:radPr>
                            <m:degHide m:val="on"/>
                            <m:ctrlPr>
                              <a:rPr lang="pt-BR" i="1">
                                <a:latin typeface="Cambria Math" panose="02040503050406030204" pitchFamily="18" charset="0"/>
                                <a:ea typeface="Cambria Math" panose="02040503050406030204" pitchFamily="18" charset="0"/>
                              </a:rPr>
                            </m:ctrlPr>
                          </m:radPr>
                          <m:deg/>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6</m:t>
                                </m:r>
                              </m:num>
                              <m:den>
                                <m:r>
                                  <a:rPr lang="pt-BR" i="1">
                                    <a:latin typeface="Cambria Math" panose="02040503050406030204" pitchFamily="18" charset="0"/>
                                    <a:ea typeface="Cambria Math" panose="02040503050406030204" pitchFamily="18" charset="0"/>
                                  </a:rPr>
                                  <m:t>𝑚</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𝑛</m:t>
                                </m:r>
                              </m:den>
                            </m:f>
                          </m:e>
                        </m:rad>
                      </m:e>
                    </m:d>
                  </m:oMath>
                </a14:m>
                <a:r>
                  <a:rPr lang="pt-BR" dirty="0"/>
                  <a:t>.</a:t>
                </a:r>
              </a:p>
              <a:p>
                <a:r>
                  <a:rPr lang="pt-BR" dirty="0"/>
                  <a:t>Uma heurística para a inicialização dos termos de </a:t>
                </a:r>
                <a:r>
                  <a:rPr lang="pt-BR" b="1" i="1" dirty="0"/>
                  <a:t>bias</a:t>
                </a:r>
                <a:r>
                  <a:rPr lang="pt-BR" dirty="0"/>
                  <a:t> é inicializá-los com </a:t>
                </a:r>
                <a:r>
                  <a:rPr lang="pt-BR" b="1" i="1" dirty="0"/>
                  <a:t>valores nulos</a:t>
                </a:r>
                <a:r>
                  <a:rPr lang="pt-BR" dirty="0"/>
                  <a:t>. </a:t>
                </a:r>
                <a:endParaRPr lang="pt-BR" dirty="0" smtClean="0"/>
              </a:p>
              <a:p>
                <a:r>
                  <a:rPr lang="pt-BR" dirty="0" smtClean="0"/>
                  <a:t>Esta </a:t>
                </a:r>
                <a:r>
                  <a:rPr lang="pt-BR" dirty="0"/>
                  <a:t>heurística se mostra bastante eficiente na maioria dos casos.</a:t>
                </a:r>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065933" cy="4863042"/>
              </a:xfrm>
              <a:blipFill rotWithShape="0">
                <a:blip r:embed="rId3"/>
                <a:stretch>
                  <a:fillRect l="-936" t="-2506" r="-771" b="-627"/>
                </a:stretch>
              </a:blipFill>
            </p:spPr>
            <p:txBody>
              <a:bodyPr/>
              <a:lstStyle/>
              <a:p>
                <a:r>
                  <a:rPr lang="pt-BR">
                    <a:noFill/>
                  </a:rPr>
                  <a:t> </a:t>
                </a:r>
              </a:p>
            </p:txBody>
          </p:sp>
        </mc:Fallback>
      </mc:AlternateContent>
    </p:spTree>
    <p:extLst>
      <p:ext uri="{BB962C8B-B14F-4D97-AF65-F5344CB8AC3E}">
        <p14:creationId xmlns:p14="http://schemas.microsoft.com/office/powerpoint/2010/main" val="920738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0987007" cy="4879975"/>
          </a:xfrm>
        </p:spPr>
        <p:txBody>
          <a:bodyPr>
            <a:normAutofit/>
          </a:bodyPr>
          <a:lstStyle/>
          <a:p>
            <a:r>
              <a:rPr lang="pt-BR" dirty="0"/>
              <a:t>A </a:t>
            </a:r>
            <a:r>
              <a:rPr lang="pt-BR" b="1" i="1" dirty="0"/>
              <a:t>camada de entrada </a:t>
            </a:r>
            <a:r>
              <a:rPr lang="pt-BR" dirty="0"/>
              <a:t>nada mais é que o ponto de passagem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a:t>
            </a:r>
            <a:r>
              <a:rPr lang="pt-BR" dirty="0" smtClean="0"/>
              <a:t>intermediária para formar as saídas.</a:t>
            </a:r>
            <a:endParaRPr lang="pt-BR" dirty="0"/>
          </a:p>
          <a:p>
            <a:r>
              <a:rPr lang="pt-BR" dirty="0"/>
              <a:t>Redes MLPs são formadas por múltiplas camadas de </a:t>
            </a:r>
            <a:r>
              <a:rPr lang="pt-BR" b="1" i="1" dirty="0"/>
              <a:t>perceptrons</a:t>
            </a:r>
            <a:r>
              <a:rPr lang="pt-BR" dirty="0"/>
              <a:t>: portanto, naturalmente, tais redes têm por base o </a:t>
            </a:r>
            <a:r>
              <a:rPr lang="pt-BR" b="1" i="1" dirty="0"/>
              <a:t>modelo de neurônio do perceptron</a:t>
            </a:r>
            <a:r>
              <a:rPr lang="pt-BR" dirty="0"/>
              <a:t>. </a:t>
            </a:r>
          </a:p>
          <a:p>
            <a:r>
              <a:rPr lang="pt-BR" dirty="0"/>
              <a:t>Esse modelo, discutido na aula anterior, é mostrado na figura seguinte.</a:t>
            </a:r>
          </a:p>
          <a:p>
            <a:endParaRPr lang="pt-BR" dirty="0"/>
          </a:p>
        </p:txBody>
      </p:sp>
    </p:spTree>
    <p:extLst>
      <p:ext uri="{BB962C8B-B14F-4D97-AF65-F5344CB8AC3E}">
        <p14:creationId xmlns:p14="http://schemas.microsoft.com/office/powerpoint/2010/main" val="38570061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832"/>
            <a:ext cx="10515600" cy="982412"/>
          </a:xfrm>
        </p:spPr>
        <p:txBody>
          <a:bodyPr/>
          <a:lstStyle/>
          <a:p>
            <a:r>
              <a:rPr lang="pt-BR" dirty="0"/>
              <a:t>Redes Neurais MLP com SciKit-Learn</a:t>
            </a:r>
          </a:p>
        </p:txBody>
      </p:sp>
      <p:sp>
        <p:nvSpPr>
          <p:cNvPr id="3" name="Content Placeholder 2"/>
          <p:cNvSpPr>
            <a:spLocks noGrp="1"/>
          </p:cNvSpPr>
          <p:nvPr>
            <p:ph idx="1"/>
          </p:nvPr>
        </p:nvSpPr>
        <p:spPr>
          <a:xfrm>
            <a:off x="838199" y="1562352"/>
            <a:ext cx="11000875" cy="5167311"/>
          </a:xfrm>
        </p:spPr>
        <p:txBody>
          <a:bodyPr>
            <a:normAutofit fontScale="92500" lnSpcReduction="10000"/>
          </a:bodyPr>
          <a:lstStyle/>
          <a:p>
            <a:r>
              <a:rPr lang="pt-BR" dirty="0"/>
              <a:t>A biblioteca SciKit-Learn disponibiliza algumas classes para o treinamento de redes neurais multi-layer perceptron.</a:t>
            </a:r>
          </a:p>
          <a:p>
            <a:r>
              <a:rPr lang="pt-BR" dirty="0"/>
              <a:t>Entretanto, as implementações desta biblioteca não se destinam a aplicações de larga escala. </a:t>
            </a:r>
          </a:p>
          <a:p>
            <a:r>
              <a:rPr lang="pt-BR" dirty="0"/>
              <a:t>Em particular, a biblioteca scikit-learn não oferece suporte a GPUs. </a:t>
            </a:r>
          </a:p>
          <a:p>
            <a:r>
              <a:rPr lang="pt-BR" dirty="0"/>
              <a:t>Para implementações muito mais rápidas, baseadas em GPU, bem como estruturas que oferecem muito mais flexibilidade para criar arquiteturas de aprendizado profundo, por exemplo, devemos utilizar outras bibliotecas como:</a:t>
            </a:r>
          </a:p>
          <a:p>
            <a:pPr lvl="1">
              <a:buFont typeface="Wingdings" panose="05000000000000000000" pitchFamily="2" charset="2"/>
              <a:buChar char="§"/>
            </a:pPr>
            <a:r>
              <a:rPr lang="pt-BR" b="1" i="1" dirty="0"/>
              <a:t>Tensorflow</a:t>
            </a:r>
            <a:r>
              <a:rPr lang="pt-BR" dirty="0"/>
              <a:t>: biblioteca para desenvolvimento de aplicações eficientes e escaláveis de machine learning.</a:t>
            </a:r>
          </a:p>
          <a:p>
            <a:pPr lvl="1">
              <a:buFont typeface="Wingdings" panose="05000000000000000000" pitchFamily="2" charset="2"/>
              <a:buChar char="§"/>
            </a:pPr>
            <a:r>
              <a:rPr lang="pt-BR" b="1" i="1" dirty="0"/>
              <a:t>keras</a:t>
            </a:r>
            <a:r>
              <a:rPr lang="pt-BR" dirty="0"/>
              <a:t>: uma biblioteca para desenvolvimento de aplicações Deep Learning capaz de rodar sobre o TensorFlow ou o Theano.</a:t>
            </a:r>
          </a:p>
          <a:p>
            <a:pPr lvl="1">
              <a:buFont typeface="Wingdings" panose="05000000000000000000" pitchFamily="2" charset="2"/>
              <a:buChar char="§"/>
            </a:pPr>
            <a:r>
              <a:rPr lang="pt-BR" b="1" i="1" dirty="0"/>
              <a:t>skorch</a:t>
            </a:r>
            <a:r>
              <a:rPr lang="pt-BR" dirty="0"/>
              <a:t>: uma biblioteca de rede neural compatível com o scikit-learn que </a:t>
            </a:r>
            <a:r>
              <a:rPr lang="pt-BR" dirty="0" smtClean="0"/>
              <a:t>encapsula </a:t>
            </a:r>
            <a:r>
              <a:rPr lang="pt-BR" dirty="0"/>
              <a:t>a biblioteca PyTorch.</a:t>
            </a:r>
          </a:p>
          <a:p>
            <a:pPr lvl="1">
              <a:buFont typeface="Wingdings" panose="05000000000000000000" pitchFamily="2" charset="2"/>
              <a:buChar char="§"/>
            </a:pPr>
            <a:r>
              <a:rPr lang="pt-BR" dirty="0"/>
              <a:t>Entre outras: </a:t>
            </a:r>
            <a:r>
              <a:rPr lang="pt-BR" dirty="0">
                <a:hlinkClick r:id="rId3"/>
              </a:rPr>
              <a:t>https://scikit-learn.org/stable/related_projects.html#related-projects</a:t>
            </a:r>
            <a:endParaRPr lang="pt-BR" dirty="0"/>
          </a:p>
          <a:p>
            <a:pPr lvl="1"/>
            <a:endParaRPr lang="pt-BR" dirty="0"/>
          </a:p>
        </p:txBody>
      </p:sp>
    </p:spTree>
    <p:extLst>
      <p:ext uri="{BB962C8B-B14F-4D97-AF65-F5344CB8AC3E}">
        <p14:creationId xmlns:p14="http://schemas.microsoft.com/office/powerpoint/2010/main" val="9962355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0748"/>
            <a:ext cx="10762397" cy="868414"/>
          </a:xfrm>
        </p:spPr>
        <p:txBody>
          <a:bodyPr/>
          <a:lstStyle/>
          <a:p>
            <a:r>
              <a:rPr lang="pt-BR" dirty="0"/>
              <a:t>Detecção de símbolos QPSK com MLPClassifier</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7948" t="6259" r="9104" b="2733"/>
          <a:stretch/>
        </p:blipFill>
        <p:spPr>
          <a:xfrm>
            <a:off x="7171979" y="3241478"/>
            <a:ext cx="4878993" cy="1784355"/>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418" r="9304" b="3806"/>
          <a:stretch/>
        </p:blipFill>
        <p:spPr>
          <a:xfrm>
            <a:off x="8616377" y="1319251"/>
            <a:ext cx="1990195" cy="1860279"/>
          </a:xfrm>
          <a:prstGeom prst="rect">
            <a:avLst/>
          </a:prstGeom>
        </p:spPr>
      </p:pic>
      <p:sp>
        <p:nvSpPr>
          <p:cNvPr id="7" name="Rectangle 6"/>
          <p:cNvSpPr/>
          <p:nvPr/>
        </p:nvSpPr>
        <p:spPr>
          <a:xfrm>
            <a:off x="838199" y="1333587"/>
            <a:ext cx="5090169" cy="5170646"/>
          </a:xfrm>
          <a:prstGeom prst="rect">
            <a:avLst/>
          </a:prstGeom>
        </p:spPr>
        <p:txBody>
          <a:bodyPr wrap="square">
            <a:spAutoFit/>
          </a:bodyPr>
          <a:lstStyle/>
          <a:p>
            <a:r>
              <a:rPr lang="pt-BR" sz="1000" b="1" dirty="0">
                <a:solidFill>
                  <a:srgbClr val="0000FF"/>
                </a:solidFill>
                <a:highlight>
                  <a:srgbClr val="FFFFFF"/>
                </a:highlight>
              </a:rPr>
              <a:t>from</a:t>
            </a:r>
            <a:r>
              <a:rPr lang="pt-BR" sz="1000" dirty="0">
                <a:solidFill>
                  <a:srgbClr val="000000"/>
                </a:solidFill>
                <a:highlight>
                  <a:srgbClr val="FFFFFF"/>
                </a:highlight>
              </a:rPr>
              <a:t> sklearn</a:t>
            </a:r>
            <a:r>
              <a:rPr lang="pt-BR" sz="1000" b="1" dirty="0">
                <a:solidFill>
                  <a:srgbClr val="000080"/>
                </a:solidFill>
                <a:highlight>
                  <a:srgbClr val="FFFFFF"/>
                </a:highlight>
              </a:rPr>
              <a:t>.</a:t>
            </a:r>
            <a:r>
              <a:rPr lang="pt-BR" sz="1000" dirty="0">
                <a:solidFill>
                  <a:srgbClr val="000000"/>
                </a:solidFill>
                <a:highlight>
                  <a:srgbClr val="FFFFFF"/>
                </a:highlight>
              </a:rPr>
              <a:t>neural_network </a:t>
            </a:r>
            <a:r>
              <a:rPr lang="pt-BR" sz="1000" b="1" dirty="0">
                <a:solidFill>
                  <a:srgbClr val="0000FF"/>
                </a:solidFill>
                <a:highlight>
                  <a:srgbClr val="FFFFFF"/>
                </a:highlight>
              </a:rPr>
              <a:t>import</a:t>
            </a:r>
            <a:r>
              <a:rPr lang="pt-BR" sz="1000" dirty="0">
                <a:solidFill>
                  <a:srgbClr val="000000"/>
                </a:solidFill>
                <a:highlight>
                  <a:srgbClr val="FFFFFF"/>
                </a:highlight>
              </a:rPr>
              <a:t> MLPClassifier</a:t>
            </a:r>
          </a:p>
          <a:p>
            <a:r>
              <a:rPr lang="pt-BR" sz="1000" b="1" dirty="0">
                <a:solidFill>
                  <a:srgbClr val="0000FF"/>
                </a:solidFill>
                <a:highlight>
                  <a:srgbClr val="FFFFFF"/>
                </a:highlight>
              </a:rPr>
              <a:t>import</a:t>
            </a:r>
            <a:r>
              <a:rPr lang="pt-BR" sz="1000" dirty="0">
                <a:solidFill>
                  <a:srgbClr val="000000"/>
                </a:solidFill>
                <a:highlight>
                  <a:srgbClr val="FFFFFF"/>
                </a:highlight>
              </a:rPr>
              <a:t> numpy </a:t>
            </a:r>
            <a:r>
              <a:rPr lang="pt-BR" sz="1000" b="1" dirty="0">
                <a:solidFill>
                  <a:srgbClr val="0000FF"/>
                </a:solidFill>
                <a:highlight>
                  <a:srgbClr val="FFFFFF"/>
                </a:highlight>
              </a:rPr>
              <a:t>as</a:t>
            </a:r>
            <a:r>
              <a:rPr lang="pt-BR" sz="1000" dirty="0">
                <a:solidFill>
                  <a:srgbClr val="000000"/>
                </a:solidFill>
                <a:highlight>
                  <a:srgbClr val="FFFFFF"/>
                </a:highlight>
              </a:rPr>
              <a:t> np</a:t>
            </a:r>
          </a:p>
          <a:p>
            <a:endParaRPr lang="pt-BR" sz="1000" dirty="0">
              <a:solidFill>
                <a:srgbClr val="000000"/>
              </a:solidFill>
              <a:highlight>
                <a:srgbClr val="FFFFFF"/>
              </a:highlight>
            </a:endParaRPr>
          </a:p>
          <a:p>
            <a:r>
              <a:rPr lang="en-US" sz="1000" dirty="0">
                <a:solidFill>
                  <a:srgbClr val="008000"/>
                </a:solidFill>
                <a:highlight>
                  <a:srgbClr val="FFFFFF"/>
                </a:highlight>
              </a:rPr>
              <a:t># Number of QPSK symbols to be transmitted.</a:t>
            </a:r>
            <a:endParaRPr lang="en-US" sz="1000" dirty="0">
              <a:solidFill>
                <a:srgbClr val="000000"/>
              </a:solidFill>
              <a:highlight>
                <a:srgbClr val="FFFFFF"/>
              </a:highlight>
            </a:endParaRPr>
          </a:p>
          <a:p>
            <a:r>
              <a:rPr lang="pt-BR" sz="1000" dirty="0">
                <a:solidFill>
                  <a:srgbClr val="000000"/>
                </a:solidFill>
                <a:highlight>
                  <a:srgbClr val="FFFFFF"/>
                </a:highlight>
              </a:rPr>
              <a:t>N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10000</a:t>
            </a:r>
            <a:endParaRPr lang="pt-BR" sz="1000" dirty="0">
              <a:solidFill>
                <a:srgbClr val="000000"/>
              </a:solidFill>
              <a:highlight>
                <a:srgbClr val="FFFFFF"/>
              </a:highlight>
            </a:endParaRPr>
          </a:p>
          <a:p>
            <a:endParaRPr lang="pt-BR" sz="1000" dirty="0">
              <a:solidFill>
                <a:srgbClr val="000000"/>
              </a:solidFill>
              <a:highlight>
                <a:srgbClr val="FFFFFF"/>
              </a:highlight>
            </a:endParaRPr>
          </a:p>
          <a:p>
            <a:r>
              <a:rPr lang="pt-BR" sz="1000" dirty="0">
                <a:solidFill>
                  <a:srgbClr val="008000"/>
                </a:solidFill>
                <a:highlight>
                  <a:srgbClr val="FFFFFF"/>
                </a:highlight>
              </a:rPr>
              <a:t># *********** Modulation ***********</a:t>
            </a:r>
            <a:endParaRPr lang="pt-BR" sz="1000" dirty="0">
              <a:solidFill>
                <a:srgbClr val="000000"/>
              </a:solidFill>
              <a:highlight>
                <a:srgbClr val="FFFFFF"/>
              </a:highlight>
            </a:endParaRPr>
          </a:p>
          <a:p>
            <a:r>
              <a:rPr lang="pt-BR" sz="1000" dirty="0">
                <a:solidFill>
                  <a:srgbClr val="008000"/>
                </a:solidFill>
                <a:highlight>
                  <a:srgbClr val="FFFFFF"/>
                </a:highlight>
              </a:rPr>
              <a:t># Generate N binary symbols.</a:t>
            </a:r>
            <a:endParaRPr lang="pt-BR" sz="1000" dirty="0">
              <a:solidFill>
                <a:srgbClr val="000000"/>
              </a:solidFill>
              <a:highlight>
                <a:srgbClr val="FFFFFF"/>
              </a:highlight>
            </a:endParaRPr>
          </a:p>
          <a:p>
            <a:r>
              <a:rPr lang="pt-BR" sz="1000" dirty="0">
                <a:solidFill>
                  <a:srgbClr val="000000"/>
                </a:solidFill>
                <a:highlight>
                  <a:srgbClr val="FFFFFF"/>
                </a:highlight>
              </a:rPr>
              <a:t>bits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randint</a:t>
            </a:r>
            <a:r>
              <a:rPr lang="pt-BR" sz="1000" b="1" dirty="0">
                <a:solidFill>
                  <a:srgbClr val="000080"/>
                </a:solidFill>
                <a:highlight>
                  <a:srgbClr val="FFFFFF"/>
                </a:highlight>
              </a:rPr>
              <a:t>(</a:t>
            </a:r>
            <a:r>
              <a:rPr lang="pt-BR" sz="1000" dirty="0">
                <a:solidFill>
                  <a:srgbClr val="FF0000"/>
                </a:solidFill>
                <a:highlight>
                  <a:srgbClr val="FFFFFF"/>
                </a:highlight>
              </a:rPr>
              <a:t>0</a:t>
            </a:r>
            <a:r>
              <a:rPr lang="pt-BR" sz="1000" b="1" dirty="0">
                <a:solidFill>
                  <a:srgbClr val="000080"/>
                </a:solidFill>
                <a:highlight>
                  <a:srgbClr val="FFFFFF"/>
                </a:highlight>
              </a:rPr>
              <a:t>,</a:t>
            </a:r>
            <a:r>
              <a:rPr lang="pt-BR" sz="1000" dirty="0">
                <a:solidFill>
                  <a:srgbClr val="FF0000"/>
                </a:solidFill>
                <a:highlight>
                  <a:srgbClr val="FFFFFF"/>
                </a:highlight>
              </a:rPr>
              <a:t>4</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FF0000"/>
                </a:solidFill>
                <a:highlight>
                  <a:srgbClr val="FFFFFF"/>
                </a:highlight>
              </a:rPr>
              <a:t>1</a:t>
            </a:r>
            <a:r>
              <a:rPr lang="pt-BR" sz="1000" b="1" dirty="0">
                <a:solidFill>
                  <a:srgbClr val="000080"/>
                </a:solidFill>
                <a:highlight>
                  <a:srgbClr val="FFFFFF"/>
                </a:highlight>
              </a:rPr>
              <a:t>))</a:t>
            </a:r>
            <a:r>
              <a:rPr lang="pt-BR" sz="1000" dirty="0">
                <a:solidFill>
                  <a:srgbClr val="000000"/>
                </a:solidFill>
                <a:highlight>
                  <a:srgbClr val="FFFFFF"/>
                </a:highlight>
              </a:rPr>
              <a:t>    </a:t>
            </a:r>
          </a:p>
          <a:p>
            <a:r>
              <a:rPr lang="en-US" sz="1000" dirty="0">
                <a:solidFill>
                  <a:srgbClr val="008000"/>
                </a:solidFill>
                <a:highlight>
                  <a:srgbClr val="FFFFFF"/>
                </a:highlight>
              </a:rPr>
              <a:t># Modulate the binary stream into QPSK symbols.</a:t>
            </a:r>
            <a:endParaRPr lang="en-US" sz="1000" dirty="0">
              <a:solidFill>
                <a:srgbClr val="000000"/>
              </a:solidFill>
              <a:highlight>
                <a:srgbClr val="FFFFFF"/>
              </a:highlight>
            </a:endParaRPr>
          </a:p>
          <a:p>
            <a:r>
              <a:rPr lang="pt-BR" sz="1000" dirty="0">
                <a:solidFill>
                  <a:srgbClr val="000000"/>
                </a:solidFill>
                <a:highlight>
                  <a:srgbClr val="FFFFFF"/>
                </a:highlight>
              </a:rPr>
              <a:t>s </a:t>
            </a:r>
            <a:r>
              <a:rPr lang="pt-BR" sz="1000" b="1" dirty="0">
                <a:solidFill>
                  <a:srgbClr val="000080"/>
                </a:solidFill>
                <a:highlight>
                  <a:srgbClr val="FFFFFF"/>
                </a:highlight>
              </a:rPr>
              <a:t>=</a:t>
            </a:r>
            <a:r>
              <a:rPr lang="pt-BR" sz="1000" dirty="0">
                <a:solidFill>
                  <a:srgbClr val="000000"/>
                </a:solidFill>
                <a:highlight>
                  <a:srgbClr val="FFFFFF"/>
                </a:highlight>
              </a:rPr>
              <a:t> mod</a:t>
            </a:r>
            <a:r>
              <a:rPr lang="pt-BR" sz="1000" b="1" dirty="0">
                <a:solidFill>
                  <a:srgbClr val="000080"/>
                </a:solidFill>
                <a:highlight>
                  <a:srgbClr val="FFFFFF"/>
                </a:highlight>
              </a:rPr>
              <a:t>(</a:t>
            </a:r>
            <a:r>
              <a:rPr lang="pt-BR" sz="1000" dirty="0">
                <a:solidFill>
                  <a:srgbClr val="000000"/>
                </a:solidFill>
                <a:highlight>
                  <a:srgbClr val="FFFFFF"/>
                </a:highlight>
              </a:rPr>
              <a:t>bits</a:t>
            </a:r>
            <a:r>
              <a:rPr lang="pt-BR" sz="1000" b="1" dirty="0">
                <a:solidFill>
                  <a:srgbClr val="000080"/>
                </a:solidFill>
                <a:highlight>
                  <a:srgbClr val="FFFFFF"/>
                </a:highlight>
              </a:rPr>
              <a:t>)</a:t>
            </a:r>
            <a:endParaRPr lang="pt-BR" sz="1000" dirty="0">
              <a:solidFill>
                <a:srgbClr val="000000"/>
              </a:solidFill>
              <a:highlight>
                <a:srgbClr val="FFFFFF"/>
              </a:highlight>
            </a:endParaRPr>
          </a:p>
          <a:p>
            <a:endParaRPr lang="pt-BR" sz="1000" dirty="0">
              <a:solidFill>
                <a:srgbClr val="000000"/>
              </a:solidFill>
              <a:highlight>
                <a:srgbClr val="FFFFFF"/>
              </a:highlight>
            </a:endParaRPr>
          </a:p>
          <a:p>
            <a:r>
              <a:rPr lang="pt-BR" sz="1000" dirty="0">
                <a:solidFill>
                  <a:srgbClr val="008000"/>
                </a:solidFill>
                <a:highlight>
                  <a:srgbClr val="FFFFFF"/>
                </a:highlight>
              </a:rPr>
              <a:t># *********** AWGN Channel ***********</a:t>
            </a:r>
            <a:endParaRPr lang="pt-BR" sz="1000" dirty="0">
              <a:solidFill>
                <a:srgbClr val="000000"/>
              </a:solidFill>
              <a:highlight>
                <a:srgbClr val="FFFFFF"/>
              </a:highlight>
            </a:endParaRPr>
          </a:p>
          <a:p>
            <a:r>
              <a:rPr lang="pt-BR" sz="1000" dirty="0">
                <a:solidFill>
                  <a:srgbClr val="008000"/>
                </a:solidFill>
                <a:highlight>
                  <a:srgbClr val="FFFFFF"/>
                </a:highlight>
              </a:rPr>
              <a:t># Generate noise vector. </a:t>
            </a:r>
            <a:endParaRPr lang="pt-BR" sz="1000" dirty="0">
              <a:solidFill>
                <a:srgbClr val="000000"/>
              </a:solidFill>
              <a:highlight>
                <a:srgbClr val="FFFFFF"/>
              </a:highlight>
            </a:endParaRPr>
          </a:p>
          <a:p>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seed</a:t>
            </a:r>
            <a:r>
              <a:rPr lang="pt-BR" sz="1000" b="1" dirty="0">
                <a:solidFill>
                  <a:srgbClr val="000080"/>
                </a:solidFill>
                <a:highlight>
                  <a:srgbClr val="FFFFFF"/>
                </a:highlight>
              </a:rPr>
              <a:t>(</a:t>
            </a:r>
            <a:r>
              <a:rPr lang="pt-BR" sz="1000" dirty="0">
                <a:solidFill>
                  <a:srgbClr val="000000"/>
                </a:solidFill>
                <a:highlight>
                  <a:srgbClr val="FFFFFF"/>
                </a:highlight>
              </a:rPr>
              <a:t>seed</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0000"/>
                </a:solidFill>
                <a:highlight>
                  <a:srgbClr val="FFFFFF"/>
                </a:highlight>
              </a:rPr>
              <a:t>noise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sqrt</a:t>
            </a:r>
            <a:r>
              <a:rPr lang="pt-BR" sz="1000" b="1" dirty="0">
                <a:solidFill>
                  <a:srgbClr val="000080"/>
                </a:solidFill>
                <a:highlight>
                  <a:srgbClr val="FFFFFF"/>
                </a:highlight>
              </a:rPr>
              <a:t>(</a:t>
            </a:r>
            <a:r>
              <a:rPr lang="pt-BR" sz="1000" dirty="0">
                <a:solidFill>
                  <a:srgbClr val="FF0000"/>
                </a:solidFill>
                <a:highlight>
                  <a:srgbClr val="FFFFFF"/>
                </a:highlight>
              </a:rPr>
              <a:t>1.0</a:t>
            </a:r>
            <a:r>
              <a:rPr lang="pt-BR" sz="1000" b="1" dirty="0">
                <a:solidFill>
                  <a:srgbClr val="000080"/>
                </a:solidFill>
                <a:highlight>
                  <a:srgbClr val="FFFFFF"/>
                </a:highlight>
              </a:rPr>
              <a:t>/</a:t>
            </a:r>
            <a:r>
              <a:rPr lang="pt-BR" sz="1000" dirty="0">
                <a:solidFill>
                  <a:srgbClr val="FF0000"/>
                </a:solidFill>
                <a:highlight>
                  <a:srgbClr val="FFFFFF"/>
                </a:highlight>
              </a:rPr>
              <a:t>2.0</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randn</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1j</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randn</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a:t>
            </a:r>
            <a:r>
              <a:rPr lang="pt-BR" sz="1000" b="1" dirty="0">
                <a:solidFill>
                  <a:srgbClr val="000080"/>
                </a:solidFill>
                <a:highlight>
                  <a:srgbClr val="FFFFFF"/>
                </a:highlight>
              </a:rPr>
              <a:t>))</a:t>
            </a:r>
            <a:r>
              <a:rPr lang="pt-BR" sz="1000" dirty="0">
                <a:solidFill>
                  <a:srgbClr val="000000"/>
                </a:solidFill>
                <a:highlight>
                  <a:srgbClr val="FFFFFF"/>
                </a:highlight>
              </a:rPr>
              <a:t>    </a:t>
            </a:r>
          </a:p>
          <a:p>
            <a:r>
              <a:rPr lang="en-US" sz="1000" dirty="0">
                <a:solidFill>
                  <a:srgbClr val="008000"/>
                </a:solidFill>
                <a:highlight>
                  <a:srgbClr val="FFFFFF"/>
                </a:highlight>
              </a:rPr>
              <a:t># Pass symbols through AWGN channel.</a:t>
            </a:r>
            <a:endParaRPr lang="en-US" sz="1000" dirty="0">
              <a:solidFill>
                <a:srgbClr val="000000"/>
              </a:solidFill>
              <a:highlight>
                <a:srgbClr val="FFFFFF"/>
              </a:highlight>
            </a:endParaRPr>
          </a:p>
          <a:p>
            <a:r>
              <a:rPr lang="pt-BR" sz="1000" dirty="0">
                <a:solidFill>
                  <a:srgbClr val="000000"/>
                </a:solidFill>
                <a:highlight>
                  <a:srgbClr val="FFFFFF"/>
                </a:highlight>
              </a:rPr>
              <a:t>y </a:t>
            </a:r>
            <a:r>
              <a:rPr lang="pt-BR" sz="1000" b="1" dirty="0">
                <a:solidFill>
                  <a:srgbClr val="000080"/>
                </a:solidFill>
                <a:highlight>
                  <a:srgbClr val="FFFFFF"/>
                </a:highlight>
              </a:rPr>
              <a:t>=</a:t>
            </a:r>
            <a:r>
              <a:rPr lang="pt-BR" sz="1000" dirty="0">
                <a:solidFill>
                  <a:srgbClr val="000000"/>
                </a:solidFill>
                <a:highlight>
                  <a:srgbClr val="FFFFFF"/>
                </a:highlight>
              </a:rPr>
              <a:t> s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sqrt</a:t>
            </a:r>
            <a:r>
              <a:rPr lang="pt-BR" sz="1000" b="1" dirty="0">
                <a:solidFill>
                  <a:srgbClr val="000080"/>
                </a:solidFill>
                <a:highlight>
                  <a:srgbClr val="FFFFFF"/>
                </a:highlight>
              </a:rPr>
              <a:t>(</a:t>
            </a:r>
            <a:r>
              <a:rPr lang="pt-BR" sz="1000" dirty="0">
                <a:solidFill>
                  <a:srgbClr val="FF0000"/>
                </a:solidFill>
                <a:highlight>
                  <a:srgbClr val="FFFFFF"/>
                </a:highlight>
              </a:rPr>
              <a:t>0.2</a:t>
            </a:r>
            <a:r>
              <a:rPr lang="pt-BR" sz="1000" b="1" dirty="0">
                <a:solidFill>
                  <a:srgbClr val="000080"/>
                </a:solidFill>
                <a:highlight>
                  <a:srgbClr val="FFFFFF"/>
                </a:highlight>
              </a:rPr>
              <a:t>)*</a:t>
            </a:r>
            <a:r>
              <a:rPr lang="pt-BR" sz="1000" dirty="0">
                <a:solidFill>
                  <a:srgbClr val="000000"/>
                </a:solidFill>
                <a:highlight>
                  <a:srgbClr val="FFFFFF"/>
                </a:highlight>
              </a:rPr>
              <a:t>noise</a:t>
            </a:r>
          </a:p>
          <a:p>
            <a:endParaRPr lang="pt-BR" sz="1000" dirty="0">
              <a:solidFill>
                <a:srgbClr val="000000"/>
              </a:solidFill>
              <a:highlight>
                <a:srgbClr val="FFFFFF"/>
              </a:highlight>
            </a:endParaRPr>
          </a:p>
          <a:p>
            <a:r>
              <a:rPr lang="pt-BR" sz="1000" dirty="0">
                <a:solidFill>
                  <a:srgbClr val="008000"/>
                </a:solidFill>
                <a:highlight>
                  <a:srgbClr val="FFFFFF"/>
                </a:highlight>
              </a:rPr>
              <a:t># *********** Demodulation ***********</a:t>
            </a:r>
            <a:endParaRPr lang="pt-BR" sz="1000" dirty="0">
              <a:solidFill>
                <a:srgbClr val="000000"/>
              </a:solidFill>
              <a:highlight>
                <a:srgbClr val="FFFFFF"/>
              </a:highlight>
            </a:endParaRPr>
          </a:p>
          <a:p>
            <a:r>
              <a:rPr lang="fr-FR" sz="1000" dirty="0">
                <a:solidFill>
                  <a:srgbClr val="008000"/>
                </a:solidFill>
                <a:highlight>
                  <a:srgbClr val="FFFFFF"/>
                </a:highlight>
              </a:rPr>
              <a:t># </a:t>
            </a:r>
            <a:r>
              <a:rPr lang="fr-FR" sz="1000" dirty="0" err="1">
                <a:solidFill>
                  <a:srgbClr val="008000"/>
                </a:solidFill>
                <a:highlight>
                  <a:srgbClr val="FFFFFF"/>
                </a:highlight>
              </a:rPr>
              <a:t>Instantiate</a:t>
            </a:r>
            <a:r>
              <a:rPr lang="fr-FR" sz="1000" dirty="0">
                <a:solidFill>
                  <a:srgbClr val="008000"/>
                </a:solidFill>
                <a:highlight>
                  <a:srgbClr val="FFFFFF"/>
                </a:highlight>
              </a:rPr>
              <a:t> Multi layer Perceptron Classifier.</a:t>
            </a:r>
            <a:endParaRPr lang="fr-FR" sz="1000" dirty="0">
              <a:solidFill>
                <a:srgbClr val="000000"/>
              </a:solidFill>
              <a:highlight>
                <a:srgbClr val="FFFFFF"/>
              </a:highlight>
            </a:endParaRPr>
          </a:p>
          <a:p>
            <a:r>
              <a:rPr lang="pt-BR" sz="1000" dirty="0">
                <a:solidFill>
                  <a:srgbClr val="000000"/>
                </a:solidFill>
                <a:highlight>
                  <a:srgbClr val="FFFFFF"/>
                </a:highlight>
              </a:rPr>
              <a:t>clf </a:t>
            </a:r>
            <a:r>
              <a:rPr lang="pt-BR" sz="1000" b="1" dirty="0">
                <a:solidFill>
                  <a:srgbClr val="000080"/>
                </a:solidFill>
                <a:highlight>
                  <a:srgbClr val="FFFFFF"/>
                </a:highlight>
              </a:rPr>
              <a:t>=</a:t>
            </a:r>
            <a:r>
              <a:rPr lang="pt-BR" sz="1000" dirty="0">
                <a:solidFill>
                  <a:srgbClr val="000000"/>
                </a:solidFill>
                <a:highlight>
                  <a:srgbClr val="FFFFFF"/>
                </a:highlight>
              </a:rPr>
              <a:t> MLPClassifier</a:t>
            </a:r>
            <a:r>
              <a:rPr lang="pt-BR" sz="1000" b="1" dirty="0">
                <a:solidFill>
                  <a:srgbClr val="000080"/>
                </a:solidFill>
                <a:highlight>
                  <a:srgbClr val="FFFFFF"/>
                </a:highlight>
              </a:rPr>
              <a:t>(</a:t>
            </a:r>
            <a:r>
              <a:rPr lang="pt-BR" sz="1000" dirty="0">
                <a:solidFill>
                  <a:srgbClr val="000000"/>
                </a:solidFill>
                <a:highlight>
                  <a:srgbClr val="FFFFFF"/>
                </a:highlight>
              </a:rPr>
              <a:t>hidden_layer_sizes</a:t>
            </a:r>
            <a:r>
              <a:rPr lang="pt-BR" sz="1000" b="1" dirty="0">
                <a:solidFill>
                  <a:srgbClr val="000080"/>
                </a:solidFill>
                <a:highlight>
                  <a:srgbClr val="FFFFFF"/>
                </a:highlight>
              </a:rPr>
              <a:t>=(</a:t>
            </a:r>
            <a:r>
              <a:rPr lang="pt-BR" sz="1000" dirty="0">
                <a:solidFill>
                  <a:srgbClr val="FF0000"/>
                </a:solidFill>
                <a:highlight>
                  <a:srgbClr val="FFFFFF"/>
                </a:highlight>
              </a:rPr>
              <a:t>10</a:t>
            </a:r>
            <a:r>
              <a:rPr lang="pt-BR" sz="1000" b="1" dirty="0">
                <a:solidFill>
                  <a:srgbClr val="000080"/>
                </a:solidFill>
                <a:highlight>
                  <a:srgbClr val="FFFFFF"/>
                </a:highlight>
              </a:rPr>
              <a:t>,</a:t>
            </a:r>
            <a:r>
              <a:rPr lang="pt-BR" sz="1000" dirty="0">
                <a:solidFill>
                  <a:srgbClr val="FF0000"/>
                </a:solidFill>
                <a:highlight>
                  <a:srgbClr val="FFFFFF"/>
                </a:highlight>
              </a:rPr>
              <a:t>4</a:t>
            </a:r>
            <a:r>
              <a:rPr lang="pt-BR" sz="1000" b="1" dirty="0">
                <a:solidFill>
                  <a:srgbClr val="000080"/>
                </a:solidFill>
                <a:highlight>
                  <a:srgbClr val="FFFFFF"/>
                </a:highlight>
              </a:rPr>
              <a:t>),</a:t>
            </a:r>
            <a:r>
              <a:rPr lang="pt-BR" sz="1000" dirty="0">
                <a:solidFill>
                  <a:srgbClr val="000000"/>
                </a:solidFill>
                <a:highlight>
                  <a:srgbClr val="FFFFFF"/>
                </a:highlight>
              </a:rPr>
              <a:t> activation</a:t>
            </a:r>
            <a:r>
              <a:rPr lang="pt-BR" sz="1000" b="1" dirty="0">
                <a:solidFill>
                  <a:srgbClr val="000080"/>
                </a:solidFill>
                <a:highlight>
                  <a:srgbClr val="FFFFFF"/>
                </a:highlight>
              </a:rPr>
              <a:t>=</a:t>
            </a:r>
            <a:r>
              <a:rPr lang="pt-BR" sz="1000" dirty="0">
                <a:solidFill>
                  <a:srgbClr val="808080"/>
                </a:solidFill>
                <a:highlight>
                  <a:srgbClr val="FFFFFF"/>
                </a:highlight>
              </a:rPr>
              <a:t>'logistic'</a:t>
            </a:r>
            <a:r>
              <a:rPr lang="pt-BR" sz="1000" b="1" dirty="0">
                <a:solidFill>
                  <a:srgbClr val="000080"/>
                </a:solidFill>
                <a:highlight>
                  <a:srgbClr val="FFFFFF"/>
                </a:highlight>
              </a:rPr>
              <a:t>,</a:t>
            </a:r>
            <a:r>
              <a:rPr lang="pt-BR" sz="1000" dirty="0">
                <a:solidFill>
                  <a:srgbClr val="000000"/>
                </a:solidFill>
                <a:highlight>
                  <a:srgbClr val="FFFFFF"/>
                </a:highlight>
              </a:rPr>
              <a:t> solver</a:t>
            </a:r>
            <a:r>
              <a:rPr lang="pt-BR" sz="1000" b="1" dirty="0">
                <a:solidFill>
                  <a:srgbClr val="000080"/>
                </a:solidFill>
                <a:highlight>
                  <a:srgbClr val="FFFFFF"/>
                </a:highlight>
              </a:rPr>
              <a:t>=</a:t>
            </a:r>
            <a:r>
              <a:rPr lang="pt-BR" sz="1000" dirty="0">
                <a:solidFill>
                  <a:srgbClr val="808080"/>
                </a:solidFill>
                <a:highlight>
                  <a:srgbClr val="FFFFFF"/>
                </a:highlight>
              </a:rPr>
              <a:t>'sgd'</a:t>
            </a:r>
            <a:r>
              <a:rPr lang="pt-BR" sz="1000" b="1" dirty="0">
                <a:solidFill>
                  <a:srgbClr val="000080"/>
                </a:solidFill>
                <a:highlight>
                  <a:srgbClr val="FFFFFF"/>
                </a:highlight>
              </a:rPr>
              <a:t>,</a:t>
            </a:r>
            <a:r>
              <a:rPr lang="pt-BR" sz="1000" dirty="0">
                <a:solidFill>
                  <a:srgbClr val="000000"/>
                </a:solidFill>
                <a:highlight>
                  <a:srgbClr val="FFFFFF"/>
                </a:highlight>
              </a:rPr>
              <a:t> batch_size</a:t>
            </a:r>
            <a:r>
              <a:rPr lang="pt-BR" sz="1000" b="1" dirty="0">
                <a:solidFill>
                  <a:srgbClr val="000080"/>
                </a:solidFill>
                <a:highlight>
                  <a:srgbClr val="FFFFFF"/>
                </a:highlight>
              </a:rPr>
              <a:t>=</a:t>
            </a:r>
            <a:r>
              <a:rPr lang="pt-BR" sz="1000" dirty="0">
                <a:solidFill>
                  <a:srgbClr val="FF0000"/>
                </a:solidFill>
                <a:highlight>
                  <a:srgbClr val="FFFFFF"/>
                </a:highlight>
              </a:rPr>
              <a:t>50</a:t>
            </a:r>
            <a:r>
              <a:rPr lang="pt-BR" sz="1000" b="1" dirty="0">
                <a:solidFill>
                  <a:srgbClr val="000080"/>
                </a:solidFill>
                <a:highlight>
                  <a:srgbClr val="FFFFFF"/>
                </a:highlight>
              </a:rPr>
              <a:t>,</a:t>
            </a:r>
            <a:r>
              <a:rPr lang="pt-BR" sz="1000" dirty="0">
                <a:solidFill>
                  <a:srgbClr val="000000"/>
                </a:solidFill>
                <a:highlight>
                  <a:srgbClr val="FFFFFF"/>
                </a:highlight>
              </a:rPr>
              <a:t> learning_rate</a:t>
            </a:r>
            <a:r>
              <a:rPr lang="pt-BR" sz="1000" b="1" dirty="0">
                <a:solidFill>
                  <a:srgbClr val="000080"/>
                </a:solidFill>
                <a:highlight>
                  <a:srgbClr val="FFFFFF"/>
                </a:highlight>
              </a:rPr>
              <a:t>=</a:t>
            </a:r>
            <a:r>
              <a:rPr lang="pt-BR" sz="1000" dirty="0">
                <a:solidFill>
                  <a:srgbClr val="808080"/>
                </a:solidFill>
                <a:highlight>
                  <a:srgbClr val="FFFFFF"/>
                </a:highlight>
              </a:rPr>
              <a:t>'adaptive'</a:t>
            </a:r>
            <a:r>
              <a:rPr lang="pt-BR" sz="1000" b="1" dirty="0">
                <a:solidFill>
                  <a:srgbClr val="000080"/>
                </a:solidFill>
                <a:highlight>
                  <a:srgbClr val="FFFFFF"/>
                </a:highlight>
              </a:rPr>
              <a:t>,</a:t>
            </a:r>
            <a:r>
              <a:rPr lang="pt-BR" sz="1000" dirty="0">
                <a:solidFill>
                  <a:srgbClr val="000000"/>
                </a:solidFill>
                <a:highlight>
                  <a:srgbClr val="FFFFFF"/>
                </a:highlight>
              </a:rPr>
              <a:t> random_state</a:t>
            </a:r>
            <a:r>
              <a:rPr lang="pt-BR" sz="1000" b="1" dirty="0">
                <a:solidFill>
                  <a:srgbClr val="000080"/>
                </a:solidFill>
                <a:highlight>
                  <a:srgbClr val="FFFFFF"/>
                </a:highlight>
              </a:rPr>
              <a:t>=</a:t>
            </a:r>
            <a:r>
              <a:rPr lang="pt-BR" sz="1000" dirty="0">
                <a:solidFill>
                  <a:srgbClr val="000000"/>
                </a:solidFill>
                <a:highlight>
                  <a:srgbClr val="FFFFFF"/>
                </a:highlight>
              </a:rPr>
              <a:t>seed</a:t>
            </a:r>
            <a:r>
              <a:rPr lang="pt-BR" sz="1000" b="1" dirty="0">
                <a:solidFill>
                  <a:srgbClr val="000080"/>
                </a:solidFill>
                <a:highlight>
                  <a:srgbClr val="FFFFFF"/>
                </a:highlight>
              </a:rPr>
              <a:t>,</a:t>
            </a:r>
            <a:r>
              <a:rPr lang="pt-BR" sz="1000" dirty="0">
                <a:solidFill>
                  <a:srgbClr val="000000"/>
                </a:solidFill>
                <a:highlight>
                  <a:srgbClr val="FFFFFF"/>
                </a:highlight>
              </a:rPr>
              <a:t> max_iter</a:t>
            </a:r>
            <a:r>
              <a:rPr lang="pt-BR" sz="1000" b="1" dirty="0">
                <a:solidFill>
                  <a:srgbClr val="000080"/>
                </a:solidFill>
                <a:highlight>
                  <a:srgbClr val="FFFFFF"/>
                </a:highlight>
              </a:rPr>
              <a:t>=</a:t>
            </a:r>
            <a:r>
              <a:rPr lang="pt-BR" sz="1000" dirty="0">
                <a:solidFill>
                  <a:srgbClr val="FF0000"/>
                </a:solidFill>
                <a:highlight>
                  <a:srgbClr val="FFFFFF"/>
                </a:highlight>
              </a:rPr>
              <a:t>4000</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en-US" sz="1000" dirty="0">
                <a:solidFill>
                  <a:srgbClr val="008000"/>
                </a:solidFill>
                <a:highlight>
                  <a:srgbClr val="FFFFFF"/>
                </a:highlight>
              </a:rPr>
              <a:t># Split arrays into random train and test subsets.</a:t>
            </a:r>
            <a:endParaRPr lang="en-US" sz="1000" dirty="0">
              <a:solidFill>
                <a:srgbClr val="000000"/>
              </a:solidFill>
              <a:highlight>
                <a:srgbClr val="FFFFFF"/>
              </a:highlight>
            </a:endParaRPr>
          </a:p>
          <a:p>
            <a:r>
              <a:rPr lang="en-US" sz="1000" dirty="0" err="1">
                <a:solidFill>
                  <a:srgbClr val="000000"/>
                </a:solidFill>
                <a:highlight>
                  <a:srgbClr val="FFFFFF"/>
                </a:highlight>
              </a:rPr>
              <a:t>s_test</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s_train</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y_test</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y_train</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b_test</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b_train</a:t>
            </a:r>
            <a:r>
              <a:rPr lang="en-US" sz="1000" dirty="0">
                <a:solidFill>
                  <a:srgbClr val="000000"/>
                </a:solidFill>
                <a:highlight>
                  <a:srgbClr val="FFFFFF"/>
                </a:highlight>
              </a:rPr>
              <a:t> </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train_test_split</a:t>
            </a:r>
            <a:r>
              <a:rPr lang="en-US" sz="1000" b="1" dirty="0">
                <a:solidFill>
                  <a:srgbClr val="000080"/>
                </a:solidFill>
                <a:highlight>
                  <a:srgbClr val="FFFFFF"/>
                </a:highlight>
              </a:rPr>
              <a:t>(</a:t>
            </a:r>
            <a:r>
              <a:rPr lang="en-US" sz="1000" dirty="0">
                <a:solidFill>
                  <a:srgbClr val="000000"/>
                </a:solidFill>
                <a:highlight>
                  <a:srgbClr val="FFFFFF"/>
                </a:highlight>
              </a:rPr>
              <a:t>s</a:t>
            </a:r>
            <a:r>
              <a:rPr lang="en-US" sz="1000" b="1" dirty="0">
                <a:solidFill>
                  <a:srgbClr val="000080"/>
                </a:solidFill>
                <a:highlight>
                  <a:srgbClr val="FFFFFF"/>
                </a:highlight>
              </a:rPr>
              <a:t>,</a:t>
            </a:r>
            <a:r>
              <a:rPr lang="en-US" sz="1000" dirty="0">
                <a:solidFill>
                  <a:srgbClr val="000000"/>
                </a:solidFill>
                <a:highlight>
                  <a:srgbClr val="FFFFFF"/>
                </a:highlight>
              </a:rPr>
              <a:t> y</a:t>
            </a:r>
            <a:r>
              <a:rPr lang="en-US" sz="1000" b="1" dirty="0">
                <a:solidFill>
                  <a:srgbClr val="000080"/>
                </a:solidFill>
                <a:highlight>
                  <a:srgbClr val="FFFFFF"/>
                </a:highlight>
              </a:rPr>
              <a:t>,</a:t>
            </a:r>
            <a:r>
              <a:rPr lang="en-US" sz="1000" dirty="0">
                <a:solidFill>
                  <a:srgbClr val="000000"/>
                </a:solidFill>
                <a:highlight>
                  <a:srgbClr val="FFFFFF"/>
                </a:highlight>
              </a:rPr>
              <a:t> bits</a:t>
            </a:r>
            <a:r>
              <a:rPr lang="en-US" sz="1000" b="1" dirty="0">
                <a:solidFill>
                  <a:srgbClr val="000080"/>
                </a:solidFill>
                <a:highlight>
                  <a:srgbClr val="FFFFFF"/>
                </a:highlight>
              </a:rPr>
              <a:t>,</a:t>
            </a:r>
            <a:r>
              <a:rPr lang="en-US" sz="1000" dirty="0">
                <a:solidFill>
                  <a:srgbClr val="000000"/>
                </a:solidFill>
                <a:highlight>
                  <a:srgbClr val="FFFFFF"/>
                </a:highlight>
              </a:rPr>
              <a:t> </a:t>
            </a:r>
            <a:r>
              <a:rPr lang="en-US" sz="1000" dirty="0" err="1">
                <a:solidFill>
                  <a:srgbClr val="000000"/>
                </a:solidFill>
                <a:highlight>
                  <a:srgbClr val="FFFFFF"/>
                </a:highlight>
              </a:rPr>
              <a:t>random_state</a:t>
            </a:r>
            <a:r>
              <a:rPr lang="en-US" sz="1000" b="1" dirty="0">
                <a:solidFill>
                  <a:srgbClr val="000080"/>
                </a:solidFill>
                <a:highlight>
                  <a:srgbClr val="FFFFFF"/>
                </a:highlight>
              </a:rPr>
              <a:t>=</a:t>
            </a:r>
            <a:r>
              <a:rPr lang="en-US" sz="1000" dirty="0">
                <a:solidFill>
                  <a:srgbClr val="000000"/>
                </a:solidFill>
                <a:highlight>
                  <a:srgbClr val="FFFFFF"/>
                </a:highlight>
              </a:rPr>
              <a:t>seed</a:t>
            </a:r>
            <a:r>
              <a:rPr lang="en-US" sz="1000" b="1" dirty="0">
                <a:solidFill>
                  <a:srgbClr val="000080"/>
                </a:solidFill>
                <a:highlight>
                  <a:srgbClr val="FFFFFF"/>
                </a:highlight>
              </a:rPr>
              <a:t>)</a:t>
            </a:r>
            <a:endParaRPr lang="en-US" sz="1000" dirty="0">
              <a:solidFill>
                <a:srgbClr val="000000"/>
              </a:solidFill>
              <a:highlight>
                <a:srgbClr val="FFFFFF"/>
              </a:highlight>
            </a:endParaRPr>
          </a:p>
          <a:p>
            <a:r>
              <a:rPr lang="en-US" sz="1000" dirty="0">
                <a:solidFill>
                  <a:srgbClr val="008000"/>
                </a:solidFill>
                <a:highlight>
                  <a:srgbClr val="FFFFFF"/>
                </a:highlight>
              </a:rPr>
              <a:t># </a:t>
            </a:r>
            <a:r>
              <a:rPr lang="en-US" sz="1000" dirty="0" err="1">
                <a:solidFill>
                  <a:srgbClr val="008000"/>
                </a:solidFill>
                <a:highlight>
                  <a:srgbClr val="FFFFFF"/>
                </a:highlight>
              </a:rPr>
              <a:t>SciKit-learn's</a:t>
            </a:r>
            <a:r>
              <a:rPr lang="en-US" sz="1000" dirty="0">
                <a:solidFill>
                  <a:srgbClr val="008000"/>
                </a:solidFill>
                <a:highlight>
                  <a:srgbClr val="FFFFFF"/>
                </a:highlight>
              </a:rPr>
              <a:t> MLPs do not support complex signals, then we split it into real and </a:t>
            </a:r>
            <a:r>
              <a:rPr lang="en-US" sz="1000" dirty="0" err="1">
                <a:solidFill>
                  <a:srgbClr val="008000"/>
                </a:solidFill>
                <a:highlight>
                  <a:srgbClr val="FFFFFF"/>
                </a:highlight>
              </a:rPr>
              <a:t>imag</a:t>
            </a:r>
            <a:r>
              <a:rPr lang="en-US" sz="1000" dirty="0">
                <a:solidFill>
                  <a:srgbClr val="008000"/>
                </a:solidFill>
                <a:highlight>
                  <a:srgbClr val="FFFFFF"/>
                </a:highlight>
              </a:rPr>
              <a:t> parts.</a:t>
            </a:r>
          </a:p>
          <a:p>
            <a:r>
              <a:rPr lang="pt-BR" sz="1000" dirty="0">
                <a:solidFill>
                  <a:srgbClr val="000000"/>
                </a:solidFill>
                <a:highlight>
                  <a:srgbClr val="FFFFFF"/>
                </a:highlight>
              </a:rPr>
              <a:t>Y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c_</a:t>
            </a:r>
            <a:r>
              <a:rPr lang="pt-BR" sz="1000" b="1" dirty="0">
                <a:solidFill>
                  <a:srgbClr val="000080"/>
                </a:solidFill>
                <a:highlight>
                  <a:srgbClr val="FFFFFF"/>
                </a:highlight>
              </a:rPr>
              <a:t>[</a:t>
            </a:r>
            <a:r>
              <a:rPr lang="pt-BR" sz="1000" dirty="0">
                <a:solidFill>
                  <a:srgbClr val="000000"/>
                </a:solidFill>
                <a:highlight>
                  <a:srgbClr val="FFFFFF"/>
                </a:highlight>
              </a:rPr>
              <a:t>y_train</a:t>
            </a:r>
            <a:r>
              <a:rPr lang="pt-BR" sz="1000" b="1" dirty="0">
                <a:solidFill>
                  <a:srgbClr val="000080"/>
                </a:solidFill>
                <a:highlight>
                  <a:srgbClr val="FFFFFF"/>
                </a:highlight>
              </a:rPr>
              <a:t>.</a:t>
            </a:r>
            <a:r>
              <a:rPr lang="pt-BR" sz="1000" dirty="0">
                <a:solidFill>
                  <a:srgbClr val="000000"/>
                </a:solidFill>
                <a:highlight>
                  <a:srgbClr val="FFFFFF"/>
                </a:highlight>
              </a:rPr>
              <a:t>real</a:t>
            </a:r>
            <a:r>
              <a:rPr lang="pt-BR" sz="1000" b="1" dirty="0">
                <a:solidFill>
                  <a:srgbClr val="000080"/>
                </a:solidFill>
                <a:highlight>
                  <a:srgbClr val="FFFFFF"/>
                </a:highlight>
              </a:rPr>
              <a:t>,</a:t>
            </a:r>
            <a:r>
              <a:rPr lang="pt-BR" sz="1000" dirty="0">
                <a:solidFill>
                  <a:srgbClr val="000000"/>
                </a:solidFill>
                <a:highlight>
                  <a:srgbClr val="FFFFFF"/>
                </a:highlight>
              </a:rPr>
              <a:t>y_train</a:t>
            </a:r>
            <a:r>
              <a:rPr lang="pt-BR" sz="1000" b="1" dirty="0">
                <a:solidFill>
                  <a:srgbClr val="000080"/>
                </a:solidFill>
                <a:highlight>
                  <a:srgbClr val="FFFFFF"/>
                </a:highlight>
              </a:rPr>
              <a:t>.</a:t>
            </a:r>
            <a:r>
              <a:rPr lang="pt-BR" sz="1000" dirty="0">
                <a:solidFill>
                  <a:srgbClr val="000000"/>
                </a:solidFill>
                <a:highlight>
                  <a:srgbClr val="FFFFFF"/>
                </a:highlight>
              </a:rPr>
              <a:t>imag</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Fit the MLP model.</a:t>
            </a:r>
            <a:endParaRPr lang="pt-BR" sz="1000" dirty="0">
              <a:solidFill>
                <a:srgbClr val="000000"/>
              </a:solidFill>
              <a:highlight>
                <a:srgbClr val="FFFFFF"/>
              </a:highlight>
            </a:endParaRPr>
          </a:p>
          <a:p>
            <a:r>
              <a:rPr lang="pt-BR" sz="1000" dirty="0">
                <a:solidFill>
                  <a:srgbClr val="000000"/>
                </a:solidFill>
                <a:highlight>
                  <a:srgbClr val="FFFFFF"/>
                </a:highlight>
              </a:rPr>
              <a:t>clf</a:t>
            </a:r>
            <a:r>
              <a:rPr lang="pt-BR" sz="1000" b="1" dirty="0">
                <a:solidFill>
                  <a:srgbClr val="000080"/>
                </a:solidFill>
                <a:highlight>
                  <a:srgbClr val="FFFFFF"/>
                </a:highlight>
              </a:rPr>
              <a:t>.</a:t>
            </a:r>
            <a:r>
              <a:rPr lang="pt-BR" sz="1000" dirty="0">
                <a:solidFill>
                  <a:srgbClr val="000000"/>
                </a:solidFill>
                <a:highlight>
                  <a:srgbClr val="FFFFFF"/>
                </a:highlight>
              </a:rPr>
              <a:t>fit</a:t>
            </a:r>
            <a:r>
              <a:rPr lang="pt-BR" sz="1000" b="1" dirty="0">
                <a:solidFill>
                  <a:srgbClr val="000080"/>
                </a:solidFill>
                <a:highlight>
                  <a:srgbClr val="FFFFFF"/>
                </a:highlight>
              </a:rPr>
              <a:t>(</a:t>
            </a:r>
            <a:r>
              <a:rPr lang="pt-BR" sz="1000" dirty="0">
                <a:solidFill>
                  <a:srgbClr val="000000"/>
                </a:solidFill>
                <a:highlight>
                  <a:srgbClr val="FFFFFF"/>
                </a:highlight>
              </a:rPr>
              <a:t>Y</a:t>
            </a:r>
            <a:r>
              <a:rPr lang="pt-BR" sz="1000" b="1" dirty="0">
                <a:solidFill>
                  <a:srgbClr val="000080"/>
                </a:solidFill>
                <a:highlight>
                  <a:srgbClr val="FFFFFF"/>
                </a:highlight>
              </a:rPr>
              <a:t>,</a:t>
            </a:r>
            <a:r>
              <a:rPr lang="pt-BR" sz="1000" dirty="0">
                <a:solidFill>
                  <a:srgbClr val="000000"/>
                </a:solidFill>
                <a:highlight>
                  <a:srgbClr val="FFFFFF"/>
                </a:highlight>
              </a:rPr>
              <a:t> toOneHotEncoding</a:t>
            </a:r>
            <a:r>
              <a:rPr lang="pt-BR" sz="1000" b="1" dirty="0">
                <a:solidFill>
                  <a:srgbClr val="000080"/>
                </a:solidFill>
                <a:highlight>
                  <a:srgbClr val="FFFFFF"/>
                </a:highlight>
              </a:rPr>
              <a:t>(</a:t>
            </a:r>
            <a:r>
              <a:rPr lang="pt-BR" sz="1000" dirty="0">
                <a:solidFill>
                  <a:srgbClr val="000000"/>
                </a:solidFill>
                <a:highlight>
                  <a:srgbClr val="FFFFFF"/>
                </a:highlight>
              </a:rPr>
              <a:t>b_train</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en-US" sz="1000" dirty="0">
                <a:solidFill>
                  <a:srgbClr val="008000"/>
                </a:solidFill>
                <a:highlight>
                  <a:srgbClr val="FFFFFF"/>
                </a:highlight>
              </a:rPr>
              <a:t># Prediction (detection) with trained MLP.</a:t>
            </a:r>
            <a:endParaRPr lang="en-US" sz="1000" dirty="0">
              <a:solidFill>
                <a:srgbClr val="000000"/>
              </a:solidFill>
              <a:highlight>
                <a:srgbClr val="FFFFFF"/>
              </a:highlight>
            </a:endParaRPr>
          </a:p>
          <a:p>
            <a:r>
              <a:rPr lang="pt-BR" sz="1000" dirty="0">
                <a:solidFill>
                  <a:srgbClr val="000000"/>
                </a:solidFill>
                <a:highlight>
                  <a:srgbClr val="FFFFFF"/>
                </a:highlight>
              </a:rPr>
              <a:t>detected_mlp </a:t>
            </a:r>
            <a:r>
              <a:rPr lang="pt-BR" sz="1000" b="1" dirty="0">
                <a:solidFill>
                  <a:srgbClr val="000080"/>
                </a:solidFill>
                <a:highlight>
                  <a:srgbClr val="FFFFFF"/>
                </a:highlight>
              </a:rPr>
              <a:t>=</a:t>
            </a:r>
            <a:r>
              <a:rPr lang="pt-BR" sz="1000" dirty="0">
                <a:solidFill>
                  <a:srgbClr val="000000"/>
                </a:solidFill>
                <a:highlight>
                  <a:srgbClr val="FFFFFF"/>
                </a:highlight>
              </a:rPr>
              <a:t> clf</a:t>
            </a:r>
            <a:r>
              <a:rPr lang="pt-BR" sz="1000" b="1" dirty="0">
                <a:solidFill>
                  <a:srgbClr val="000080"/>
                </a:solidFill>
                <a:highlight>
                  <a:srgbClr val="FFFFFF"/>
                </a:highlight>
              </a:rPr>
              <a:t>.</a:t>
            </a:r>
            <a:r>
              <a:rPr lang="pt-BR" sz="1000" dirty="0">
                <a:solidFill>
                  <a:srgbClr val="000000"/>
                </a:solidFill>
                <a:highlight>
                  <a:srgbClr val="FFFFFF"/>
                </a:highlight>
              </a:rPr>
              <a:t>predict</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c_</a:t>
            </a:r>
            <a:r>
              <a:rPr lang="pt-BR" sz="1000" b="1" dirty="0">
                <a:solidFill>
                  <a:srgbClr val="000080"/>
                </a:solidFill>
                <a:highlight>
                  <a:srgbClr val="FFFFFF"/>
                </a:highlight>
              </a:rPr>
              <a:t>[</a:t>
            </a:r>
            <a:r>
              <a:rPr lang="pt-BR" sz="1000" dirty="0">
                <a:solidFill>
                  <a:srgbClr val="000000"/>
                </a:solidFill>
                <a:highlight>
                  <a:srgbClr val="FFFFFF"/>
                </a:highlight>
              </a:rPr>
              <a:t>y_test</a:t>
            </a:r>
            <a:r>
              <a:rPr lang="pt-BR" sz="1000" b="1" dirty="0">
                <a:solidFill>
                  <a:srgbClr val="000080"/>
                </a:solidFill>
                <a:highlight>
                  <a:srgbClr val="FFFFFF"/>
                </a:highlight>
              </a:rPr>
              <a:t>.</a:t>
            </a:r>
            <a:r>
              <a:rPr lang="pt-BR" sz="1000" dirty="0">
                <a:solidFill>
                  <a:srgbClr val="000000"/>
                </a:solidFill>
                <a:highlight>
                  <a:srgbClr val="FFFFFF"/>
                </a:highlight>
              </a:rPr>
              <a:t>real</a:t>
            </a:r>
            <a:r>
              <a:rPr lang="pt-BR" sz="1000" b="1" dirty="0">
                <a:solidFill>
                  <a:srgbClr val="000080"/>
                </a:solidFill>
                <a:highlight>
                  <a:srgbClr val="FFFFFF"/>
                </a:highlight>
              </a:rPr>
              <a:t>,</a:t>
            </a:r>
            <a:r>
              <a:rPr lang="pt-BR" sz="1000" dirty="0">
                <a:solidFill>
                  <a:srgbClr val="000000"/>
                </a:solidFill>
                <a:highlight>
                  <a:srgbClr val="FFFFFF"/>
                </a:highlight>
              </a:rPr>
              <a:t> y_test</a:t>
            </a:r>
            <a:r>
              <a:rPr lang="pt-BR" sz="1000" b="1" dirty="0">
                <a:solidFill>
                  <a:srgbClr val="000080"/>
                </a:solidFill>
                <a:highlight>
                  <a:srgbClr val="FFFFFF"/>
                </a:highlight>
              </a:rPr>
              <a:t>.</a:t>
            </a:r>
            <a:r>
              <a:rPr lang="pt-BR" sz="1000" dirty="0">
                <a:solidFill>
                  <a:srgbClr val="000000"/>
                </a:solidFill>
                <a:highlight>
                  <a:srgbClr val="FFFFFF"/>
                </a:highlight>
              </a:rPr>
              <a:t>imag</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Detection with optimum detector.</a:t>
            </a:r>
            <a:endParaRPr lang="pt-BR" sz="1000" dirty="0">
              <a:solidFill>
                <a:srgbClr val="000000"/>
              </a:solidFill>
              <a:highlight>
                <a:srgbClr val="FFFFFF"/>
              </a:highlight>
            </a:endParaRPr>
          </a:p>
          <a:p>
            <a:r>
              <a:rPr lang="pt-BR" sz="1000" dirty="0">
                <a:solidFill>
                  <a:srgbClr val="000000"/>
                </a:solidFill>
                <a:highlight>
                  <a:srgbClr val="FFFFFF"/>
                </a:highlight>
              </a:rPr>
              <a:t>detected_opt </a:t>
            </a:r>
            <a:r>
              <a:rPr lang="pt-BR" sz="1000" b="1" dirty="0">
                <a:solidFill>
                  <a:srgbClr val="000080"/>
                </a:solidFill>
                <a:highlight>
                  <a:srgbClr val="FFFFFF"/>
                </a:highlight>
              </a:rPr>
              <a:t>=</a:t>
            </a:r>
            <a:r>
              <a:rPr lang="pt-BR" sz="1000" dirty="0">
                <a:solidFill>
                  <a:srgbClr val="000000"/>
                </a:solidFill>
                <a:highlight>
                  <a:srgbClr val="FFFFFF"/>
                </a:highlight>
              </a:rPr>
              <a:t> optimumDemod</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c_</a:t>
            </a:r>
            <a:r>
              <a:rPr lang="pt-BR" sz="1000" b="1" dirty="0">
                <a:solidFill>
                  <a:srgbClr val="000080"/>
                </a:solidFill>
                <a:highlight>
                  <a:srgbClr val="FFFFFF"/>
                </a:highlight>
              </a:rPr>
              <a:t>[</a:t>
            </a:r>
            <a:r>
              <a:rPr lang="pt-BR" sz="1000" dirty="0">
                <a:solidFill>
                  <a:srgbClr val="000000"/>
                </a:solidFill>
                <a:highlight>
                  <a:srgbClr val="FFFFFF"/>
                </a:highlight>
              </a:rPr>
              <a:t>y_test</a:t>
            </a:r>
            <a:r>
              <a:rPr lang="pt-BR" sz="1000" b="1" dirty="0">
                <a:solidFill>
                  <a:srgbClr val="000080"/>
                </a:solidFill>
                <a:highlight>
                  <a:srgbClr val="FFFFFF"/>
                </a:highlight>
              </a:rPr>
              <a:t>.</a:t>
            </a:r>
            <a:r>
              <a:rPr lang="pt-BR" sz="1000" dirty="0">
                <a:solidFill>
                  <a:srgbClr val="000000"/>
                </a:solidFill>
                <a:highlight>
                  <a:srgbClr val="FFFFFF"/>
                </a:highlight>
              </a:rPr>
              <a:t>real</a:t>
            </a:r>
            <a:r>
              <a:rPr lang="pt-BR" sz="1000" b="1" dirty="0">
                <a:solidFill>
                  <a:srgbClr val="000080"/>
                </a:solidFill>
                <a:highlight>
                  <a:srgbClr val="FFFFFF"/>
                </a:highlight>
              </a:rPr>
              <a:t>,</a:t>
            </a:r>
            <a:r>
              <a:rPr lang="pt-BR" sz="1000" dirty="0">
                <a:solidFill>
                  <a:srgbClr val="000000"/>
                </a:solidFill>
                <a:highlight>
                  <a:srgbClr val="FFFFFF"/>
                </a:highlight>
              </a:rPr>
              <a:t> y_test</a:t>
            </a:r>
            <a:r>
              <a:rPr lang="pt-BR" sz="1000" b="1" dirty="0">
                <a:solidFill>
                  <a:srgbClr val="000080"/>
                </a:solidFill>
                <a:highlight>
                  <a:srgbClr val="FFFFFF"/>
                </a:highlight>
              </a:rPr>
              <a:t>.</a:t>
            </a:r>
            <a:r>
              <a:rPr lang="pt-BR" sz="1000" dirty="0">
                <a:solidFill>
                  <a:srgbClr val="000000"/>
                </a:solidFill>
                <a:highlight>
                  <a:srgbClr val="FFFFFF"/>
                </a:highlight>
              </a:rPr>
              <a:t>imag</a:t>
            </a:r>
            <a:r>
              <a:rPr lang="pt-BR" sz="1000" b="1" dirty="0">
                <a:solidFill>
                  <a:srgbClr val="000080"/>
                </a:solidFill>
                <a:highlight>
                  <a:srgbClr val="FFFFFF"/>
                </a:highlight>
              </a:rPr>
              <a:t>])</a:t>
            </a:r>
            <a:endParaRPr lang="pt-BR" sz="1000" dirty="0"/>
          </a:p>
        </p:txBody>
      </p:sp>
      <p:sp>
        <p:nvSpPr>
          <p:cNvPr id="8" name="Rectangle 7"/>
          <p:cNvSpPr/>
          <p:nvPr/>
        </p:nvSpPr>
        <p:spPr>
          <a:xfrm>
            <a:off x="8126693" y="6488668"/>
            <a:ext cx="3924279" cy="369332"/>
          </a:xfrm>
          <a:prstGeom prst="rect">
            <a:avLst/>
          </a:prstGeom>
        </p:spPr>
        <p:txBody>
          <a:bodyPr wrap="none">
            <a:spAutoFit/>
          </a:bodyPr>
          <a:lstStyle/>
          <a:p>
            <a:r>
              <a:rPr lang="pt-BR" b="1" dirty="0">
                <a:solidFill>
                  <a:srgbClr val="00B0F0"/>
                </a:solidFill>
              </a:rPr>
              <a:t>Exemplo</a:t>
            </a:r>
            <a:r>
              <a:rPr lang="pt-BR" dirty="0">
                <a:solidFill>
                  <a:srgbClr val="00B0F0"/>
                </a:solidFill>
              </a:rPr>
              <a:t>: SciKitMLPQPSKClassifier.ipynb</a:t>
            </a:r>
          </a:p>
        </p:txBody>
      </p:sp>
      <p:cxnSp>
        <p:nvCxnSpPr>
          <p:cNvPr id="5" name="Straight Arrow Connector 4"/>
          <p:cNvCxnSpPr>
            <a:stCxn id="12" idx="1"/>
          </p:cNvCxnSpPr>
          <p:nvPr/>
        </p:nvCxnSpPr>
        <p:spPr>
          <a:xfrm flipH="1" flipV="1">
            <a:off x="3606800" y="1457750"/>
            <a:ext cx="787779"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394579" y="1319251"/>
            <a:ext cx="2070100" cy="276999"/>
          </a:xfrm>
          <a:prstGeom prst="rect">
            <a:avLst/>
          </a:prstGeom>
          <a:noFill/>
        </p:spPr>
        <p:txBody>
          <a:bodyPr wrap="square" rtlCol="0">
            <a:spAutoFit/>
          </a:bodyPr>
          <a:lstStyle/>
          <a:p>
            <a:r>
              <a:rPr lang="pt-BR" sz="1200" dirty="0"/>
              <a:t>Importa a classe MLPClassifier</a:t>
            </a:r>
          </a:p>
        </p:txBody>
      </p:sp>
      <p:cxnSp>
        <p:nvCxnSpPr>
          <p:cNvPr id="15" name="Straight Arrow Connector 14"/>
          <p:cNvCxnSpPr>
            <a:stCxn id="16" idx="1"/>
          </p:cNvCxnSpPr>
          <p:nvPr/>
        </p:nvCxnSpPr>
        <p:spPr>
          <a:xfrm flipH="1">
            <a:off x="2838451" y="2276774"/>
            <a:ext cx="900432" cy="382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738883" y="2045941"/>
            <a:ext cx="2014595" cy="461665"/>
          </a:xfrm>
          <a:prstGeom prst="rect">
            <a:avLst/>
          </a:prstGeom>
          <a:noFill/>
        </p:spPr>
        <p:txBody>
          <a:bodyPr wrap="square" rtlCol="0">
            <a:spAutoFit/>
          </a:bodyPr>
          <a:lstStyle/>
          <a:p>
            <a:r>
              <a:rPr lang="pt-BR" sz="1200" dirty="0"/>
              <a:t>Gera um sequência aleatória de bits para transmissão.</a:t>
            </a:r>
          </a:p>
        </p:txBody>
      </p:sp>
      <p:cxnSp>
        <p:nvCxnSpPr>
          <p:cNvPr id="19" name="Straight Arrow Connector 18"/>
          <p:cNvCxnSpPr>
            <a:stCxn id="20" idx="1"/>
          </p:cNvCxnSpPr>
          <p:nvPr/>
        </p:nvCxnSpPr>
        <p:spPr>
          <a:xfrm flipH="1">
            <a:off x="1651000" y="2918628"/>
            <a:ext cx="2032378" cy="59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683378" y="2687795"/>
            <a:ext cx="1822072" cy="461665"/>
          </a:xfrm>
          <a:prstGeom prst="rect">
            <a:avLst/>
          </a:prstGeom>
          <a:noFill/>
        </p:spPr>
        <p:txBody>
          <a:bodyPr wrap="square" rtlCol="0">
            <a:spAutoFit/>
          </a:bodyPr>
          <a:lstStyle/>
          <a:p>
            <a:r>
              <a:rPr lang="pt-BR" sz="1200" dirty="0"/>
              <a:t>Modula os símbolos QPSK com os bits gerados.</a:t>
            </a:r>
          </a:p>
        </p:txBody>
      </p:sp>
      <p:cxnSp>
        <p:nvCxnSpPr>
          <p:cNvPr id="26" name="Straight Arrow Connector 25"/>
          <p:cNvCxnSpPr>
            <a:stCxn id="27" idx="1"/>
          </p:cNvCxnSpPr>
          <p:nvPr/>
        </p:nvCxnSpPr>
        <p:spPr>
          <a:xfrm flipH="1">
            <a:off x="2260600" y="3424242"/>
            <a:ext cx="1597668" cy="2033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858268" y="3193409"/>
            <a:ext cx="2070100" cy="461665"/>
          </a:xfrm>
          <a:prstGeom prst="rect">
            <a:avLst/>
          </a:prstGeom>
          <a:noFill/>
        </p:spPr>
        <p:txBody>
          <a:bodyPr wrap="square" rtlCol="0">
            <a:spAutoFit/>
          </a:bodyPr>
          <a:lstStyle/>
          <a:p>
            <a:r>
              <a:rPr lang="pt-BR" sz="1200" dirty="0"/>
              <a:t>Passa sinal modulado por canal AWGN.</a:t>
            </a:r>
          </a:p>
        </p:txBody>
      </p:sp>
      <p:sp>
        <p:nvSpPr>
          <p:cNvPr id="30" name="TextBox 29"/>
          <p:cNvSpPr txBox="1"/>
          <p:nvPr/>
        </p:nvSpPr>
        <p:spPr>
          <a:xfrm>
            <a:off x="6972300" y="5125881"/>
            <a:ext cx="5078672" cy="1384995"/>
          </a:xfrm>
          <a:prstGeom prst="rect">
            <a:avLst/>
          </a:prstGeom>
          <a:noFill/>
        </p:spPr>
        <p:txBody>
          <a:bodyPr wrap="square" rtlCol="0">
            <a:spAutoFit/>
          </a:bodyPr>
          <a:lstStyle/>
          <a:p>
            <a:pPr marL="285750" indent="-285750">
              <a:buFont typeface="Arial" panose="020B0604020202020204" pitchFamily="34" charset="0"/>
              <a:buChar char="•"/>
            </a:pPr>
            <a:r>
              <a:rPr lang="pt-BR" sz="1400" dirty="0"/>
              <a:t>As fronteiras de decisão do detector com classificador MLP se aproximam das fronteiras do detector ótimo.</a:t>
            </a:r>
          </a:p>
          <a:p>
            <a:pPr marL="285750" indent="-285750">
              <a:buFont typeface="Arial" panose="020B0604020202020204" pitchFamily="34" charset="0"/>
              <a:buChar char="•"/>
            </a:pPr>
            <a:r>
              <a:rPr lang="pt-BR" sz="1400" dirty="0"/>
              <a:t>Qual seria a vantagem em se utilizar um detector baseado em MLP?</a:t>
            </a:r>
          </a:p>
          <a:p>
            <a:pPr marL="742950" lvl="1" indent="-285750">
              <a:buFont typeface="Wingdings" panose="05000000000000000000" pitchFamily="2" charset="2"/>
              <a:buChar char="§"/>
            </a:pPr>
            <a:r>
              <a:rPr lang="pt-BR" sz="1400" dirty="0"/>
              <a:t>Se existe um algoritmo ótimo conhecido, uma rede neural treinada nunca poderá superá-lo.</a:t>
            </a:r>
          </a:p>
        </p:txBody>
      </p:sp>
      <p:cxnSp>
        <p:nvCxnSpPr>
          <p:cNvPr id="31" name="Straight Arrow Connector 30"/>
          <p:cNvCxnSpPr>
            <a:stCxn id="32" idx="1"/>
          </p:cNvCxnSpPr>
          <p:nvPr/>
        </p:nvCxnSpPr>
        <p:spPr>
          <a:xfrm flipH="1">
            <a:off x="3512820" y="4161871"/>
            <a:ext cx="881758" cy="4177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94578" y="3838705"/>
            <a:ext cx="2311021" cy="646331"/>
          </a:xfrm>
          <a:prstGeom prst="rect">
            <a:avLst/>
          </a:prstGeom>
          <a:noFill/>
        </p:spPr>
        <p:txBody>
          <a:bodyPr wrap="square" rtlCol="0">
            <a:spAutoFit/>
          </a:bodyPr>
          <a:lstStyle/>
          <a:p>
            <a:r>
              <a:rPr lang="pt-BR" sz="1200" dirty="0"/>
              <a:t>Instancia MLP com 2 camadas escondidas com 10 e 4 neurônios, respectivamente.</a:t>
            </a:r>
          </a:p>
        </p:txBody>
      </p:sp>
      <p:cxnSp>
        <p:nvCxnSpPr>
          <p:cNvPr id="35" name="Straight Arrow Connector 34"/>
          <p:cNvCxnSpPr>
            <a:stCxn id="36" idx="1"/>
          </p:cNvCxnSpPr>
          <p:nvPr/>
        </p:nvCxnSpPr>
        <p:spPr>
          <a:xfrm flipH="1">
            <a:off x="5048250" y="4887334"/>
            <a:ext cx="680126" cy="1384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28376" y="4748834"/>
            <a:ext cx="1332743" cy="276999"/>
          </a:xfrm>
          <a:prstGeom prst="rect">
            <a:avLst/>
          </a:prstGeom>
          <a:noFill/>
        </p:spPr>
        <p:txBody>
          <a:bodyPr wrap="square" rtlCol="0">
            <a:spAutoFit/>
          </a:bodyPr>
          <a:lstStyle/>
          <a:p>
            <a:r>
              <a:rPr lang="pt-BR" sz="1200" dirty="0"/>
              <a:t>Divide o conjunto.</a:t>
            </a:r>
          </a:p>
        </p:txBody>
      </p:sp>
      <p:sp>
        <p:nvSpPr>
          <p:cNvPr id="39" name="TextBox 38"/>
          <p:cNvSpPr txBox="1"/>
          <p:nvPr/>
        </p:nvSpPr>
        <p:spPr>
          <a:xfrm>
            <a:off x="3842047" y="5341426"/>
            <a:ext cx="3219071" cy="461665"/>
          </a:xfrm>
          <a:prstGeom prst="rect">
            <a:avLst/>
          </a:prstGeom>
          <a:noFill/>
        </p:spPr>
        <p:txBody>
          <a:bodyPr wrap="square" rtlCol="0">
            <a:spAutoFit/>
          </a:bodyPr>
          <a:lstStyle/>
          <a:p>
            <a:r>
              <a:rPr lang="pt-BR" sz="1200" dirty="0"/>
              <a:t>A classe MLP não suporta números complexo, portanto, dividimos y (real,imag) em 2 atributos.</a:t>
            </a:r>
          </a:p>
        </p:txBody>
      </p:sp>
      <p:cxnSp>
        <p:nvCxnSpPr>
          <p:cNvPr id="40" name="Straight Arrow Connector 39"/>
          <p:cNvCxnSpPr>
            <a:stCxn id="39" idx="1"/>
          </p:cNvCxnSpPr>
          <p:nvPr/>
        </p:nvCxnSpPr>
        <p:spPr>
          <a:xfrm flipH="1" flipV="1">
            <a:off x="2794000" y="5436010"/>
            <a:ext cx="1048047" cy="1362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529152" y="5787639"/>
            <a:ext cx="2532048" cy="461665"/>
          </a:xfrm>
          <a:prstGeom prst="rect">
            <a:avLst/>
          </a:prstGeom>
          <a:noFill/>
        </p:spPr>
        <p:txBody>
          <a:bodyPr wrap="square" rtlCol="0">
            <a:spAutoFit/>
          </a:bodyPr>
          <a:lstStyle/>
          <a:p>
            <a:r>
              <a:rPr lang="pt-BR" sz="1200" dirty="0"/>
              <a:t>Treina o modelo com codificação one-hot e faz detecção dos símbolos.</a:t>
            </a:r>
          </a:p>
        </p:txBody>
      </p:sp>
      <p:cxnSp>
        <p:nvCxnSpPr>
          <p:cNvPr id="46" name="Straight Arrow Connector 45"/>
          <p:cNvCxnSpPr>
            <a:stCxn id="45" idx="1"/>
          </p:cNvCxnSpPr>
          <p:nvPr/>
        </p:nvCxnSpPr>
        <p:spPr>
          <a:xfrm flipH="1" flipV="1">
            <a:off x="2838451" y="5727700"/>
            <a:ext cx="1690701" cy="2907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5" idx="1"/>
          </p:cNvCxnSpPr>
          <p:nvPr/>
        </p:nvCxnSpPr>
        <p:spPr>
          <a:xfrm flipH="1">
            <a:off x="3981450" y="6018472"/>
            <a:ext cx="54770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841117" y="6249304"/>
            <a:ext cx="2055880" cy="276999"/>
          </a:xfrm>
          <a:prstGeom prst="rect">
            <a:avLst/>
          </a:prstGeom>
          <a:noFill/>
        </p:spPr>
        <p:txBody>
          <a:bodyPr wrap="square" rtlCol="0">
            <a:spAutoFit/>
          </a:bodyPr>
          <a:lstStyle/>
          <a:p>
            <a:r>
              <a:rPr lang="pt-BR" sz="1200" dirty="0"/>
              <a:t>Detecção ótima dos símbolos.</a:t>
            </a:r>
          </a:p>
        </p:txBody>
      </p:sp>
      <p:cxnSp>
        <p:nvCxnSpPr>
          <p:cNvPr id="60" name="Straight Arrow Connector 59"/>
          <p:cNvCxnSpPr>
            <a:stCxn id="59" idx="1"/>
          </p:cNvCxnSpPr>
          <p:nvPr/>
        </p:nvCxnSpPr>
        <p:spPr>
          <a:xfrm flipH="1" flipV="1">
            <a:off x="4268084" y="6343348"/>
            <a:ext cx="573033" cy="444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p:cNvSpPr txBox="1"/>
              <p:nvPr/>
            </p:nvSpPr>
            <p:spPr>
              <a:xfrm>
                <a:off x="10692510" y="1690688"/>
                <a:ext cx="1335219" cy="65793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sSub>
                            <m:sSubPr>
                              <m:ctrlPr>
                                <a:rPr lang="pt-BR" i="1" smtClean="0">
                                  <a:latin typeface="Cambria Math" panose="02040503050406030204" pitchFamily="18" charset="0"/>
                                </a:rPr>
                              </m:ctrlPr>
                            </m:sSubPr>
                            <m:e>
                              <m:r>
                                <a:rPr lang="pt-BR" b="0" i="1" smtClean="0">
                                  <a:latin typeface="Cambria Math" panose="02040503050406030204" pitchFamily="18" charset="0"/>
                                </a:rPr>
                                <m:t>𝐸</m:t>
                              </m:r>
                            </m:e>
                            <m:sub>
                              <m:r>
                                <a:rPr lang="pt-BR" b="0" i="1" smtClean="0">
                                  <a:latin typeface="Cambria Math" panose="02040503050406030204" pitchFamily="18" charset="0"/>
                                </a:rPr>
                                <m:t>𝑠</m:t>
                              </m:r>
                            </m:sub>
                          </m:sSub>
                        </m:num>
                        <m:den>
                          <m:sSub>
                            <m:sSubPr>
                              <m:ctrlPr>
                                <a:rPr lang="pt-BR" i="1" smtClean="0">
                                  <a:latin typeface="Cambria Math" panose="02040503050406030204" pitchFamily="18" charset="0"/>
                                </a:rPr>
                              </m:ctrlPr>
                            </m:sSubPr>
                            <m:e>
                              <m:r>
                                <a:rPr lang="pt-BR" b="0" i="1" smtClean="0">
                                  <a:latin typeface="Cambria Math" panose="02040503050406030204" pitchFamily="18" charset="0"/>
                                </a:rPr>
                                <m:t>𝑁</m:t>
                              </m:r>
                            </m:e>
                            <m:sub>
                              <m:r>
                                <a:rPr lang="pt-BR" b="0" i="1" smtClean="0">
                                  <a:latin typeface="Cambria Math" panose="02040503050406030204" pitchFamily="18" charset="0"/>
                                </a:rPr>
                                <m:t>0</m:t>
                              </m:r>
                            </m:sub>
                          </m:sSub>
                        </m:den>
                      </m:f>
                      <m:r>
                        <a:rPr lang="pt-BR" b="0" i="1" smtClean="0">
                          <a:latin typeface="Cambria Math" panose="02040503050406030204" pitchFamily="18" charset="0"/>
                        </a:rPr>
                        <m:t>=7 </m:t>
                      </m:r>
                      <m:r>
                        <a:rPr lang="pt-BR" b="0" i="1" smtClean="0">
                          <a:latin typeface="Cambria Math" panose="02040503050406030204" pitchFamily="18" charset="0"/>
                        </a:rPr>
                        <m:t>𝑑𝐵</m:t>
                      </m:r>
                    </m:oMath>
                  </m:oMathPara>
                </a14:m>
                <a:endParaRPr lang="pt-BR" dirty="0"/>
              </a:p>
            </p:txBody>
          </p:sp>
        </mc:Choice>
        <mc:Fallback xmlns="">
          <p:sp>
            <p:nvSpPr>
              <p:cNvPr id="3" name="TextBox 2"/>
              <p:cNvSpPr txBox="1">
                <a:spLocks noRot="1" noChangeAspect="1" noMove="1" noResize="1" noEditPoints="1" noAdjustHandles="1" noChangeArrowheads="1" noChangeShapeType="1" noTextEdit="1"/>
              </p:cNvSpPr>
              <p:nvPr/>
            </p:nvSpPr>
            <p:spPr>
              <a:xfrm>
                <a:off x="10692510" y="1690688"/>
                <a:ext cx="1335219" cy="657937"/>
              </a:xfrm>
              <a:prstGeom prst="rect">
                <a:avLst/>
              </a:prstGeom>
              <a:blipFill rotWithShape="0">
                <a:blip r:embed="rId5"/>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14910813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Estimação de fase com MLPRegressor </a:t>
            </a:r>
          </a:p>
        </p:txBody>
      </p:sp>
      <p:sp>
        <p:nvSpPr>
          <p:cNvPr id="3" name="Rectangle 2"/>
          <p:cNvSpPr/>
          <p:nvPr/>
        </p:nvSpPr>
        <p:spPr>
          <a:xfrm>
            <a:off x="7935967" y="6369445"/>
            <a:ext cx="3968459" cy="369332"/>
          </a:xfrm>
          <a:prstGeom prst="rect">
            <a:avLst/>
          </a:prstGeom>
        </p:spPr>
        <p:txBody>
          <a:bodyPr wrap="none">
            <a:spAutoFit/>
          </a:bodyPr>
          <a:lstStyle/>
          <a:p>
            <a:r>
              <a:rPr lang="pt-BR" b="1" dirty="0">
                <a:solidFill>
                  <a:srgbClr val="00B0F0"/>
                </a:solidFill>
              </a:rPr>
              <a:t>Exemplo</a:t>
            </a:r>
            <a:r>
              <a:rPr lang="pt-BR" dirty="0">
                <a:solidFill>
                  <a:srgbClr val="00B0F0"/>
                </a:solidFill>
              </a:rPr>
              <a:t>: </a:t>
            </a:r>
            <a:r>
              <a:rPr lang="pt-BR" dirty="0" smtClean="0">
                <a:solidFill>
                  <a:srgbClr val="00B0F0"/>
                </a:solidFill>
              </a:rPr>
              <a:t>SciKitMLPRegression_v4.ipynb</a:t>
            </a:r>
            <a:endParaRPr lang="pt-BR" dirty="0">
              <a:solidFill>
                <a:srgbClr val="00B0F0"/>
              </a:solidFill>
            </a:endParaRPr>
          </a:p>
        </p:txBody>
      </p:sp>
      <p:sp>
        <p:nvSpPr>
          <p:cNvPr id="4" name="Rectangle 3"/>
          <p:cNvSpPr/>
          <p:nvPr/>
        </p:nvSpPr>
        <p:spPr>
          <a:xfrm>
            <a:off x="838200" y="1209082"/>
            <a:ext cx="4238767" cy="5478423"/>
          </a:xfrm>
          <a:prstGeom prst="rect">
            <a:avLst/>
          </a:prstGeom>
        </p:spPr>
        <p:txBody>
          <a:bodyPr wrap="square">
            <a:spAutoFit/>
          </a:bodyPr>
          <a:lstStyle/>
          <a:p>
            <a:r>
              <a:rPr lang="pt-BR" sz="1000" dirty="0">
                <a:solidFill>
                  <a:srgbClr val="008000"/>
                </a:solidFill>
                <a:highlight>
                  <a:srgbClr val="FFFFFF"/>
                </a:highlight>
              </a:rPr>
              <a:t># Import all necessary libraries.</a:t>
            </a:r>
            <a:endParaRPr lang="pt-BR" sz="1000" dirty="0">
              <a:solidFill>
                <a:srgbClr val="000000"/>
              </a:solidFill>
              <a:highlight>
                <a:srgbClr val="FFFFFF"/>
              </a:highlight>
            </a:endParaRPr>
          </a:p>
          <a:p>
            <a:r>
              <a:rPr lang="pt-BR" sz="1000" b="1" dirty="0">
                <a:solidFill>
                  <a:srgbClr val="0000FF"/>
                </a:solidFill>
                <a:highlight>
                  <a:srgbClr val="FFFFFF"/>
                </a:highlight>
              </a:rPr>
              <a:t>import</a:t>
            </a:r>
            <a:r>
              <a:rPr lang="pt-BR" sz="1000" dirty="0">
                <a:solidFill>
                  <a:srgbClr val="000000"/>
                </a:solidFill>
                <a:highlight>
                  <a:srgbClr val="FFFFFF"/>
                </a:highlight>
              </a:rPr>
              <a:t> numpy </a:t>
            </a:r>
            <a:r>
              <a:rPr lang="pt-BR" sz="1000" b="1" dirty="0">
                <a:solidFill>
                  <a:srgbClr val="0000FF"/>
                </a:solidFill>
                <a:highlight>
                  <a:srgbClr val="FFFFFF"/>
                </a:highlight>
              </a:rPr>
              <a:t>as</a:t>
            </a:r>
            <a:r>
              <a:rPr lang="pt-BR" sz="1000" dirty="0">
                <a:solidFill>
                  <a:srgbClr val="000000"/>
                </a:solidFill>
                <a:highlight>
                  <a:srgbClr val="FFFFFF"/>
                </a:highlight>
              </a:rPr>
              <a:t> np</a:t>
            </a:r>
          </a:p>
          <a:p>
            <a:r>
              <a:rPr lang="pt-BR" sz="1000" b="1" dirty="0">
                <a:solidFill>
                  <a:srgbClr val="0000FF"/>
                </a:solidFill>
                <a:highlight>
                  <a:srgbClr val="FFFFFF"/>
                </a:highlight>
              </a:rPr>
              <a:t>from</a:t>
            </a:r>
            <a:r>
              <a:rPr lang="pt-BR" sz="1000" dirty="0">
                <a:solidFill>
                  <a:srgbClr val="000000"/>
                </a:solidFill>
                <a:highlight>
                  <a:srgbClr val="FFFFFF"/>
                </a:highlight>
              </a:rPr>
              <a:t> sklearn</a:t>
            </a:r>
            <a:r>
              <a:rPr lang="pt-BR" sz="1000" b="1" dirty="0">
                <a:solidFill>
                  <a:srgbClr val="000080"/>
                </a:solidFill>
                <a:highlight>
                  <a:srgbClr val="FFFFFF"/>
                </a:highlight>
              </a:rPr>
              <a:t>.</a:t>
            </a:r>
            <a:r>
              <a:rPr lang="pt-BR" sz="1000" dirty="0">
                <a:solidFill>
                  <a:srgbClr val="000000"/>
                </a:solidFill>
                <a:highlight>
                  <a:srgbClr val="FFFFFF"/>
                </a:highlight>
              </a:rPr>
              <a:t>model_selection </a:t>
            </a:r>
            <a:r>
              <a:rPr lang="pt-BR" sz="1000" b="1" dirty="0">
                <a:solidFill>
                  <a:srgbClr val="0000FF"/>
                </a:solidFill>
                <a:highlight>
                  <a:srgbClr val="FFFFFF"/>
                </a:highlight>
              </a:rPr>
              <a:t>import</a:t>
            </a:r>
            <a:r>
              <a:rPr lang="pt-BR" sz="1000" dirty="0">
                <a:solidFill>
                  <a:srgbClr val="000000"/>
                </a:solidFill>
                <a:highlight>
                  <a:srgbClr val="FFFFFF"/>
                </a:highlight>
              </a:rPr>
              <a:t> train_test_split</a:t>
            </a:r>
          </a:p>
          <a:p>
            <a:r>
              <a:rPr lang="pt-BR" sz="1000" b="1" dirty="0">
                <a:solidFill>
                  <a:srgbClr val="0000FF"/>
                </a:solidFill>
                <a:highlight>
                  <a:srgbClr val="FFFFFF"/>
                </a:highlight>
              </a:rPr>
              <a:t>from</a:t>
            </a:r>
            <a:r>
              <a:rPr lang="pt-BR" sz="1000" dirty="0">
                <a:solidFill>
                  <a:srgbClr val="000000"/>
                </a:solidFill>
                <a:highlight>
                  <a:srgbClr val="FFFFFF"/>
                </a:highlight>
              </a:rPr>
              <a:t> sklearn</a:t>
            </a:r>
            <a:r>
              <a:rPr lang="pt-BR" sz="1000" b="1" dirty="0">
                <a:solidFill>
                  <a:srgbClr val="000080"/>
                </a:solidFill>
                <a:highlight>
                  <a:srgbClr val="FFFFFF"/>
                </a:highlight>
              </a:rPr>
              <a:t>.</a:t>
            </a:r>
            <a:r>
              <a:rPr lang="pt-BR" sz="1000" dirty="0">
                <a:solidFill>
                  <a:srgbClr val="000000"/>
                </a:solidFill>
                <a:highlight>
                  <a:srgbClr val="FFFFFF"/>
                </a:highlight>
              </a:rPr>
              <a:t>neural_network </a:t>
            </a:r>
            <a:r>
              <a:rPr lang="pt-BR" sz="1000" b="1" dirty="0">
                <a:solidFill>
                  <a:srgbClr val="0000FF"/>
                </a:solidFill>
                <a:highlight>
                  <a:srgbClr val="FFFFFF"/>
                </a:highlight>
              </a:rPr>
              <a:t>import</a:t>
            </a:r>
            <a:r>
              <a:rPr lang="pt-BR" sz="1000" dirty="0">
                <a:solidFill>
                  <a:srgbClr val="000000"/>
                </a:solidFill>
                <a:highlight>
                  <a:srgbClr val="FFFFFF"/>
                </a:highlight>
              </a:rPr>
              <a:t> MLPRegressor</a:t>
            </a:r>
          </a:p>
          <a:p>
            <a:endParaRPr lang="pt-BR" sz="1000" dirty="0">
              <a:solidFill>
                <a:srgbClr val="000000"/>
              </a:solidFill>
              <a:highlight>
                <a:srgbClr val="FFFFFF"/>
              </a:highlight>
            </a:endParaRPr>
          </a:p>
          <a:p>
            <a:r>
              <a:rPr lang="en-US" sz="1000" dirty="0">
                <a:solidFill>
                  <a:srgbClr val="008000"/>
                </a:solidFill>
                <a:highlight>
                  <a:srgbClr val="FFFFFF"/>
                </a:highlight>
              </a:rPr>
              <a:t># Number of QPSK symbols to be transmitted.</a:t>
            </a:r>
            <a:endParaRPr lang="en-US" sz="1000" dirty="0">
              <a:solidFill>
                <a:srgbClr val="000000"/>
              </a:solidFill>
              <a:highlight>
                <a:srgbClr val="FFFFFF"/>
              </a:highlight>
            </a:endParaRPr>
          </a:p>
          <a:p>
            <a:r>
              <a:rPr lang="pt-BR" sz="1000" dirty="0">
                <a:solidFill>
                  <a:srgbClr val="000000"/>
                </a:solidFill>
                <a:highlight>
                  <a:srgbClr val="FFFFFF"/>
                </a:highlight>
              </a:rPr>
              <a:t>N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100000</a:t>
            </a:r>
            <a:endParaRPr lang="pt-BR" sz="1000" dirty="0">
              <a:solidFill>
                <a:srgbClr val="000000"/>
              </a:solidFill>
              <a:highlight>
                <a:srgbClr val="FFFFFF"/>
              </a:highlight>
            </a:endParaRPr>
          </a:p>
          <a:p>
            <a:endParaRPr lang="pt-BR" sz="1000" dirty="0">
              <a:solidFill>
                <a:srgbClr val="000000"/>
              </a:solidFill>
              <a:highlight>
                <a:srgbClr val="FFFFFF"/>
              </a:highlight>
            </a:endParaRPr>
          </a:p>
          <a:p>
            <a:r>
              <a:rPr lang="pt-BR" sz="1000" dirty="0">
                <a:solidFill>
                  <a:srgbClr val="008000"/>
                </a:solidFill>
                <a:highlight>
                  <a:srgbClr val="FFFFFF"/>
                </a:highlight>
              </a:rPr>
              <a:t># Define Es/N0 value in dB.</a:t>
            </a:r>
            <a:endParaRPr lang="pt-BR" sz="1000" dirty="0">
              <a:solidFill>
                <a:srgbClr val="000000"/>
              </a:solidFill>
              <a:highlight>
                <a:srgbClr val="FFFFFF"/>
              </a:highlight>
            </a:endParaRPr>
          </a:p>
          <a:p>
            <a:r>
              <a:rPr lang="pt-BR" sz="1000" dirty="0">
                <a:solidFill>
                  <a:srgbClr val="000000"/>
                </a:solidFill>
                <a:highlight>
                  <a:srgbClr val="FFFFFF"/>
                </a:highlight>
              </a:rPr>
              <a:t>EsN0dB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27</a:t>
            </a:r>
            <a:endParaRPr lang="pt-BR" sz="1000" dirty="0">
              <a:solidFill>
                <a:srgbClr val="000000"/>
              </a:solidFill>
              <a:highlight>
                <a:srgbClr val="FFFFFF"/>
              </a:highlight>
            </a:endParaRPr>
          </a:p>
          <a:p>
            <a:r>
              <a:rPr lang="pt-BR" sz="1000" dirty="0">
                <a:solidFill>
                  <a:srgbClr val="008000"/>
                </a:solidFill>
                <a:highlight>
                  <a:srgbClr val="FFFFFF"/>
                </a:highlight>
              </a:rPr>
              <a:t># Tranform into linear value.</a:t>
            </a:r>
            <a:endParaRPr lang="pt-BR" sz="1000" dirty="0">
              <a:solidFill>
                <a:srgbClr val="000000"/>
              </a:solidFill>
              <a:highlight>
                <a:srgbClr val="FFFFFF"/>
              </a:highlight>
            </a:endParaRPr>
          </a:p>
          <a:p>
            <a:r>
              <a:rPr lang="pt-BR" sz="1000" dirty="0">
                <a:solidFill>
                  <a:srgbClr val="000000"/>
                </a:solidFill>
                <a:highlight>
                  <a:srgbClr val="FFFFFF"/>
                </a:highlight>
              </a:rPr>
              <a:t>EsN0Lin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10.0</a:t>
            </a:r>
            <a:r>
              <a:rPr lang="pt-BR" sz="1000" b="1" dirty="0">
                <a:solidFill>
                  <a:srgbClr val="000080"/>
                </a:solidFill>
                <a:highlight>
                  <a:srgbClr val="FFFFFF"/>
                </a:highlight>
              </a:rPr>
              <a:t>**(-(</a:t>
            </a:r>
            <a:r>
              <a:rPr lang="pt-BR" sz="1000" dirty="0">
                <a:solidFill>
                  <a:srgbClr val="000000"/>
                </a:solidFill>
                <a:highlight>
                  <a:srgbClr val="FFFFFF"/>
                </a:highlight>
              </a:rPr>
              <a:t>EsN0dB</a:t>
            </a:r>
            <a:r>
              <a:rPr lang="pt-BR" sz="1000" b="1" dirty="0">
                <a:solidFill>
                  <a:srgbClr val="000080"/>
                </a:solidFill>
                <a:highlight>
                  <a:srgbClr val="FFFFFF"/>
                </a:highlight>
              </a:rPr>
              <a:t>/</a:t>
            </a:r>
            <a:r>
              <a:rPr lang="pt-BR" sz="1000" dirty="0">
                <a:solidFill>
                  <a:srgbClr val="FF0000"/>
                </a:solidFill>
                <a:highlight>
                  <a:srgbClr val="FFFFFF"/>
                </a:highlight>
              </a:rPr>
              <a:t>10.0</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Generate N binary symbols.</a:t>
            </a:r>
            <a:endParaRPr lang="pt-BR" sz="1000" dirty="0">
              <a:solidFill>
                <a:srgbClr val="000000"/>
              </a:solidFill>
              <a:highlight>
                <a:srgbClr val="FFFFFF"/>
              </a:highlight>
            </a:endParaRPr>
          </a:p>
          <a:p>
            <a:r>
              <a:rPr lang="pt-BR" sz="1000" dirty="0">
                <a:solidFill>
                  <a:srgbClr val="000000"/>
                </a:solidFill>
                <a:highlight>
                  <a:srgbClr val="FFFFFF"/>
                </a:highlight>
              </a:rPr>
              <a:t>ip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randint</a:t>
            </a:r>
            <a:r>
              <a:rPr lang="pt-BR" sz="1000" b="1" dirty="0">
                <a:solidFill>
                  <a:srgbClr val="000080"/>
                </a:solidFill>
                <a:highlight>
                  <a:srgbClr val="FFFFFF"/>
                </a:highlight>
              </a:rPr>
              <a:t>(</a:t>
            </a:r>
            <a:r>
              <a:rPr lang="pt-BR" sz="1000" dirty="0">
                <a:solidFill>
                  <a:srgbClr val="FF0000"/>
                </a:solidFill>
                <a:highlight>
                  <a:srgbClr val="FFFFFF"/>
                </a:highlight>
              </a:rPr>
              <a:t>0</a:t>
            </a:r>
            <a:r>
              <a:rPr lang="pt-BR" sz="1000" b="1" dirty="0">
                <a:solidFill>
                  <a:srgbClr val="000080"/>
                </a:solidFill>
                <a:highlight>
                  <a:srgbClr val="FFFFFF"/>
                </a:highlight>
              </a:rPr>
              <a:t>,</a:t>
            </a:r>
            <a:r>
              <a:rPr lang="pt-BR" sz="1000" dirty="0">
                <a:solidFill>
                  <a:srgbClr val="FF0000"/>
                </a:solidFill>
                <a:highlight>
                  <a:srgbClr val="FFFFFF"/>
                </a:highlight>
              </a:rPr>
              <a:t>4</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FF0000"/>
                </a:solidFill>
                <a:highlight>
                  <a:srgbClr val="FFFFFF"/>
                </a:highlight>
              </a:rPr>
              <a:t>1</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en-US" sz="1000" dirty="0">
                <a:solidFill>
                  <a:srgbClr val="008000"/>
                </a:solidFill>
                <a:highlight>
                  <a:srgbClr val="FFFFFF"/>
                </a:highlight>
              </a:rPr>
              <a:t># Modulate binary stream into QPSK symbols.</a:t>
            </a:r>
            <a:endParaRPr lang="en-US" sz="1000" dirty="0">
              <a:solidFill>
                <a:srgbClr val="000000"/>
              </a:solidFill>
              <a:highlight>
                <a:srgbClr val="FFFFFF"/>
              </a:highlight>
            </a:endParaRPr>
          </a:p>
          <a:p>
            <a:r>
              <a:rPr lang="pt-BR" sz="1000" dirty="0">
                <a:solidFill>
                  <a:srgbClr val="000000"/>
                </a:solidFill>
                <a:highlight>
                  <a:srgbClr val="FFFFFF"/>
                </a:highlight>
              </a:rPr>
              <a:t>s </a:t>
            </a:r>
            <a:r>
              <a:rPr lang="pt-BR" sz="1000" b="1" dirty="0">
                <a:solidFill>
                  <a:srgbClr val="000080"/>
                </a:solidFill>
                <a:highlight>
                  <a:srgbClr val="FFFFFF"/>
                </a:highlight>
              </a:rPr>
              <a:t>=</a:t>
            </a:r>
            <a:r>
              <a:rPr lang="pt-BR" sz="1000" dirty="0">
                <a:solidFill>
                  <a:srgbClr val="000000"/>
                </a:solidFill>
                <a:highlight>
                  <a:srgbClr val="FFFFFF"/>
                </a:highlight>
              </a:rPr>
              <a:t> mod</a:t>
            </a:r>
            <a:r>
              <a:rPr lang="pt-BR" sz="1000" b="1" dirty="0">
                <a:solidFill>
                  <a:srgbClr val="000080"/>
                </a:solidFill>
                <a:highlight>
                  <a:srgbClr val="FFFFFF"/>
                </a:highlight>
              </a:rPr>
              <a:t>(</a:t>
            </a:r>
            <a:r>
              <a:rPr lang="pt-BR" sz="1000" dirty="0">
                <a:solidFill>
                  <a:srgbClr val="000000"/>
                </a:solidFill>
                <a:highlight>
                  <a:srgbClr val="FFFFFF"/>
                </a:highlight>
              </a:rPr>
              <a:t>ip</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Generate noise vector. </a:t>
            </a:r>
            <a:endParaRPr lang="pt-BR" sz="1000" dirty="0">
              <a:solidFill>
                <a:srgbClr val="000000"/>
              </a:solidFill>
              <a:highlight>
                <a:srgbClr val="FFFFFF"/>
              </a:highlight>
            </a:endParaRPr>
          </a:p>
          <a:p>
            <a:r>
              <a:rPr lang="pt-BR" sz="1000" dirty="0">
                <a:solidFill>
                  <a:srgbClr val="000000"/>
                </a:solidFill>
                <a:highlight>
                  <a:srgbClr val="FFFFFF"/>
                </a:highlight>
              </a:rPr>
              <a:t>noise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sqrt</a:t>
            </a:r>
            <a:r>
              <a:rPr lang="pt-BR" sz="1000" b="1" dirty="0">
                <a:solidFill>
                  <a:srgbClr val="000080"/>
                </a:solidFill>
                <a:highlight>
                  <a:srgbClr val="FFFFFF"/>
                </a:highlight>
              </a:rPr>
              <a:t>(</a:t>
            </a:r>
            <a:r>
              <a:rPr lang="pt-BR" sz="1000" dirty="0">
                <a:solidFill>
                  <a:srgbClr val="FF0000"/>
                </a:solidFill>
                <a:highlight>
                  <a:srgbClr val="FFFFFF"/>
                </a:highlight>
              </a:rPr>
              <a:t>1.0</a:t>
            </a:r>
            <a:r>
              <a:rPr lang="pt-BR" sz="1000" b="1" dirty="0">
                <a:solidFill>
                  <a:srgbClr val="000080"/>
                </a:solidFill>
                <a:highlight>
                  <a:srgbClr val="FFFFFF"/>
                </a:highlight>
              </a:rPr>
              <a:t>/</a:t>
            </a:r>
            <a:r>
              <a:rPr lang="pt-BR" sz="1000" dirty="0">
                <a:solidFill>
                  <a:srgbClr val="FF0000"/>
                </a:solidFill>
                <a:highlight>
                  <a:srgbClr val="FFFFFF"/>
                </a:highlight>
              </a:rPr>
              <a:t>2.0</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randn</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1j</a:t>
            </a:r>
            <a:r>
              <a:rPr lang="pt-BR" sz="1000" b="1" dirty="0">
                <a:solidFill>
                  <a:srgbClr val="000080"/>
                </a:solidFill>
                <a:highlight>
                  <a:srgbClr val="FFFFFF"/>
                </a:highlight>
              </a:rPr>
              <a:t>*</a:t>
            </a:r>
            <a:r>
              <a:rPr lang="pt-BR" sz="1000" dirty="0">
                <a:solidFill>
                  <a:srgbClr val="000000"/>
                </a:solidFill>
                <a:highlight>
                  <a:srgbClr val="FFFFFF"/>
                </a:highlight>
              </a:rPr>
              <a:t>np</a:t>
            </a:r>
            <a:r>
              <a:rPr lang="pt-BR" sz="1000" b="1" dirty="0">
                <a:solidFill>
                  <a:srgbClr val="000080"/>
                </a:solidFill>
                <a:highlight>
                  <a:srgbClr val="FFFFFF"/>
                </a:highlight>
              </a:rPr>
              <a:t>.</a:t>
            </a:r>
            <a:r>
              <a:rPr lang="pt-BR" sz="1000" dirty="0">
                <a:solidFill>
                  <a:srgbClr val="000000"/>
                </a:solidFill>
                <a:highlight>
                  <a:srgbClr val="FFFFFF"/>
                </a:highlight>
              </a:rPr>
              <a:t>random</a:t>
            </a:r>
            <a:r>
              <a:rPr lang="pt-BR" sz="1000" b="1" dirty="0">
                <a:solidFill>
                  <a:srgbClr val="000080"/>
                </a:solidFill>
                <a:highlight>
                  <a:srgbClr val="FFFFFF"/>
                </a:highlight>
              </a:rPr>
              <a:t>.</a:t>
            </a:r>
            <a:r>
              <a:rPr lang="pt-BR" sz="1000" dirty="0">
                <a:solidFill>
                  <a:srgbClr val="000000"/>
                </a:solidFill>
                <a:highlight>
                  <a:srgbClr val="FFFFFF"/>
                </a:highlight>
              </a:rPr>
              <a:t>randn</a:t>
            </a:r>
            <a:r>
              <a:rPr lang="pt-BR" sz="1000" b="1" dirty="0">
                <a:solidFill>
                  <a:srgbClr val="000080"/>
                </a:solidFill>
                <a:highlight>
                  <a:srgbClr val="FFFFFF"/>
                </a:highlight>
              </a:rPr>
              <a:t>(</a:t>
            </a:r>
            <a:r>
              <a:rPr lang="pt-BR" sz="1000" dirty="0">
                <a:solidFill>
                  <a:srgbClr val="000000"/>
                </a:solidFill>
                <a:highlight>
                  <a:srgbClr val="FFFFFF"/>
                </a:highlight>
              </a:rPr>
              <a:t>N</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en-US" sz="1000" dirty="0">
                <a:solidFill>
                  <a:srgbClr val="008000"/>
                </a:solidFill>
                <a:highlight>
                  <a:srgbClr val="FFFFFF"/>
                </a:highlight>
              </a:rPr>
              <a:t># Add phase error and pass symbols through AWGN channel.</a:t>
            </a:r>
            <a:endParaRPr lang="en-US" sz="1000" dirty="0">
              <a:solidFill>
                <a:srgbClr val="000000"/>
              </a:solidFill>
              <a:highlight>
                <a:srgbClr val="FFFFFF"/>
              </a:highlight>
            </a:endParaRPr>
          </a:p>
          <a:p>
            <a:r>
              <a:rPr lang="pt-BR" sz="1000" dirty="0">
                <a:solidFill>
                  <a:srgbClr val="000000"/>
                </a:solidFill>
                <a:highlight>
                  <a:srgbClr val="FFFFFF"/>
                </a:highlight>
              </a:rPr>
              <a:t>y </a:t>
            </a:r>
            <a:r>
              <a:rPr lang="pt-BR" sz="1000" b="1" dirty="0">
                <a:solidFill>
                  <a:srgbClr val="000080"/>
                </a:solidFill>
                <a:highlight>
                  <a:srgbClr val="FFFFFF"/>
                </a:highlight>
              </a:rPr>
              <a:t>=</a:t>
            </a:r>
            <a:r>
              <a:rPr lang="pt-BR" sz="1000" dirty="0">
                <a:solidFill>
                  <a:srgbClr val="000000"/>
                </a:solidFill>
                <a:highlight>
                  <a:srgbClr val="FFFFFF"/>
                </a:highlight>
              </a:rPr>
              <a:t> s</a:t>
            </a:r>
            <a:r>
              <a:rPr lang="pt-BR" sz="1000" b="1" dirty="0">
                <a:solidFill>
                  <a:srgbClr val="000080"/>
                </a:solidFill>
                <a:highlight>
                  <a:srgbClr val="FFFFFF"/>
                </a:highlight>
              </a:rPr>
              <a:t>*</a:t>
            </a:r>
            <a:r>
              <a:rPr lang="pt-BR" sz="1000" dirty="0">
                <a:solidFill>
                  <a:srgbClr val="000000"/>
                </a:solidFill>
                <a:highlight>
                  <a:srgbClr val="FFFFFF"/>
                </a:highlight>
              </a:rPr>
              <a:t>phase_rnd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sqrt</a:t>
            </a:r>
            <a:r>
              <a:rPr lang="pt-BR" sz="1000" b="1" dirty="0">
                <a:solidFill>
                  <a:srgbClr val="000080"/>
                </a:solidFill>
                <a:highlight>
                  <a:srgbClr val="FFFFFF"/>
                </a:highlight>
              </a:rPr>
              <a:t>(</a:t>
            </a:r>
            <a:r>
              <a:rPr lang="pt-BR" sz="1000" dirty="0">
                <a:solidFill>
                  <a:srgbClr val="000000"/>
                </a:solidFill>
                <a:highlight>
                  <a:srgbClr val="FFFFFF"/>
                </a:highlight>
              </a:rPr>
              <a:t>EsN0Lin</a:t>
            </a:r>
            <a:r>
              <a:rPr lang="pt-BR" sz="1000" b="1" dirty="0">
                <a:solidFill>
                  <a:srgbClr val="000080"/>
                </a:solidFill>
                <a:highlight>
                  <a:srgbClr val="FFFFFF"/>
                </a:highlight>
              </a:rPr>
              <a:t>)*</a:t>
            </a:r>
            <a:r>
              <a:rPr lang="pt-BR" sz="1000" dirty="0">
                <a:solidFill>
                  <a:srgbClr val="000000"/>
                </a:solidFill>
                <a:highlight>
                  <a:srgbClr val="FFFFFF"/>
                </a:highlight>
              </a:rPr>
              <a:t>noise</a:t>
            </a:r>
          </a:p>
          <a:p>
            <a:r>
              <a:rPr lang="pt-BR" sz="1000" dirty="0">
                <a:solidFill>
                  <a:srgbClr val="008000"/>
                </a:solidFill>
                <a:highlight>
                  <a:srgbClr val="FFFFFF"/>
                </a:highlight>
              </a:rPr>
              <a:t># Phase of received signal.</a:t>
            </a:r>
            <a:endParaRPr lang="pt-BR" sz="1000" dirty="0">
              <a:solidFill>
                <a:srgbClr val="000000"/>
              </a:solidFill>
              <a:highlight>
                <a:srgbClr val="FFFFFF"/>
              </a:highlight>
            </a:endParaRPr>
          </a:p>
          <a:p>
            <a:r>
              <a:rPr lang="pt-BR" sz="1000" dirty="0">
                <a:solidFill>
                  <a:srgbClr val="000000"/>
                </a:solidFill>
                <a:highlight>
                  <a:srgbClr val="FFFFFF"/>
                </a:highlight>
              </a:rPr>
              <a:t>theta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arctan</a:t>
            </a:r>
            <a:r>
              <a:rPr lang="pt-BR" sz="1000" b="1" dirty="0">
                <a:solidFill>
                  <a:srgbClr val="000080"/>
                </a:solidFill>
                <a:highlight>
                  <a:srgbClr val="FFFFFF"/>
                </a:highlight>
              </a:rPr>
              <a:t>(</a:t>
            </a:r>
            <a:r>
              <a:rPr lang="pt-BR" sz="1000" dirty="0">
                <a:solidFill>
                  <a:srgbClr val="000000"/>
                </a:solidFill>
                <a:highlight>
                  <a:srgbClr val="FFFFFF"/>
                </a:highlight>
              </a:rPr>
              <a:t>y</a:t>
            </a:r>
            <a:r>
              <a:rPr lang="pt-BR" sz="1000" b="1" dirty="0">
                <a:solidFill>
                  <a:srgbClr val="000080"/>
                </a:solidFill>
                <a:highlight>
                  <a:srgbClr val="FFFFFF"/>
                </a:highlight>
              </a:rPr>
              <a:t>.</a:t>
            </a:r>
            <a:r>
              <a:rPr lang="pt-BR" sz="1000" dirty="0">
                <a:solidFill>
                  <a:srgbClr val="000000"/>
                </a:solidFill>
                <a:highlight>
                  <a:srgbClr val="FFFFFF"/>
                </a:highlight>
              </a:rPr>
              <a:t>real</a:t>
            </a:r>
            <a:r>
              <a:rPr lang="pt-BR" sz="1000" b="1" dirty="0">
                <a:solidFill>
                  <a:srgbClr val="000080"/>
                </a:solidFill>
                <a:highlight>
                  <a:srgbClr val="FFFFFF"/>
                </a:highlight>
              </a:rPr>
              <a:t>/</a:t>
            </a:r>
            <a:r>
              <a:rPr lang="pt-BR" sz="1000" dirty="0">
                <a:solidFill>
                  <a:srgbClr val="000000"/>
                </a:solidFill>
                <a:highlight>
                  <a:srgbClr val="FFFFFF"/>
                </a:highlight>
              </a:rPr>
              <a:t>y</a:t>
            </a:r>
            <a:r>
              <a:rPr lang="pt-BR" sz="1000" b="1" dirty="0">
                <a:solidFill>
                  <a:srgbClr val="000080"/>
                </a:solidFill>
                <a:highlight>
                  <a:srgbClr val="FFFFFF"/>
                </a:highlight>
              </a:rPr>
              <a:t>.</a:t>
            </a:r>
            <a:r>
              <a:rPr lang="pt-BR" sz="1000" dirty="0">
                <a:solidFill>
                  <a:srgbClr val="000000"/>
                </a:solidFill>
                <a:highlight>
                  <a:srgbClr val="FFFFFF"/>
                </a:highlight>
              </a:rPr>
              <a:t>imag</a:t>
            </a:r>
            <a:r>
              <a:rPr lang="pt-BR" sz="1000" b="1" dirty="0">
                <a:solidFill>
                  <a:srgbClr val="000080"/>
                </a:solidFill>
                <a:highlight>
                  <a:srgbClr val="FFFFFF"/>
                </a:highlight>
              </a:rPr>
              <a:t>)</a:t>
            </a:r>
            <a:endParaRPr lang="pt-BR" sz="1000" dirty="0">
              <a:solidFill>
                <a:srgbClr val="000000"/>
              </a:solidFill>
              <a:highlight>
                <a:srgbClr val="FFFFFF"/>
              </a:highlight>
            </a:endParaRPr>
          </a:p>
          <a:p>
            <a:endParaRPr lang="pt-BR" sz="1000" dirty="0">
              <a:solidFill>
                <a:srgbClr val="000000"/>
              </a:solidFill>
              <a:highlight>
                <a:srgbClr val="FFFFFF"/>
              </a:highlight>
            </a:endParaRPr>
          </a:p>
          <a:p>
            <a:r>
              <a:rPr lang="en-US" sz="1000" dirty="0">
                <a:solidFill>
                  <a:srgbClr val="008000"/>
                </a:solidFill>
                <a:highlight>
                  <a:srgbClr val="FFFFFF"/>
                </a:highlight>
              </a:rPr>
              <a:t># Split arrays into training and validation subsets.</a:t>
            </a:r>
            <a:endParaRPr lang="en-US" sz="1000" dirty="0">
              <a:solidFill>
                <a:srgbClr val="000000"/>
              </a:solidFill>
              <a:highlight>
                <a:srgbClr val="FFFFFF"/>
              </a:highlight>
            </a:endParaRPr>
          </a:p>
          <a:p>
            <a:r>
              <a:rPr lang="pt-BR" sz="1000" dirty="0">
                <a:solidFill>
                  <a:srgbClr val="000000"/>
                </a:solidFill>
                <a:highlight>
                  <a:srgbClr val="FFFFFF"/>
                </a:highlight>
              </a:rPr>
              <a:t>theta_train</a:t>
            </a:r>
            <a:r>
              <a:rPr lang="pt-BR" sz="1000" b="1" dirty="0">
                <a:solidFill>
                  <a:srgbClr val="000080"/>
                </a:solidFill>
                <a:highlight>
                  <a:srgbClr val="FFFFFF"/>
                </a:highlight>
              </a:rPr>
              <a:t>,</a:t>
            </a:r>
            <a:r>
              <a:rPr lang="pt-BR" sz="1000" dirty="0">
                <a:solidFill>
                  <a:srgbClr val="000000"/>
                </a:solidFill>
                <a:highlight>
                  <a:srgbClr val="FFFFFF"/>
                </a:highlight>
              </a:rPr>
              <a:t> theta_test</a:t>
            </a:r>
            <a:r>
              <a:rPr lang="pt-BR" sz="1000" b="1" dirty="0">
                <a:solidFill>
                  <a:srgbClr val="000080"/>
                </a:solidFill>
                <a:highlight>
                  <a:srgbClr val="FFFFFF"/>
                </a:highlight>
              </a:rPr>
              <a:t>,</a:t>
            </a:r>
            <a:r>
              <a:rPr lang="pt-BR" sz="1000" dirty="0">
                <a:solidFill>
                  <a:srgbClr val="000000"/>
                </a:solidFill>
                <a:highlight>
                  <a:srgbClr val="FFFFFF"/>
                </a:highlight>
              </a:rPr>
              <a:t> theta_orig_train</a:t>
            </a:r>
            <a:r>
              <a:rPr lang="pt-BR" sz="1000" b="1" dirty="0">
                <a:solidFill>
                  <a:srgbClr val="000080"/>
                </a:solidFill>
                <a:highlight>
                  <a:srgbClr val="FFFFFF"/>
                </a:highlight>
              </a:rPr>
              <a:t>,</a:t>
            </a:r>
            <a:r>
              <a:rPr lang="pt-BR" sz="1000" dirty="0">
                <a:solidFill>
                  <a:srgbClr val="000000"/>
                </a:solidFill>
                <a:highlight>
                  <a:srgbClr val="FFFFFF"/>
                </a:highlight>
              </a:rPr>
              <a:t> _</a:t>
            </a:r>
            <a:r>
              <a:rPr lang="pt-BR" sz="1000" b="1" dirty="0">
                <a:solidFill>
                  <a:srgbClr val="000080"/>
                </a:solidFill>
                <a:highlight>
                  <a:srgbClr val="FFFFFF"/>
                </a:highlight>
              </a:rPr>
              <a:t>,</a:t>
            </a:r>
            <a:r>
              <a:rPr lang="pt-BR" sz="1000" dirty="0">
                <a:solidFill>
                  <a:srgbClr val="000000"/>
                </a:solidFill>
                <a:highlight>
                  <a:srgbClr val="FFFFFF"/>
                </a:highlight>
              </a:rPr>
              <a:t> _</a:t>
            </a:r>
            <a:r>
              <a:rPr lang="pt-BR" sz="1000" b="1" dirty="0">
                <a:solidFill>
                  <a:srgbClr val="000080"/>
                </a:solidFill>
                <a:highlight>
                  <a:srgbClr val="FFFFFF"/>
                </a:highlight>
              </a:rPr>
              <a:t>,</a:t>
            </a:r>
            <a:r>
              <a:rPr lang="pt-BR" sz="1000" dirty="0">
                <a:solidFill>
                  <a:srgbClr val="000000"/>
                </a:solidFill>
                <a:highlight>
                  <a:srgbClr val="FFFFFF"/>
                </a:highlight>
              </a:rPr>
              <a:t> y_test </a:t>
            </a:r>
            <a:r>
              <a:rPr lang="pt-BR" sz="1000" b="1" dirty="0">
                <a:solidFill>
                  <a:srgbClr val="000080"/>
                </a:solidFill>
                <a:highlight>
                  <a:srgbClr val="FFFFFF"/>
                </a:highlight>
              </a:rPr>
              <a:t>=</a:t>
            </a:r>
            <a:r>
              <a:rPr lang="pt-BR" sz="1000" dirty="0">
                <a:solidFill>
                  <a:srgbClr val="000000"/>
                </a:solidFill>
                <a:highlight>
                  <a:srgbClr val="FFFFFF"/>
                </a:highlight>
              </a:rPr>
              <a:t> train_test_split</a:t>
            </a:r>
            <a:r>
              <a:rPr lang="pt-BR" sz="1000" b="1" dirty="0">
                <a:solidFill>
                  <a:srgbClr val="000080"/>
                </a:solidFill>
                <a:highlight>
                  <a:srgbClr val="FFFFFF"/>
                </a:highlight>
              </a:rPr>
              <a:t>(</a:t>
            </a:r>
            <a:r>
              <a:rPr lang="pt-BR" sz="1000" dirty="0">
                <a:solidFill>
                  <a:srgbClr val="000000"/>
                </a:solidFill>
                <a:highlight>
                  <a:srgbClr val="FFFFFF"/>
                </a:highlight>
              </a:rPr>
              <a:t>theta</a:t>
            </a:r>
            <a:r>
              <a:rPr lang="pt-BR" sz="1000" b="1" dirty="0">
                <a:solidFill>
                  <a:srgbClr val="000080"/>
                </a:solidFill>
                <a:highlight>
                  <a:srgbClr val="FFFFFF"/>
                </a:highlight>
              </a:rPr>
              <a:t>,</a:t>
            </a:r>
            <a:r>
              <a:rPr lang="pt-BR" sz="1000" dirty="0">
                <a:solidFill>
                  <a:srgbClr val="000000"/>
                </a:solidFill>
                <a:highlight>
                  <a:srgbClr val="FFFFFF"/>
                </a:highlight>
              </a:rPr>
              <a:t> theta_orig</a:t>
            </a:r>
            <a:r>
              <a:rPr lang="pt-BR" sz="1000" b="1" dirty="0">
                <a:solidFill>
                  <a:srgbClr val="000080"/>
                </a:solidFill>
                <a:highlight>
                  <a:srgbClr val="FFFFFF"/>
                </a:highlight>
              </a:rPr>
              <a:t>.</a:t>
            </a:r>
            <a:r>
              <a:rPr lang="pt-BR" sz="1000" dirty="0">
                <a:solidFill>
                  <a:srgbClr val="000000"/>
                </a:solidFill>
                <a:highlight>
                  <a:srgbClr val="FFFFFF"/>
                </a:highlight>
              </a:rPr>
              <a:t>ravel</a:t>
            </a:r>
            <a:r>
              <a:rPr lang="pt-BR" sz="1000" b="1" dirty="0">
                <a:solidFill>
                  <a:srgbClr val="000080"/>
                </a:solidFill>
                <a:highlight>
                  <a:srgbClr val="FFFFFF"/>
                </a:highlight>
              </a:rPr>
              <a:t>(),</a:t>
            </a:r>
            <a:r>
              <a:rPr lang="pt-BR" sz="1000" dirty="0">
                <a:solidFill>
                  <a:srgbClr val="000000"/>
                </a:solidFill>
                <a:highlight>
                  <a:srgbClr val="FFFFFF"/>
                </a:highlight>
              </a:rPr>
              <a:t> y</a:t>
            </a:r>
            <a:r>
              <a:rPr lang="pt-BR" sz="1000" b="1" dirty="0">
                <a:solidFill>
                  <a:srgbClr val="000080"/>
                </a:solidFill>
                <a:highlight>
                  <a:srgbClr val="FFFFFF"/>
                </a:highlight>
              </a:rPr>
              <a:t>,</a:t>
            </a:r>
            <a:r>
              <a:rPr lang="pt-BR" sz="1000" dirty="0">
                <a:solidFill>
                  <a:srgbClr val="000000"/>
                </a:solidFill>
                <a:highlight>
                  <a:srgbClr val="FFFFFF"/>
                </a:highlight>
              </a:rPr>
              <a:t> test_size</a:t>
            </a:r>
            <a:r>
              <a:rPr lang="pt-BR" sz="1000" b="1" dirty="0">
                <a:solidFill>
                  <a:srgbClr val="000080"/>
                </a:solidFill>
                <a:highlight>
                  <a:srgbClr val="FFFFFF"/>
                </a:highlight>
              </a:rPr>
              <a:t>=</a:t>
            </a:r>
            <a:r>
              <a:rPr lang="pt-BR" sz="1000" dirty="0">
                <a:solidFill>
                  <a:srgbClr val="FF0000"/>
                </a:solidFill>
                <a:highlight>
                  <a:srgbClr val="FFFFFF"/>
                </a:highlight>
              </a:rPr>
              <a:t>0.2</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Instantiate MLP Regressor.</a:t>
            </a:r>
            <a:endParaRPr lang="pt-BR" sz="1000" dirty="0">
              <a:solidFill>
                <a:srgbClr val="000000"/>
              </a:solidFill>
              <a:highlight>
                <a:srgbClr val="FFFFFF"/>
              </a:highlight>
            </a:endParaRPr>
          </a:p>
          <a:p>
            <a:r>
              <a:rPr lang="pt-BR" sz="1000" dirty="0">
                <a:solidFill>
                  <a:srgbClr val="000000"/>
                </a:solidFill>
                <a:highlight>
                  <a:srgbClr val="FFFFFF"/>
                </a:highlight>
              </a:rPr>
              <a:t>reg </a:t>
            </a:r>
            <a:r>
              <a:rPr lang="pt-BR" sz="1000" b="1" dirty="0">
                <a:solidFill>
                  <a:srgbClr val="000080"/>
                </a:solidFill>
                <a:highlight>
                  <a:srgbClr val="FFFFFF"/>
                </a:highlight>
              </a:rPr>
              <a:t>=</a:t>
            </a:r>
            <a:r>
              <a:rPr lang="pt-BR" sz="1000" dirty="0">
                <a:solidFill>
                  <a:srgbClr val="000000"/>
                </a:solidFill>
                <a:highlight>
                  <a:srgbClr val="FFFFFF"/>
                </a:highlight>
              </a:rPr>
              <a:t> MLPRegressor</a:t>
            </a:r>
            <a:r>
              <a:rPr lang="pt-BR" sz="1000" b="1" dirty="0">
                <a:solidFill>
                  <a:srgbClr val="000080"/>
                </a:solidFill>
                <a:highlight>
                  <a:srgbClr val="FFFFFF"/>
                </a:highlight>
              </a:rPr>
              <a:t>(</a:t>
            </a:r>
            <a:r>
              <a:rPr lang="pt-BR" sz="1000" dirty="0">
                <a:solidFill>
                  <a:srgbClr val="000000"/>
                </a:solidFill>
                <a:highlight>
                  <a:srgbClr val="FFFFFF"/>
                </a:highlight>
              </a:rPr>
              <a:t>hidden_layer_sizes</a:t>
            </a:r>
            <a:r>
              <a:rPr lang="pt-BR" sz="1000" b="1" dirty="0">
                <a:solidFill>
                  <a:srgbClr val="000080"/>
                </a:solidFill>
                <a:highlight>
                  <a:srgbClr val="FFFFFF"/>
                </a:highlight>
              </a:rPr>
              <a:t>=(</a:t>
            </a:r>
            <a:r>
              <a:rPr lang="pt-BR" sz="1000" dirty="0">
                <a:solidFill>
                  <a:srgbClr val="FF0000"/>
                </a:solidFill>
                <a:highlight>
                  <a:srgbClr val="FFFFFF"/>
                </a:highlight>
              </a:rPr>
              <a:t>10</a:t>
            </a:r>
            <a:r>
              <a:rPr lang="pt-BR" sz="1000" b="1" dirty="0">
                <a:solidFill>
                  <a:srgbClr val="000080"/>
                </a:solidFill>
                <a:highlight>
                  <a:srgbClr val="FFFFFF"/>
                </a:highlight>
              </a:rPr>
              <a:t>,</a:t>
            </a:r>
            <a:r>
              <a:rPr lang="pt-BR" sz="1000" dirty="0">
                <a:solidFill>
                  <a:srgbClr val="FF0000"/>
                </a:solidFill>
                <a:highlight>
                  <a:srgbClr val="FFFFFF"/>
                </a:highlight>
              </a:rPr>
              <a:t>5</a:t>
            </a:r>
            <a:r>
              <a:rPr lang="pt-BR" sz="1000" b="1" dirty="0">
                <a:solidFill>
                  <a:srgbClr val="000080"/>
                </a:solidFill>
                <a:highlight>
                  <a:srgbClr val="FFFFFF"/>
                </a:highlight>
              </a:rPr>
              <a:t>,</a:t>
            </a:r>
            <a:r>
              <a:rPr lang="pt-BR" sz="1000" dirty="0">
                <a:solidFill>
                  <a:srgbClr val="FF0000"/>
                </a:solidFill>
                <a:highlight>
                  <a:srgbClr val="FFFFFF"/>
                </a:highlight>
              </a:rPr>
              <a:t>4</a:t>
            </a:r>
            <a:r>
              <a:rPr lang="pt-BR" sz="1000" b="1" dirty="0">
                <a:solidFill>
                  <a:srgbClr val="000080"/>
                </a:solidFill>
                <a:highlight>
                  <a:srgbClr val="FFFFFF"/>
                </a:highlight>
              </a:rPr>
              <a:t>),</a:t>
            </a:r>
            <a:r>
              <a:rPr lang="pt-BR" sz="1000" dirty="0">
                <a:solidFill>
                  <a:srgbClr val="000000"/>
                </a:solidFill>
                <a:highlight>
                  <a:srgbClr val="FFFFFF"/>
                </a:highlight>
              </a:rPr>
              <a:t> max_iter</a:t>
            </a:r>
            <a:r>
              <a:rPr lang="pt-BR" sz="1000" b="1" dirty="0">
                <a:solidFill>
                  <a:srgbClr val="000080"/>
                </a:solidFill>
                <a:highlight>
                  <a:srgbClr val="FFFFFF"/>
                </a:highlight>
              </a:rPr>
              <a:t>=</a:t>
            </a:r>
            <a:r>
              <a:rPr lang="pt-BR" sz="1000" dirty="0">
                <a:solidFill>
                  <a:srgbClr val="FF0000"/>
                </a:solidFill>
                <a:highlight>
                  <a:srgbClr val="FFFFFF"/>
                </a:highlight>
              </a:rPr>
              <a:t>2000</a:t>
            </a:r>
            <a:r>
              <a:rPr lang="pt-BR" sz="1000" b="1" dirty="0">
                <a:solidFill>
                  <a:srgbClr val="000080"/>
                </a:solidFill>
                <a:highlight>
                  <a:srgbClr val="FFFFFF"/>
                </a:highlight>
              </a:rPr>
              <a:t>)</a:t>
            </a:r>
            <a:endParaRPr lang="pt-BR" sz="1000" dirty="0">
              <a:solidFill>
                <a:srgbClr val="000000"/>
              </a:solidFill>
              <a:highlight>
                <a:srgbClr val="FFFFFF"/>
              </a:highlight>
            </a:endParaRPr>
          </a:p>
          <a:p>
            <a:endParaRPr lang="pt-BR" sz="1000" dirty="0">
              <a:solidFill>
                <a:srgbClr val="008000"/>
              </a:solidFill>
              <a:highlight>
                <a:srgbClr val="FFFFFF"/>
              </a:highlight>
            </a:endParaRPr>
          </a:p>
          <a:p>
            <a:r>
              <a:rPr lang="pt-BR" sz="1000" dirty="0">
                <a:solidFill>
                  <a:srgbClr val="008000"/>
                </a:solidFill>
                <a:highlight>
                  <a:srgbClr val="FFFFFF"/>
                </a:highlight>
              </a:rPr>
              <a:t># Train MLP Regressor.</a:t>
            </a:r>
            <a:endParaRPr lang="pt-BR" sz="1000" dirty="0">
              <a:solidFill>
                <a:srgbClr val="000000"/>
              </a:solidFill>
              <a:highlight>
                <a:srgbClr val="FFFFFF"/>
              </a:highlight>
            </a:endParaRPr>
          </a:p>
          <a:p>
            <a:r>
              <a:rPr lang="pt-BR" sz="1000" dirty="0">
                <a:solidFill>
                  <a:srgbClr val="000000"/>
                </a:solidFill>
                <a:highlight>
                  <a:srgbClr val="FFFFFF"/>
                </a:highlight>
              </a:rPr>
              <a:t>reg</a:t>
            </a:r>
            <a:r>
              <a:rPr lang="pt-BR" sz="1000" b="1" dirty="0">
                <a:solidFill>
                  <a:srgbClr val="000080"/>
                </a:solidFill>
                <a:highlight>
                  <a:srgbClr val="FFFFFF"/>
                </a:highlight>
              </a:rPr>
              <a:t>.</a:t>
            </a:r>
            <a:r>
              <a:rPr lang="pt-BR" sz="1000" dirty="0">
                <a:solidFill>
                  <a:srgbClr val="000000"/>
                </a:solidFill>
                <a:highlight>
                  <a:srgbClr val="FFFFFF"/>
                </a:highlight>
              </a:rPr>
              <a:t>fit</a:t>
            </a:r>
            <a:r>
              <a:rPr lang="pt-BR" sz="1000" b="1" dirty="0">
                <a:solidFill>
                  <a:srgbClr val="000080"/>
                </a:solidFill>
                <a:highlight>
                  <a:srgbClr val="FFFFFF"/>
                </a:highlight>
              </a:rPr>
              <a:t>(</a:t>
            </a:r>
            <a:r>
              <a:rPr lang="pt-BR" sz="1000" dirty="0">
                <a:solidFill>
                  <a:srgbClr val="000000"/>
                </a:solidFill>
                <a:highlight>
                  <a:srgbClr val="FFFFFF"/>
                </a:highlight>
              </a:rPr>
              <a:t>theta_train</a:t>
            </a:r>
            <a:r>
              <a:rPr lang="pt-BR" sz="1000" b="1" dirty="0">
                <a:solidFill>
                  <a:srgbClr val="000080"/>
                </a:solidFill>
                <a:highlight>
                  <a:srgbClr val="FFFFFF"/>
                </a:highlight>
              </a:rPr>
              <a:t>,</a:t>
            </a:r>
            <a:r>
              <a:rPr lang="pt-BR" sz="1000" dirty="0">
                <a:solidFill>
                  <a:srgbClr val="000000"/>
                </a:solidFill>
                <a:highlight>
                  <a:srgbClr val="FFFFFF"/>
                </a:highlight>
              </a:rPr>
              <a:t> theta_orig_train</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en-US" sz="1000" dirty="0">
                <a:solidFill>
                  <a:srgbClr val="008000"/>
                </a:solidFill>
                <a:highlight>
                  <a:srgbClr val="FFFFFF"/>
                </a:highlight>
              </a:rPr>
              <a:t># Predict phase over test set.</a:t>
            </a:r>
            <a:endParaRPr lang="en-US" sz="1000" dirty="0">
              <a:solidFill>
                <a:srgbClr val="000000"/>
              </a:solidFill>
              <a:highlight>
                <a:srgbClr val="FFFFFF"/>
              </a:highlight>
            </a:endParaRPr>
          </a:p>
          <a:p>
            <a:r>
              <a:rPr lang="pt-BR" sz="1000" dirty="0">
                <a:solidFill>
                  <a:srgbClr val="000000"/>
                </a:solidFill>
                <a:highlight>
                  <a:srgbClr val="FFFFFF"/>
                </a:highlight>
              </a:rPr>
              <a:t>theta_pred </a:t>
            </a:r>
            <a:r>
              <a:rPr lang="pt-BR" sz="1000" b="1" dirty="0">
                <a:solidFill>
                  <a:srgbClr val="000080"/>
                </a:solidFill>
                <a:highlight>
                  <a:srgbClr val="FFFFFF"/>
                </a:highlight>
              </a:rPr>
              <a:t>=</a:t>
            </a:r>
            <a:r>
              <a:rPr lang="pt-BR" sz="1000" dirty="0">
                <a:solidFill>
                  <a:srgbClr val="000000"/>
                </a:solidFill>
                <a:highlight>
                  <a:srgbClr val="FFFFFF"/>
                </a:highlight>
              </a:rPr>
              <a:t> reg</a:t>
            </a:r>
            <a:r>
              <a:rPr lang="pt-BR" sz="1000" b="1" dirty="0">
                <a:solidFill>
                  <a:srgbClr val="000080"/>
                </a:solidFill>
                <a:highlight>
                  <a:srgbClr val="FFFFFF"/>
                </a:highlight>
              </a:rPr>
              <a:t>.</a:t>
            </a:r>
            <a:r>
              <a:rPr lang="pt-BR" sz="1000" dirty="0">
                <a:solidFill>
                  <a:srgbClr val="000000"/>
                </a:solidFill>
                <a:highlight>
                  <a:srgbClr val="FFFFFF"/>
                </a:highlight>
              </a:rPr>
              <a:t>predict</a:t>
            </a:r>
            <a:r>
              <a:rPr lang="pt-BR" sz="1000" b="1" dirty="0">
                <a:solidFill>
                  <a:srgbClr val="000080"/>
                </a:solidFill>
                <a:highlight>
                  <a:srgbClr val="FFFFFF"/>
                </a:highlight>
              </a:rPr>
              <a:t>(</a:t>
            </a:r>
            <a:r>
              <a:rPr lang="pt-BR" sz="1000" dirty="0">
                <a:solidFill>
                  <a:srgbClr val="000000"/>
                </a:solidFill>
                <a:highlight>
                  <a:srgbClr val="FFFFFF"/>
                </a:highlight>
              </a:rPr>
              <a:t>theta_test</a:t>
            </a:r>
            <a:r>
              <a:rPr lang="pt-BR" sz="1000" b="1" dirty="0">
                <a:solidFill>
                  <a:srgbClr val="000080"/>
                </a:solidFill>
                <a:highlight>
                  <a:srgbClr val="FFFFFF"/>
                </a:highlight>
              </a:rPr>
              <a:t>).</a:t>
            </a:r>
            <a:r>
              <a:rPr lang="pt-BR" sz="1000" dirty="0">
                <a:solidFill>
                  <a:srgbClr val="000000"/>
                </a:solidFill>
                <a:highlight>
                  <a:srgbClr val="FFFFFF"/>
                </a:highlight>
              </a:rPr>
              <a:t>reshape</a:t>
            </a:r>
            <a:r>
              <a:rPr lang="pt-BR" sz="1000" b="1" dirty="0">
                <a:solidFill>
                  <a:srgbClr val="000080"/>
                </a:solidFill>
                <a:highlight>
                  <a:srgbClr val="FFFFFF"/>
                </a:highlight>
              </a:rPr>
              <a:t>(</a:t>
            </a:r>
            <a:r>
              <a:rPr lang="pt-BR" sz="1000" dirty="0">
                <a:solidFill>
                  <a:srgbClr val="000000"/>
                </a:solidFill>
                <a:highlight>
                  <a:srgbClr val="FFFFFF"/>
                </a:highlight>
              </a:rPr>
              <a:t>len</a:t>
            </a:r>
            <a:r>
              <a:rPr lang="pt-BR" sz="1000" b="1" dirty="0">
                <a:solidFill>
                  <a:srgbClr val="000080"/>
                </a:solidFill>
                <a:highlight>
                  <a:srgbClr val="FFFFFF"/>
                </a:highlight>
              </a:rPr>
              <a:t>(</a:t>
            </a:r>
            <a:r>
              <a:rPr lang="pt-BR" sz="1000" dirty="0">
                <a:solidFill>
                  <a:srgbClr val="000000"/>
                </a:solidFill>
                <a:highlight>
                  <a:srgbClr val="FFFFFF"/>
                </a:highlight>
              </a:rPr>
              <a:t>theta_test</a:t>
            </a:r>
            <a:r>
              <a:rPr lang="pt-BR" sz="1000" b="1" dirty="0">
                <a:solidFill>
                  <a:srgbClr val="000080"/>
                </a:solidFill>
                <a:highlight>
                  <a:srgbClr val="FFFFFF"/>
                </a:highlight>
              </a:rPr>
              <a:t>),</a:t>
            </a:r>
            <a:r>
              <a:rPr lang="pt-BR" sz="1000" dirty="0">
                <a:solidFill>
                  <a:srgbClr val="000000"/>
                </a:solidFill>
                <a:highlight>
                  <a:srgbClr val="FFFFFF"/>
                </a:highlight>
              </a:rPr>
              <a:t> </a:t>
            </a:r>
            <a:r>
              <a:rPr lang="pt-BR" sz="1000" dirty="0">
                <a:solidFill>
                  <a:srgbClr val="FF0000"/>
                </a:solidFill>
                <a:highlight>
                  <a:srgbClr val="FFFFFF"/>
                </a:highlight>
              </a:rPr>
              <a:t>1</a:t>
            </a:r>
            <a:r>
              <a:rPr lang="pt-BR" sz="1000" b="1" dirty="0">
                <a:solidFill>
                  <a:srgbClr val="000080"/>
                </a:solidFill>
                <a:highlight>
                  <a:srgbClr val="FFFFFF"/>
                </a:highlight>
              </a:rPr>
              <a:t>)</a:t>
            </a:r>
            <a:endParaRPr lang="pt-BR" sz="1000" dirty="0">
              <a:solidFill>
                <a:srgbClr val="000000"/>
              </a:solidFill>
              <a:highlight>
                <a:srgbClr val="FFFFFF"/>
              </a:highlight>
            </a:endParaRPr>
          </a:p>
          <a:p>
            <a:r>
              <a:rPr lang="pt-BR" sz="1000" dirty="0">
                <a:solidFill>
                  <a:srgbClr val="008000"/>
                </a:solidFill>
                <a:highlight>
                  <a:srgbClr val="FFFFFF"/>
                </a:highlight>
              </a:rPr>
              <a:t># Correct phase-shift.</a:t>
            </a:r>
            <a:endParaRPr lang="pt-BR" sz="1000" dirty="0">
              <a:solidFill>
                <a:srgbClr val="000000"/>
              </a:solidFill>
              <a:highlight>
                <a:srgbClr val="FFFFFF"/>
              </a:highlight>
            </a:endParaRPr>
          </a:p>
          <a:p>
            <a:r>
              <a:rPr lang="pt-BR" sz="1000" dirty="0">
                <a:solidFill>
                  <a:srgbClr val="000000"/>
                </a:solidFill>
                <a:highlight>
                  <a:srgbClr val="FFFFFF"/>
                </a:highlight>
              </a:rPr>
              <a:t>y_rec </a:t>
            </a:r>
            <a:r>
              <a:rPr lang="pt-BR" sz="1000" b="1" dirty="0">
                <a:solidFill>
                  <a:srgbClr val="000080"/>
                </a:solidFill>
                <a:highlight>
                  <a:srgbClr val="FFFFFF"/>
                </a:highlight>
              </a:rPr>
              <a:t>=</a:t>
            </a:r>
            <a:r>
              <a:rPr lang="pt-BR" sz="1000" dirty="0">
                <a:solidFill>
                  <a:srgbClr val="000000"/>
                </a:solidFill>
                <a:highlight>
                  <a:srgbClr val="FFFFFF"/>
                </a:highlight>
              </a:rPr>
              <a:t> np</a:t>
            </a:r>
            <a:r>
              <a:rPr lang="pt-BR" sz="1000" b="1" dirty="0">
                <a:solidFill>
                  <a:srgbClr val="000080"/>
                </a:solidFill>
                <a:highlight>
                  <a:srgbClr val="FFFFFF"/>
                </a:highlight>
              </a:rPr>
              <a:t>.</a:t>
            </a:r>
            <a:r>
              <a:rPr lang="pt-BR" sz="1000" dirty="0">
                <a:solidFill>
                  <a:srgbClr val="000000"/>
                </a:solidFill>
                <a:highlight>
                  <a:srgbClr val="FFFFFF"/>
                </a:highlight>
              </a:rPr>
              <a:t>exp</a:t>
            </a:r>
            <a:r>
              <a:rPr lang="pt-BR" sz="1000" b="1" dirty="0">
                <a:solidFill>
                  <a:srgbClr val="000080"/>
                </a:solidFill>
                <a:highlight>
                  <a:srgbClr val="FFFFFF"/>
                </a:highlight>
              </a:rPr>
              <a:t>(-</a:t>
            </a:r>
            <a:r>
              <a:rPr lang="pt-BR" sz="1000" dirty="0">
                <a:solidFill>
                  <a:srgbClr val="FF0000"/>
                </a:solidFill>
                <a:highlight>
                  <a:srgbClr val="FFFFFF"/>
                </a:highlight>
              </a:rPr>
              <a:t>1j</a:t>
            </a:r>
            <a:r>
              <a:rPr lang="pt-BR" sz="1000" b="1" dirty="0">
                <a:solidFill>
                  <a:srgbClr val="000080"/>
                </a:solidFill>
                <a:highlight>
                  <a:srgbClr val="FFFFFF"/>
                </a:highlight>
              </a:rPr>
              <a:t>*</a:t>
            </a:r>
            <a:r>
              <a:rPr lang="pt-BR" sz="1000" dirty="0">
                <a:solidFill>
                  <a:srgbClr val="000000"/>
                </a:solidFill>
                <a:highlight>
                  <a:srgbClr val="FFFFFF"/>
                </a:highlight>
              </a:rPr>
              <a:t>theta_pred</a:t>
            </a:r>
            <a:r>
              <a:rPr lang="pt-BR" sz="1000" b="1" dirty="0">
                <a:solidFill>
                  <a:srgbClr val="000080"/>
                </a:solidFill>
                <a:highlight>
                  <a:srgbClr val="FFFFFF"/>
                </a:highlight>
              </a:rPr>
              <a:t>)*</a:t>
            </a:r>
            <a:r>
              <a:rPr lang="pt-BR" sz="1000" dirty="0">
                <a:solidFill>
                  <a:srgbClr val="000000"/>
                </a:solidFill>
                <a:highlight>
                  <a:srgbClr val="FFFFFF"/>
                </a:highlight>
              </a:rPr>
              <a:t>y_test</a:t>
            </a:r>
            <a:endParaRPr lang="pt-BR" sz="1000" dirty="0"/>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7898" r="9370" b="5286"/>
          <a:stretch/>
        </p:blipFill>
        <p:spPr>
          <a:xfrm>
            <a:off x="5882034" y="1377400"/>
            <a:ext cx="1632903" cy="1564179"/>
          </a:xfrm>
          <a:prstGeom prst="rect">
            <a:avLst/>
          </a:prstGeom>
        </p:spPr>
      </p:pic>
      <p:pic>
        <p:nvPicPr>
          <p:cNvPr id="8" name="Picture 7"/>
          <p:cNvPicPr>
            <a:picLocks noChangeAspect="1"/>
          </p:cNvPicPr>
          <p:nvPr/>
        </p:nvPicPr>
        <p:blipFill rotWithShape="1">
          <a:blip r:embed="rId4" cstate="print">
            <a:extLst>
              <a:ext uri="{28A0092B-C50C-407E-A947-70E740481C1C}">
                <a14:useLocalDpi xmlns:a14="http://schemas.microsoft.com/office/drawing/2010/main" val="0"/>
              </a:ext>
            </a:extLst>
          </a:blip>
          <a:srcRect l="8285" t="6931" r="9776" b="3740"/>
          <a:stretch/>
        </p:blipFill>
        <p:spPr>
          <a:xfrm>
            <a:off x="7790961" y="1377400"/>
            <a:ext cx="4316024" cy="1568391"/>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8172" t="6931" r="9664" b="3740"/>
          <a:stretch/>
        </p:blipFill>
        <p:spPr>
          <a:xfrm>
            <a:off x="7043488" y="3058574"/>
            <a:ext cx="4384138" cy="1588803"/>
          </a:xfrm>
          <a:prstGeom prst="rect">
            <a:avLst/>
          </a:prstGeom>
        </p:spPr>
      </p:pic>
      <p:cxnSp>
        <p:nvCxnSpPr>
          <p:cNvPr id="10" name="Straight Arrow Connector 9"/>
          <p:cNvCxnSpPr>
            <a:stCxn id="11" idx="1"/>
          </p:cNvCxnSpPr>
          <p:nvPr/>
        </p:nvCxnSpPr>
        <p:spPr>
          <a:xfrm flipH="1">
            <a:off x="3616657" y="1530494"/>
            <a:ext cx="519942" cy="2507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36599" y="1299661"/>
            <a:ext cx="1207321" cy="461665"/>
          </a:xfrm>
          <a:prstGeom prst="rect">
            <a:avLst/>
          </a:prstGeom>
          <a:noFill/>
        </p:spPr>
        <p:txBody>
          <a:bodyPr wrap="square" rtlCol="0">
            <a:spAutoFit/>
          </a:bodyPr>
          <a:lstStyle/>
          <a:p>
            <a:r>
              <a:rPr lang="pt-BR" sz="1200" dirty="0"/>
              <a:t>Importa a classe MLPRegressor</a:t>
            </a:r>
          </a:p>
        </p:txBody>
      </p:sp>
      <p:cxnSp>
        <p:nvCxnSpPr>
          <p:cNvPr id="14" name="Straight Arrow Connector 13"/>
          <p:cNvCxnSpPr>
            <a:stCxn id="15" idx="1"/>
          </p:cNvCxnSpPr>
          <p:nvPr/>
        </p:nvCxnSpPr>
        <p:spPr>
          <a:xfrm flipH="1">
            <a:off x="1636848" y="2300096"/>
            <a:ext cx="598271" cy="3693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35119" y="2161596"/>
            <a:ext cx="1115624" cy="276999"/>
          </a:xfrm>
          <a:prstGeom prst="rect">
            <a:avLst/>
          </a:prstGeom>
          <a:noFill/>
        </p:spPr>
        <p:txBody>
          <a:bodyPr wrap="square" rtlCol="0">
            <a:spAutoFit/>
          </a:bodyPr>
          <a:lstStyle/>
          <a:p>
            <a:r>
              <a:rPr lang="pt-BR" sz="1200" dirty="0"/>
              <a:t>Es/N0 = 27 dB</a:t>
            </a:r>
          </a:p>
        </p:txBody>
      </p:sp>
      <p:cxnSp>
        <p:nvCxnSpPr>
          <p:cNvPr id="17" name="Straight Arrow Connector 16"/>
          <p:cNvCxnSpPr>
            <a:stCxn id="18" idx="1"/>
          </p:cNvCxnSpPr>
          <p:nvPr/>
        </p:nvCxnSpPr>
        <p:spPr>
          <a:xfrm flipH="1">
            <a:off x="2525530" y="2438595"/>
            <a:ext cx="825213" cy="7767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350743" y="2207762"/>
            <a:ext cx="1993177" cy="461665"/>
          </a:xfrm>
          <a:prstGeom prst="rect">
            <a:avLst/>
          </a:prstGeom>
          <a:noFill/>
        </p:spPr>
        <p:txBody>
          <a:bodyPr wrap="square" rtlCol="0">
            <a:spAutoFit/>
          </a:bodyPr>
          <a:lstStyle/>
          <a:p>
            <a:r>
              <a:rPr lang="pt-BR" sz="1200" dirty="0"/>
              <a:t>Gera um sequência aleatória de bits para transmissão.</a:t>
            </a:r>
          </a:p>
        </p:txBody>
      </p:sp>
      <p:sp>
        <p:nvSpPr>
          <p:cNvPr id="20" name="TextBox 19"/>
          <p:cNvSpPr txBox="1"/>
          <p:nvPr/>
        </p:nvSpPr>
        <p:spPr>
          <a:xfrm>
            <a:off x="3664747" y="2669818"/>
            <a:ext cx="1822072" cy="461665"/>
          </a:xfrm>
          <a:prstGeom prst="rect">
            <a:avLst/>
          </a:prstGeom>
          <a:noFill/>
        </p:spPr>
        <p:txBody>
          <a:bodyPr wrap="square" rtlCol="0">
            <a:spAutoFit/>
          </a:bodyPr>
          <a:lstStyle/>
          <a:p>
            <a:r>
              <a:rPr lang="pt-BR" sz="1200" dirty="0"/>
              <a:t>Modula os símbolos QPSK com os bits gerados.</a:t>
            </a:r>
          </a:p>
        </p:txBody>
      </p:sp>
      <p:cxnSp>
        <p:nvCxnSpPr>
          <p:cNvPr id="21" name="Straight Arrow Connector 20"/>
          <p:cNvCxnSpPr>
            <a:stCxn id="20" idx="1"/>
          </p:cNvCxnSpPr>
          <p:nvPr/>
        </p:nvCxnSpPr>
        <p:spPr>
          <a:xfrm flipH="1">
            <a:off x="1510412" y="2900651"/>
            <a:ext cx="2154335" cy="7479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336523" y="3149999"/>
            <a:ext cx="2014794" cy="646331"/>
          </a:xfrm>
          <a:prstGeom prst="rect">
            <a:avLst/>
          </a:prstGeom>
          <a:noFill/>
        </p:spPr>
        <p:txBody>
          <a:bodyPr wrap="square" rtlCol="0">
            <a:spAutoFit/>
          </a:bodyPr>
          <a:lstStyle/>
          <a:p>
            <a:r>
              <a:rPr lang="pt-BR" sz="1200" dirty="0"/>
              <a:t>Adiciona fase aleatório ao símbolo e passa sinal modulado por canal AWGN.</a:t>
            </a:r>
          </a:p>
        </p:txBody>
      </p:sp>
      <p:cxnSp>
        <p:nvCxnSpPr>
          <p:cNvPr id="25" name="Straight Arrow Connector 24"/>
          <p:cNvCxnSpPr>
            <a:stCxn id="24" idx="1"/>
          </p:cNvCxnSpPr>
          <p:nvPr/>
        </p:nvCxnSpPr>
        <p:spPr>
          <a:xfrm flipH="1">
            <a:off x="3125337" y="3473165"/>
            <a:ext cx="1211186" cy="7852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227952" y="4027553"/>
            <a:ext cx="2014794" cy="461665"/>
          </a:xfrm>
          <a:prstGeom prst="rect">
            <a:avLst/>
          </a:prstGeom>
          <a:noFill/>
        </p:spPr>
        <p:txBody>
          <a:bodyPr wrap="square" rtlCol="0">
            <a:spAutoFit/>
          </a:bodyPr>
          <a:lstStyle/>
          <a:p>
            <a:r>
              <a:rPr lang="pt-BR" sz="1200" dirty="0"/>
              <a:t>Calcula fase do símbolo recebido.</a:t>
            </a:r>
          </a:p>
        </p:txBody>
      </p:sp>
      <p:cxnSp>
        <p:nvCxnSpPr>
          <p:cNvPr id="42" name="Straight Arrow Connector 41"/>
          <p:cNvCxnSpPr>
            <a:stCxn id="41" idx="1"/>
          </p:cNvCxnSpPr>
          <p:nvPr/>
        </p:nvCxnSpPr>
        <p:spPr>
          <a:xfrm flipH="1">
            <a:off x="2587579" y="4258386"/>
            <a:ext cx="1640373" cy="2577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6" idx="1"/>
          </p:cNvCxnSpPr>
          <p:nvPr/>
        </p:nvCxnSpPr>
        <p:spPr>
          <a:xfrm flipH="1">
            <a:off x="3807726" y="4590794"/>
            <a:ext cx="800742" cy="2774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4608468" y="4452294"/>
            <a:ext cx="1332743" cy="276999"/>
          </a:xfrm>
          <a:prstGeom prst="rect">
            <a:avLst/>
          </a:prstGeom>
          <a:noFill/>
        </p:spPr>
        <p:txBody>
          <a:bodyPr wrap="square" rtlCol="0">
            <a:spAutoFit/>
          </a:bodyPr>
          <a:lstStyle/>
          <a:p>
            <a:r>
              <a:rPr lang="pt-BR" sz="1200" dirty="0"/>
              <a:t>Divide o conjunto.</a:t>
            </a:r>
          </a:p>
        </p:txBody>
      </p:sp>
      <p:sp>
        <p:nvSpPr>
          <p:cNvPr id="48" name="TextBox 47"/>
          <p:cNvSpPr txBox="1"/>
          <p:nvPr/>
        </p:nvSpPr>
        <p:spPr>
          <a:xfrm>
            <a:off x="4608468" y="5062067"/>
            <a:ext cx="2311021" cy="646331"/>
          </a:xfrm>
          <a:prstGeom prst="rect">
            <a:avLst/>
          </a:prstGeom>
          <a:noFill/>
        </p:spPr>
        <p:txBody>
          <a:bodyPr wrap="square" rtlCol="0">
            <a:spAutoFit/>
          </a:bodyPr>
          <a:lstStyle/>
          <a:p>
            <a:r>
              <a:rPr lang="pt-BR" sz="1200" dirty="0"/>
              <a:t>Instancia MLP com 3 camadas escondidas com 10, 5 e 4 neurônios, respectivamente.</a:t>
            </a:r>
          </a:p>
        </p:txBody>
      </p:sp>
      <p:cxnSp>
        <p:nvCxnSpPr>
          <p:cNvPr id="49" name="Straight Arrow Connector 48"/>
          <p:cNvCxnSpPr>
            <a:stCxn id="48" idx="1"/>
          </p:cNvCxnSpPr>
          <p:nvPr/>
        </p:nvCxnSpPr>
        <p:spPr>
          <a:xfrm flipH="1">
            <a:off x="4347331" y="5385233"/>
            <a:ext cx="261137" cy="55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819269" y="5646660"/>
            <a:ext cx="2423477" cy="461665"/>
          </a:xfrm>
          <a:prstGeom prst="rect">
            <a:avLst/>
          </a:prstGeom>
          <a:noFill/>
        </p:spPr>
        <p:txBody>
          <a:bodyPr wrap="square" rtlCol="0">
            <a:spAutoFit/>
          </a:bodyPr>
          <a:lstStyle/>
          <a:p>
            <a:r>
              <a:rPr lang="pt-BR" sz="1200" dirty="0"/>
              <a:t>Treina o modelo com fase recebida e original e faz estimação.</a:t>
            </a:r>
          </a:p>
        </p:txBody>
      </p:sp>
      <p:cxnSp>
        <p:nvCxnSpPr>
          <p:cNvPr id="53" name="Straight Arrow Connector 52"/>
          <p:cNvCxnSpPr>
            <a:stCxn id="52" idx="1"/>
          </p:cNvCxnSpPr>
          <p:nvPr/>
        </p:nvCxnSpPr>
        <p:spPr>
          <a:xfrm flipH="1" flipV="1">
            <a:off x="2792931" y="5877492"/>
            <a:ext cx="1026338"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3350743" y="5877492"/>
            <a:ext cx="456983" cy="2308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850634" y="6303538"/>
            <a:ext cx="2090577" cy="461665"/>
          </a:xfrm>
          <a:prstGeom prst="rect">
            <a:avLst/>
          </a:prstGeom>
          <a:noFill/>
        </p:spPr>
        <p:txBody>
          <a:bodyPr wrap="square" rtlCol="0">
            <a:spAutoFit/>
          </a:bodyPr>
          <a:lstStyle/>
          <a:p>
            <a:r>
              <a:rPr lang="pt-BR" sz="1200" dirty="0"/>
              <a:t>Aplica inverso da fase estimada ao símbolo recebido.</a:t>
            </a:r>
          </a:p>
        </p:txBody>
      </p:sp>
      <p:cxnSp>
        <p:nvCxnSpPr>
          <p:cNvPr id="61" name="Straight Arrow Connector 60"/>
          <p:cNvCxnSpPr>
            <a:stCxn id="60" idx="1"/>
          </p:cNvCxnSpPr>
          <p:nvPr/>
        </p:nvCxnSpPr>
        <p:spPr>
          <a:xfrm flipH="1" flipV="1">
            <a:off x="2957583" y="6534370"/>
            <a:ext cx="893051"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741636" y="4800456"/>
            <a:ext cx="5365349" cy="1600438"/>
          </a:xfrm>
          <a:prstGeom prst="rect">
            <a:avLst/>
          </a:prstGeom>
          <a:noFill/>
        </p:spPr>
        <p:txBody>
          <a:bodyPr wrap="square" rtlCol="0">
            <a:spAutoFit/>
          </a:bodyPr>
          <a:lstStyle/>
          <a:p>
            <a:pPr marL="285750" indent="-285750">
              <a:buFont typeface="Arial" panose="020B0604020202020204" pitchFamily="34" charset="0"/>
              <a:buChar char="•"/>
            </a:pPr>
            <a:r>
              <a:rPr lang="pt-BR" sz="1400" dirty="0"/>
              <a:t>Os símbolos QPSK tem sua fase variada por um desvio de fase aleatório.</a:t>
            </a:r>
          </a:p>
          <a:p>
            <a:pPr marL="285750" indent="-285750">
              <a:buFont typeface="Arial" panose="020B0604020202020204" pitchFamily="34" charset="0"/>
              <a:buChar char="•"/>
            </a:pPr>
            <a:r>
              <a:rPr lang="pt-BR" sz="1400" dirty="0"/>
              <a:t>Fase aleatório varia entre -40 a +40 graus.</a:t>
            </a:r>
          </a:p>
          <a:p>
            <a:pPr marL="285750" indent="-285750">
              <a:buFont typeface="Arial" panose="020B0604020202020204" pitchFamily="34" charset="0"/>
              <a:buChar char="•"/>
            </a:pPr>
            <a:r>
              <a:rPr lang="pt-BR" sz="1400" dirty="0"/>
              <a:t>Além disto, tem-se adição de ruído, onde a relação Es/N0 = </a:t>
            </a:r>
            <a:r>
              <a:rPr lang="pt-BR" sz="1400" dirty="0" smtClean="0"/>
              <a:t>27 </a:t>
            </a:r>
            <a:r>
              <a:rPr lang="pt-BR" sz="1400" dirty="0"/>
              <a:t>dB.</a:t>
            </a:r>
          </a:p>
          <a:p>
            <a:pPr marL="285750" indent="-285750">
              <a:buFont typeface="Arial" panose="020B0604020202020204" pitchFamily="34" charset="0"/>
              <a:buChar char="•"/>
            </a:pPr>
            <a:r>
              <a:rPr lang="pt-BR" sz="1400" dirty="0"/>
              <a:t>O MLP estima a relação entre a fase do sinal recebido e a fase adicionada ao símbolo transmitido.</a:t>
            </a:r>
          </a:p>
          <a:p>
            <a:pPr marL="285750" indent="-285750">
              <a:buFont typeface="Arial" panose="020B0604020202020204" pitchFamily="34" charset="0"/>
              <a:buChar char="•"/>
            </a:pPr>
            <a:r>
              <a:rPr lang="pt-BR" sz="1400" dirty="0"/>
              <a:t>De posse da relação, pode-se desfazer o efeito da fase aleatória.</a:t>
            </a:r>
          </a:p>
        </p:txBody>
      </p:sp>
    </p:spTree>
    <p:extLst>
      <p:ext uri="{BB962C8B-B14F-4D97-AF65-F5344CB8AC3E}">
        <p14:creationId xmlns:p14="http://schemas.microsoft.com/office/powerpoint/2010/main" val="15991321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t-BR"/>
          </a:p>
        </p:txBody>
      </p:sp>
      <p:sp>
        <p:nvSpPr>
          <p:cNvPr id="3" name="Content Placeholder 2"/>
          <p:cNvSpPr>
            <a:spLocks noGrp="1"/>
          </p:cNvSpPr>
          <p:nvPr>
            <p:ph idx="1"/>
          </p:nvPr>
        </p:nvSpPr>
        <p:spPr/>
        <p:txBody>
          <a:bodyPr/>
          <a:lstStyle/>
          <a:p>
            <a:endParaRPr lang="pt-BR"/>
          </a:p>
        </p:txBody>
      </p:sp>
    </p:spTree>
    <p:extLst>
      <p:ext uri="{BB962C8B-B14F-4D97-AF65-F5344CB8AC3E}">
        <p14:creationId xmlns:p14="http://schemas.microsoft.com/office/powerpoint/2010/main" val="32474951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199" y="1825624"/>
            <a:ext cx="10994409" cy="4547879"/>
          </a:xfrm>
        </p:spPr>
        <p:txBody>
          <a:bodyPr/>
          <a:lstStyle/>
          <a:p>
            <a:r>
              <a:rPr lang="pt-BR" b="1" dirty="0" smtClean="0"/>
              <a:t>Quiz</a:t>
            </a:r>
            <a:r>
              <a:rPr lang="pt-BR" dirty="0" smtClean="0"/>
              <a:t>: “</a:t>
            </a:r>
            <a:r>
              <a:rPr lang="pt-BR" i="1" dirty="0" smtClean="0"/>
              <a:t>T320 - Quiz – Redes Neurais Artificiais (Parte </a:t>
            </a:r>
            <a:r>
              <a:rPr lang="pt-BR" i="1" dirty="0" smtClean="0"/>
              <a:t>III)</a:t>
            </a:r>
            <a:r>
              <a:rPr lang="pt-BR" dirty="0" smtClean="0"/>
              <a:t>” </a:t>
            </a:r>
            <a:r>
              <a:rPr lang="pt-BR" dirty="0" smtClean="0"/>
              <a:t>que se encontra no MS Teams.</a:t>
            </a:r>
          </a:p>
          <a:p>
            <a:r>
              <a:rPr lang="pt-BR" b="1" dirty="0" smtClean="0"/>
              <a:t>Exercício Prático</a:t>
            </a:r>
            <a:r>
              <a:rPr lang="pt-BR" dirty="0" smtClean="0"/>
              <a:t>: </a:t>
            </a:r>
            <a:r>
              <a:rPr lang="pt-BR" b="1" dirty="0" smtClean="0">
                <a:hlinkClick r:id="rId3"/>
              </a:rPr>
              <a:t>Laboratório </a:t>
            </a:r>
            <a:r>
              <a:rPr lang="pt-BR" b="1" dirty="0" smtClean="0">
                <a:hlinkClick r:id="rId3"/>
              </a:rPr>
              <a:t>#</a:t>
            </a:r>
            <a:r>
              <a:rPr lang="pt-BR" b="1" dirty="0">
                <a:hlinkClick r:id="rId3"/>
              </a:rPr>
              <a:t>7</a:t>
            </a:r>
            <a:r>
              <a:rPr lang="pt-BR" dirty="0" smtClean="0"/>
              <a:t>.</a:t>
            </a:r>
            <a:endParaRPr lang="pt-BR" dirty="0" smtClean="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smtClean="0">
                <a:solidFill>
                  <a:srgbClr val="FF0000"/>
                </a:solidFill>
              </a:rPr>
              <a:t>Atividades podem </a:t>
            </a:r>
            <a:r>
              <a:rPr lang="pt-BR" b="1" dirty="0">
                <a:solidFill>
                  <a:srgbClr val="FF0000"/>
                </a:solidFill>
              </a:rPr>
              <a:t>ser </a:t>
            </a:r>
            <a:r>
              <a:rPr lang="pt-BR" b="1" dirty="0" smtClean="0">
                <a:solidFill>
                  <a:srgbClr val="FF0000"/>
                </a:solidFill>
              </a:rPr>
              <a:t>feitas </a:t>
            </a:r>
            <a:r>
              <a:rPr lang="pt-BR" b="1" dirty="0">
                <a:solidFill>
                  <a:srgbClr val="FF0000"/>
                </a:solidFill>
              </a:rPr>
              <a:t>em grupo, mas as entregas devem ser individuais.</a:t>
            </a:r>
          </a:p>
        </p:txBody>
      </p:sp>
    </p:spTree>
    <p:extLst>
      <p:ext uri="{BB962C8B-B14F-4D97-AF65-F5344CB8AC3E}">
        <p14:creationId xmlns:p14="http://schemas.microsoft.com/office/powerpoint/2010/main" val="28493163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188200" cy="4918076"/>
              </a:xfrm>
            </p:spPr>
            <p:txBody>
              <a:bodyPr>
                <a:normAutofit fontScale="77500" lnSpcReduction="20000"/>
              </a:bodyPr>
              <a:lstStyle/>
              <a:p>
                <a:r>
                  <a:rPr lang="pt-BR" dirty="0"/>
                  <a:t>Uma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Cada </a:t>
                </a:r>
                <a:r>
                  <a:rPr lang="pt-BR" b="1" i="1" dirty="0"/>
                  <a:t>ligação</a:t>
                </a:r>
                <a:r>
                  <a:rPr lang="pt-BR" dirty="0"/>
                  <a:t> tem um </a:t>
                </a:r>
                <a:r>
                  <a:rPr lang="pt-BR" b="1" i="1" dirty="0"/>
                  <a:t>peso</a:t>
                </a:r>
                <a:r>
                  <a:rPr lang="pt-BR" dirty="0"/>
                  <a:t>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que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Assim como nos modelos de </a:t>
                </a:r>
                <a:r>
                  <a:rPr lang="pt-BR" b="1" i="1" dirty="0"/>
                  <a:t>regressão linear</a:t>
                </a:r>
                <a:r>
                  <a:rPr lang="pt-BR" dirty="0"/>
                  <a:t>, cada </a:t>
                </a:r>
                <a:r>
                  <a:rPr lang="pt-BR" b="1" i="1" dirty="0"/>
                  <a:t>nó</a:t>
                </a:r>
                <a:r>
                  <a:rPr lang="pt-BR" dirty="0"/>
                  <a:t> tem a entrada 0, i.e.,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inicialmente uma soma 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Veremos a seguir que existem vários tipos de </a:t>
                </a:r>
                <a:r>
                  <a:rPr lang="pt-BR" b="1" i="1" dirty="0"/>
                  <a:t>funções de ativação</a:t>
                </a:r>
                <a:r>
                  <a:rPr lang="pt-BR" dirty="0"/>
                  <a:t>,</a:t>
                </a:r>
                <a:r>
                  <a:rPr lang="pt-BR" b="1" i="1" dirty="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que podem ser utilizadas pelos </a:t>
                </a:r>
                <a:r>
                  <a:rPr lang="pt-BR" b="1" i="1" dirty="0"/>
                  <a:t>nós</a:t>
                </a:r>
                <a:r>
                  <a:rPr lang="pt-BR" dirty="0"/>
                  <a:t> de uma rede MLP.</a:t>
                </a:r>
              </a:p>
              <a:p>
                <a:endParaRPr lang="pt-BR" dirty="0"/>
              </a:p>
              <a:p>
                <a:endParaRPr lang="pt-BR" dirty="0"/>
              </a:p>
              <a:p>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188200" cy="4918076"/>
              </a:xfrm>
              <a:blipFill rotWithShape="0">
                <a:blip r:embed="rId3"/>
                <a:stretch>
                  <a:fillRect l="-1018" t="-2478" r="-1442"/>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210901" y="4473875"/>
                <a:ext cx="3860800"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da unidade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da unidade </a:t>
                </a:r>
                <a14:m>
                  <m:oMath xmlns:m="http://schemas.openxmlformats.org/officeDocument/2006/math">
                    <m:r>
                      <a:rPr lang="pt-BR" i="1">
                        <a:latin typeface="Cambria Math" panose="02040503050406030204" pitchFamily="18" charset="0"/>
                      </a:rPr>
                      <m:t>𝑖</m:t>
                    </m:r>
                  </m:oMath>
                </a14:m>
                <a:r>
                  <a:rPr lang="pt-BR" dirty="0"/>
                  <a:t> para esta unidade, a unidade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210901" y="4473875"/>
                <a:ext cx="3860800" cy="1264705"/>
              </a:xfrm>
              <a:prstGeom prst="rect">
                <a:avLst/>
              </a:prstGeom>
              <a:blipFill rotWithShape="0">
                <a:blip r:embed="rId5"/>
                <a:stretch>
                  <a:fillRect l="-1422" t="-33333" b="-7246"/>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033502" cy="5167312"/>
              </a:xfrm>
            </p:spPr>
            <p:txBody>
              <a:bodyPr>
                <a:normAutofit fontScale="85000" lnSpcReduction="20000"/>
              </a:bodyPr>
              <a:lstStyle/>
              <a:p>
                <a:r>
                  <a:rPr lang="pt-BR" dirty="0"/>
                  <a:t>Devido às suas </a:t>
                </a:r>
                <a:r>
                  <a:rPr lang="pt-BR" dirty="0" smtClean="0"/>
                  <a:t>características</a:t>
                </a:r>
                <a:r>
                  <a:rPr lang="pt-BR" dirty="0"/>
                  <a:t>, não é comum se empregar a </a:t>
                </a:r>
                <a:r>
                  <a:rPr lang="pt-BR" b="1" i="1" dirty="0"/>
                  <a:t>função degrau</a:t>
                </a:r>
                <a:r>
                  <a:rPr lang="pt-BR" dirty="0"/>
                  <a:t> como função de ativação em MLPs pois ela possui derivada igual a 0 em todos os pontos, exceto em torno de 0, onde ela é indefinida. </a:t>
                </a:r>
              </a:p>
              <a:p>
                <a:r>
                  <a:rPr lang="pt-BR" dirty="0"/>
                  <a:t>Até o surgimento das </a:t>
                </a:r>
                <a:r>
                  <a:rPr lang="pt-BR" b="1" i="1" dirty="0"/>
                  <a:t>redes neurais profundas</a:t>
                </a:r>
                <a:r>
                  <a:rPr lang="pt-BR" dirty="0"/>
                  <a:t>, a regra era se utilizar duas funções que são, em essência, versões suavizadas da</a:t>
                </a:r>
                <a:r>
                  <a:rPr lang="pt-BR" b="1" i="1" dirty="0"/>
                  <a:t> função degrau</a:t>
                </a:r>
                <a:r>
                  <a:rPr lang="pt-BR" dirty="0"/>
                  <a:t>: a </a:t>
                </a:r>
                <a:r>
                  <a:rPr lang="pt-BR" b="1" i="1" dirty="0"/>
                  <a:t>função logística </a:t>
                </a:r>
                <a:r>
                  <a:rPr lang="pt-BR" dirty="0"/>
                  <a:t>ou a </a:t>
                </a:r>
                <a:r>
                  <a:rPr lang="pt-BR" b="1" i="1" dirty="0"/>
                  <a:t>função tangente hiperbólica</a:t>
                </a:r>
                <a:r>
                  <a:rPr lang="pt-BR" dirty="0"/>
                  <a:t>.</a:t>
                </a:r>
              </a:p>
              <a:p>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oMath>
                </a14:m>
                <a:r>
                  <a:rPr lang="pt-BR" dirty="0"/>
                  <a:t>.</a:t>
                </a:r>
              </a:p>
              <a:p>
                <a:r>
                  <a:rPr lang="pt-BR" dirty="0"/>
                  <a:t>Sua derivada é dada por</a:t>
                </a:r>
              </a:p>
              <a:p>
                <a:pPr marL="0" indent="0" algn="ctr">
                  <a:buNone/>
                </a:pPr>
                <a14:m>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oMath>
                </a14:m>
                <a:r>
                  <a:rPr lang="pt-BR" dirty="0"/>
                  <a:t>,</a:t>
                </a:r>
              </a:p>
              <a:p>
                <a:pPr marL="0" indent="0">
                  <a:buNone/>
                </a:pPr>
                <a:r>
                  <a:rPr lang="pt-BR" dirty="0"/>
                  <a:t>onde </a:t>
                </a:r>
                <a14:m>
                  <m:oMath xmlns:m="http://schemas.openxmlformats.org/officeDocument/2006/math">
                    <m:r>
                      <a:rPr lang="pt-BR" b="0" i="1" smtClean="0">
                        <a:latin typeface="Cambria Math" panose="02040503050406030204" pitchFamily="18" charset="0"/>
                      </a:rPr>
                      <m:t>𝑝</m:t>
                    </m:r>
                  </m:oMath>
                </a14:m>
                <a:r>
                  <a:rPr lang="pt-BR" dirty="0"/>
                  <a:t> é o </a:t>
                </a:r>
                <a:r>
                  <a:rPr lang="pt-BR" b="1" i="1" dirty="0"/>
                  <a:t>fator de suavização </a:t>
                </a:r>
                <a:r>
                  <a:rPr lang="pt-BR" dirty="0"/>
                  <a:t>da função de ativação logística.</a:t>
                </a:r>
              </a:p>
              <a:p>
                <a:r>
                  <a:rPr lang="pt-BR" dirty="0"/>
                  <a:t>A derivada será importante, como veremos, no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033502" cy="5167312"/>
              </a:xfrm>
              <a:blipFill rotWithShape="0">
                <a:blip r:embed="rId3"/>
                <a:stretch>
                  <a:fillRect l="-884" t="-2712" b="-708"/>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p:sp>
        <p:nvSpPr>
          <p:cNvPr id="3" name="Content Placeholder 2"/>
          <p:cNvSpPr>
            <a:spLocks noGrp="1"/>
          </p:cNvSpPr>
          <p:nvPr>
            <p:ph idx="1"/>
          </p:nvPr>
        </p:nvSpPr>
        <p:spPr/>
        <p:txBody>
          <a:bodyPr/>
          <a:lstStyle/>
          <a:p>
            <a:r>
              <a:rPr lang="pt-BR" dirty="0"/>
              <a:t>A </a:t>
            </a:r>
            <a:r>
              <a:rPr lang="pt-BR" b="1" i="1" dirty="0"/>
              <a:t>função logística</a:t>
            </a:r>
            <a:r>
              <a:rPr lang="pt-BR" dirty="0"/>
              <a:t> e sua derivada para alguns valores do </a:t>
            </a:r>
            <a:r>
              <a:rPr lang="pt-BR" b="1" i="1" dirty="0"/>
              <a:t>fator de suavização </a:t>
            </a:r>
            <a:r>
              <a:rPr lang="pt-BR" dirty="0"/>
              <a:t>são mostradas nas figuras ao lado.</a:t>
            </a:r>
          </a:p>
        </p:txBody>
      </p:sp>
      <p:pic>
        <p:nvPicPr>
          <p:cNvPr id="5" name="Picture 4"/>
          <p:cNvPicPr>
            <a:picLocks noChangeAspect="1"/>
          </p:cNvPicPr>
          <p:nvPr/>
        </p:nvPicPr>
        <p:blipFill rotWithShape="1">
          <a:blip r:embed="rId2"/>
          <a:srcRect l="6384" t="6760" r="8331" b="3175"/>
          <a:stretch/>
        </p:blipFill>
        <p:spPr>
          <a:xfrm>
            <a:off x="2203450" y="2776532"/>
            <a:ext cx="3619500" cy="3322008"/>
          </a:xfrm>
          <a:prstGeom prst="rect">
            <a:avLst/>
          </a:prstGeom>
        </p:spPr>
      </p:pic>
      <p:sp>
        <p:nvSpPr>
          <p:cNvPr id="7" name="Rectangle 6"/>
          <p:cNvSpPr/>
          <p:nvPr/>
        </p:nvSpPr>
        <p:spPr>
          <a:xfrm>
            <a:off x="2203450" y="6127671"/>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6413500" y="6098540"/>
            <a:ext cx="3594100" cy="369332"/>
          </a:xfrm>
          <a:prstGeom prst="rect">
            <a:avLst/>
          </a:prstGeom>
        </p:spPr>
        <p:txBody>
          <a:bodyPr wrap="square">
            <a:spAutoFit/>
          </a:bodyPr>
          <a:lstStyle/>
          <a:p>
            <a:pPr algn="ctr"/>
            <a:r>
              <a:rPr lang="pt-BR" dirty="0"/>
              <a:t>Derivada da Função Logística.</a:t>
            </a:r>
          </a:p>
        </p:txBody>
      </p:sp>
      <p:pic>
        <p:nvPicPr>
          <p:cNvPr id="4" name="Picture 3"/>
          <p:cNvPicPr>
            <a:picLocks noChangeAspect="1"/>
          </p:cNvPicPr>
          <p:nvPr/>
        </p:nvPicPr>
        <p:blipFill rotWithShape="1">
          <a:blip r:embed="rId3"/>
          <a:srcRect l="5494" t="6152" r="8609" b="1927"/>
          <a:stretch/>
        </p:blipFill>
        <p:spPr>
          <a:xfrm>
            <a:off x="6244313" y="2747401"/>
            <a:ext cx="3603175" cy="3351139"/>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64976" y="3572177"/>
                <a:ext cx="2032969" cy="1200329"/>
              </a:xfrm>
              <a:prstGeom prst="rect">
                <a:avLst/>
              </a:prstGeom>
              <a:noFill/>
            </p:spPr>
            <p:txBody>
              <a:bodyPr wrap="square" rtlCol="0">
                <a:spAutoFit/>
              </a:bodyPr>
              <a:lstStyle/>
              <a:p>
                <a:pPr algn="ctr"/>
                <a:r>
                  <a:rPr lang="pt-BR" b="1" dirty="0" smtClean="0"/>
                  <a:t>OBS</a:t>
                </a:r>
                <a:r>
                  <a:rPr lang="pt-BR" dirty="0" smtClean="0"/>
                  <a:t>.: Quanto maior </a:t>
                </a:r>
                <a14:m>
                  <m:oMath xmlns:m="http://schemas.openxmlformats.org/officeDocument/2006/math">
                    <m:r>
                      <a:rPr lang="pt-BR" i="1">
                        <a:latin typeface="Cambria Math" panose="02040503050406030204" pitchFamily="18" charset="0"/>
                      </a:rPr>
                      <m:t>𝑝</m:t>
                    </m:r>
                  </m:oMath>
                </a14:m>
                <a:r>
                  <a:rPr lang="pt-BR" dirty="0" smtClean="0"/>
                  <a:t>, mais próxima ela fica da função degrau.</a:t>
                </a:r>
                <a:endParaRPr lang="pt-BR" dirty="0"/>
              </a:p>
            </p:txBody>
          </p:sp>
        </mc:Choice>
        <mc:Fallback xmlns="">
          <p:sp>
            <p:nvSpPr>
              <p:cNvPr id="6" name="TextBox 5"/>
              <p:cNvSpPr txBox="1">
                <a:spLocks noRot="1" noChangeAspect="1" noMove="1" noResize="1" noEditPoints="1" noAdjustHandles="1" noChangeArrowheads="1" noChangeShapeType="1" noTextEdit="1"/>
              </p:cNvSpPr>
              <p:nvPr/>
            </p:nvSpPr>
            <p:spPr>
              <a:xfrm>
                <a:off x="164976" y="3572177"/>
                <a:ext cx="2032969" cy="1200329"/>
              </a:xfrm>
              <a:prstGeom prst="rect">
                <a:avLst/>
              </a:prstGeom>
              <a:blipFill rotWithShape="0">
                <a:blip r:embed="rId4"/>
                <a:stretch>
                  <a:fillRect t="-3046" r="-2395" b="-7107"/>
                </a:stretch>
              </a:blipFill>
            </p:spPr>
            <p:txBody>
              <a:bodyPr/>
              <a:lstStyle/>
              <a:p>
                <a:r>
                  <a:rPr lang="pt-BR">
                    <a:noFill/>
                  </a:rPr>
                  <a:t> </a:t>
                </a:r>
              </a:p>
            </p:txBody>
          </p:sp>
        </mc:Fallback>
      </mc:AlternateContent>
      <p:cxnSp>
        <p:nvCxnSpPr>
          <p:cNvPr id="10" name="Straight Arrow Connector 9"/>
          <p:cNvCxnSpPr/>
          <p:nvPr/>
        </p:nvCxnSpPr>
        <p:spPr>
          <a:xfrm flipV="1">
            <a:off x="2043338" y="3401130"/>
            <a:ext cx="2187699" cy="6001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10002837" y="3961305"/>
                <a:ext cx="2013918" cy="923330"/>
              </a:xfrm>
              <a:prstGeom prst="rect">
                <a:avLst/>
              </a:prstGeom>
              <a:noFill/>
            </p:spPr>
            <p:txBody>
              <a:bodyPr wrap="square" rtlCol="0">
                <a:spAutoFit/>
              </a:bodyPr>
              <a:lstStyle/>
              <a:p>
                <a:pPr algn="ctr"/>
                <a:r>
                  <a:rPr lang="pt-BR" b="1" dirty="0" smtClean="0"/>
                  <a:t>OBS</a:t>
                </a:r>
                <a:r>
                  <a:rPr lang="pt-BR" dirty="0" smtClean="0"/>
                  <a:t>.: tende ao impulso conforme </a:t>
                </a:r>
                <a14:m>
                  <m:oMath xmlns:m="http://schemas.openxmlformats.org/officeDocument/2006/math">
                    <m:r>
                      <a:rPr lang="pt-BR" i="1">
                        <a:latin typeface="Cambria Math" panose="02040503050406030204" pitchFamily="18" charset="0"/>
                      </a:rPr>
                      <m:t>𝑝</m:t>
                    </m:r>
                  </m:oMath>
                </a14:m>
                <a:r>
                  <a:rPr lang="pt-BR" dirty="0" smtClean="0"/>
                  <a:t> aumenta.</a:t>
                </a:r>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10002837" y="3961305"/>
                <a:ext cx="2013918" cy="923330"/>
              </a:xfrm>
              <a:prstGeom prst="rect">
                <a:avLst/>
              </a:prstGeom>
              <a:blipFill rotWithShape="0">
                <a:blip r:embed="rId5"/>
                <a:stretch>
                  <a:fillRect t="-3974" r="-909" b="-9934"/>
                </a:stretch>
              </a:blipFill>
            </p:spPr>
            <p:txBody>
              <a:bodyPr/>
              <a:lstStyle/>
              <a:p>
                <a:r>
                  <a:rPr lang="pt-BR">
                    <a:noFill/>
                  </a:rPr>
                  <a:t> </a:t>
                </a:r>
              </a:p>
            </p:txBody>
          </p:sp>
        </mc:Fallback>
      </mc:AlternateContent>
    </p:spTree>
    <p:extLst>
      <p:ext uri="{BB962C8B-B14F-4D97-AF65-F5344CB8AC3E}">
        <p14:creationId xmlns:p14="http://schemas.microsoft.com/office/powerpoint/2010/main" val="23927266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75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r>
                      <a:rPr lang="pt-BR" i="1">
                        <a:latin typeface="Cambria Math" panose="02040503050406030204" pitchFamily="18" charset="0"/>
                      </a:rPr>
                      <m:t>𝑝</m:t>
                    </m:r>
                    <m:d>
                      <m:dPr>
                        <m:ctrlPr>
                          <a:rPr lang="pt-BR" i="1">
                            <a:latin typeface="Cambria Math" panose="02040503050406030204" pitchFamily="18" charset="0"/>
                          </a:rPr>
                        </m:ctrlPr>
                      </m:dPr>
                      <m:e>
                        <m:r>
                          <a:rPr lang="pt-BR" i="1">
                            <a:latin typeface="Cambria Math" panose="02040503050406030204" pitchFamily="18" charset="0"/>
                          </a:rPr>
                          <m:t>1−</m:t>
                        </m:r>
                        <m:sSup>
                          <m:sSupPr>
                            <m:ctrlPr>
                              <a:rPr lang="pt-BR" i="1" smtClean="0">
                                <a:latin typeface="Cambria Math" panose="02040503050406030204" pitchFamily="18" charset="0"/>
                              </a:rPr>
                            </m:ctrlPr>
                          </m:sSupPr>
                          <m:e>
                            <m:r>
                              <m:rPr>
                                <m:sty m:val="p"/>
                              </m:rPr>
                              <a:rPr lang="pt-BR" b="0" i="0" smtClean="0">
                                <a:latin typeface="Cambria Math" panose="02040503050406030204" pitchFamily="18" charset="0"/>
                              </a:rPr>
                              <m:t>tanh</m:t>
                            </m:r>
                          </m:e>
                          <m:sup>
                            <m:r>
                              <a:rPr lang="pt-BR" b="0" i="1" smtClean="0">
                                <a:latin typeface="Cambria Math" panose="02040503050406030204" pitchFamily="18" charset="0"/>
                              </a:rPr>
                              <m:t>2</m:t>
                            </m:r>
                          </m:sup>
                        </m:sSup>
                        <m:d>
                          <m:dPr>
                            <m:ctrlPr>
                              <a:rPr lang="pt-BR" i="1" smtClean="0">
                                <a:latin typeface="Cambria Math" panose="02040503050406030204" pitchFamily="18" charset="0"/>
                              </a:rPr>
                            </m:ctrlPr>
                          </m:dPr>
                          <m:e>
                            <m:r>
                              <a:rPr lang="pt-BR" b="0" i="1" smtClean="0">
                                <a:latin typeface="Cambria Math" panose="02040503050406030204" pitchFamily="18" charset="0"/>
                              </a:rPr>
                              <m:t>𝑝</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d>
                    <m:r>
                      <a:rPr lang="pt-BR" i="1">
                        <a:latin typeface="Cambria Math" panose="02040503050406030204" pitchFamily="18" charset="0"/>
                      </a:rPr>
                      <m:t>&gt;0</m:t>
                    </m:r>
                  </m:oMath>
                </a14:m>
                <a:r>
                  <a:rPr lang="pt-BR" dirty="0"/>
                  <a:t>,</a:t>
                </a:r>
              </a:p>
              <a:p>
                <a:pPr marL="0" indent="0">
                  <a:buNone/>
                </a:pPr>
                <a:r>
                  <a:rPr lang="pt-BR" dirty="0"/>
                  <a:t>onde mais uma vez, o parâmetro </a:t>
                </a:r>
                <a14:m>
                  <m:oMath xmlns:m="http://schemas.openxmlformats.org/officeDocument/2006/math">
                    <m:r>
                      <a:rPr lang="pt-BR" i="1">
                        <a:latin typeface="Cambria Math" panose="02040503050406030204" pitchFamily="18" charset="0"/>
                      </a:rPr>
                      <m:t>𝑝</m:t>
                    </m:r>
                  </m:oMath>
                </a14:m>
                <a:r>
                  <a:rPr lang="pt-BR" dirty="0"/>
                  <a:t> controla a suavidade da função. Essa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11" t="-4988"/>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srcRect l="5605" t="6537" r="8331" b="2951"/>
          <a:stretch/>
        </p:blipFill>
        <p:spPr>
          <a:xfrm>
            <a:off x="2344124" y="3848100"/>
            <a:ext cx="3293009" cy="3009900"/>
          </a:xfrm>
          <a:prstGeom prst="rect">
            <a:avLst/>
          </a:prstGeom>
        </p:spPr>
      </p:pic>
      <p:sp>
        <p:nvSpPr>
          <p:cNvPr id="6" name="Rectangle 5"/>
          <p:cNvSpPr/>
          <p:nvPr/>
        </p:nvSpPr>
        <p:spPr>
          <a:xfrm>
            <a:off x="838200" y="4905847"/>
            <a:ext cx="1718234" cy="923330"/>
          </a:xfrm>
          <a:prstGeom prst="rect">
            <a:avLst/>
          </a:prstGeom>
        </p:spPr>
        <p:txBody>
          <a:bodyPr wrap="square">
            <a:spAutoFit/>
          </a:bodyPr>
          <a:lstStyle/>
          <a:p>
            <a:pPr algn="ctr"/>
            <a:r>
              <a:rPr lang="pt-BR" dirty="0"/>
              <a:t>Função Tangente Hiperbólica.</a:t>
            </a:r>
          </a:p>
        </p:txBody>
      </p:sp>
      <p:sp>
        <p:nvSpPr>
          <p:cNvPr id="7" name="Rectangle 6"/>
          <p:cNvSpPr/>
          <p:nvPr/>
        </p:nvSpPr>
        <p:spPr>
          <a:xfrm>
            <a:off x="9736426" y="4767347"/>
            <a:ext cx="1313824" cy="923330"/>
          </a:xfrm>
          <a:prstGeom prst="rect">
            <a:avLst/>
          </a:prstGeom>
        </p:spPr>
        <p:txBody>
          <a:bodyPr wrap="square">
            <a:spAutoFit/>
          </a:bodyPr>
          <a:lstStyle/>
          <a:p>
            <a:pPr algn="ctr"/>
            <a:r>
              <a:rPr lang="pt-BR" dirty="0"/>
              <a:t>Derivada da Tangente Hiperbólica.</a:t>
            </a:r>
          </a:p>
        </p:txBody>
      </p:sp>
      <p:pic>
        <p:nvPicPr>
          <p:cNvPr id="8" name="Picture 7"/>
          <p:cNvPicPr>
            <a:picLocks noChangeAspect="1"/>
          </p:cNvPicPr>
          <p:nvPr/>
        </p:nvPicPr>
        <p:blipFill rotWithShape="1">
          <a:blip r:embed="rId5"/>
          <a:srcRect l="5494" t="6408" r="8386" b="1927"/>
          <a:stretch/>
        </p:blipFill>
        <p:spPr>
          <a:xfrm>
            <a:off x="6413500" y="3848100"/>
            <a:ext cx="3253719" cy="3009900"/>
          </a:xfrm>
          <a:prstGeom prst="rect">
            <a:avLst/>
          </a:prstGeom>
        </p:spPr>
      </p:pic>
    </p:spTree>
    <p:extLst>
      <p:ext uri="{BB962C8B-B14F-4D97-AF65-F5344CB8AC3E}">
        <p14:creationId xmlns:p14="http://schemas.microsoft.com/office/powerpoint/2010/main" val="19705607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12369</TotalTime>
  <Words>5807</Words>
  <Application>Microsoft Office PowerPoint</Application>
  <PresentationFormat>Widescreen</PresentationFormat>
  <Paragraphs>577</Paragraphs>
  <Slides>57</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Cambria Math</vt:lpstr>
      <vt:lpstr>Courier New</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Funções de ativação</vt:lpstr>
      <vt:lpstr>Funções de ativação</vt:lpstr>
      <vt:lpstr>Parte II até aqui?</vt:lpstr>
      <vt:lpstr>Conectando Neurônios</vt:lpstr>
      <vt:lpstr>Conectando Neurônios</vt:lpstr>
      <vt:lpstr>Regressão Não-Linear</vt:lpstr>
      <vt:lpstr>Aproximação universal de funções</vt:lpstr>
      <vt:lpstr>Aprendizado em Redes Neurais</vt:lpstr>
      <vt:lpstr>Aprendizado em Redes Neurais</vt:lpstr>
      <vt:lpstr>Aprendizado em Redes Neurais</vt:lpstr>
      <vt:lpstr>Aprendizado em Redes Neurais</vt:lpstr>
      <vt:lpstr>Mínimos Locais, Mínimos Globais e Pontos de Sela</vt:lpstr>
      <vt:lpstr>Mínimos Locais, Mínimos Globais e Pontos de Sela</vt:lpstr>
      <vt:lpstr>Retropropagação do Erro (Error Backpropagation)</vt:lpstr>
      <vt:lpstr>Retropropagação do Erro (Error Backpropagation)</vt:lpstr>
      <vt:lpstr>Retropropagação do Erro (Error Backpropagation)</vt:lpstr>
      <vt:lpstr>Retropropagação do Erro (Error Backpropagation)</vt:lpstr>
      <vt:lpstr>Retropropagação do Erro (Error Backpropagation)</vt:lpstr>
      <vt:lpstr>Retropropagação: Algumas noções básicas</vt:lpstr>
      <vt:lpstr>Retropropagação: Algumas noções básicas</vt:lpstr>
      <vt:lpstr>Retropropagando o erro</vt:lpstr>
      <vt:lpstr>Retropropagando o erro</vt:lpstr>
      <vt:lpstr>Exemplo da retropropagação do erro</vt:lpstr>
      <vt:lpstr>Exemplo da retropropagação do erro</vt:lpstr>
      <vt:lpstr>Exemplo da retropropagação do erro</vt:lpstr>
      <vt:lpstr>Exemplo da retropropagação do erro</vt:lpstr>
      <vt:lpstr>Algumas visões práticas de algoritmos de aprendizado</vt:lpstr>
      <vt:lpstr>Algumas visões práticas de algoritmos de aprendizado - Estimação: Online, Batch e Minibatch</vt:lpstr>
      <vt:lpstr>Algumas visões práticas de algoritmos de aprendizado - Estimação: Online, Batch e Minibatch</vt:lpstr>
      <vt:lpstr>Algumas visões práticas de algoritmos de aprendizado - Estimação: Online, Batch e Minibatch</vt:lpstr>
      <vt:lpstr>Algumas visões práticas de algoritmos de aprendizado - Estimação: Online, Batch e Minibatch</vt:lpstr>
      <vt:lpstr>Algumas visões práticas de algoritmos de aprendizado - Estimação: Online, Batch e Minibatch</vt:lpstr>
      <vt:lpstr>Variações dos algoritmos de otimização dos pesos: Método do Gradiente Estocástico</vt:lpstr>
      <vt:lpstr>Variações dos algoritmos de otimização dos pesos: Método do Gradiente Estocástico</vt:lpstr>
      <vt:lpstr>Variações dos algoritmos de otimização dos pesos: Momento</vt:lpstr>
      <vt:lpstr>Variações dos algoritmos de otimização dos pesos: Momento</vt:lpstr>
      <vt:lpstr>Variações dos algoritmos de otimização dos pesos: Momento de Nesterov e Passo de Aprendizado Adaptativo</vt:lpstr>
      <vt:lpstr>Inicialização dos Pesos</vt:lpstr>
      <vt:lpstr>Inicialização dos Pesos</vt:lpstr>
      <vt:lpstr>Inicialização dos Pesos</vt:lpstr>
      <vt:lpstr>Redes Neurais MLP com SciKit-Learn</vt:lpstr>
      <vt:lpstr>Detecção de símbolos QPSK com MLPClassifier</vt:lpstr>
      <vt:lpstr>Estimação de fase com MLPRegressor </vt:lpstr>
      <vt:lpstr>PowerPoint Presentation</vt:lpstr>
      <vt:lpstr>Tarefas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1065</cp:revision>
  <dcterms:created xsi:type="dcterms:W3CDTF">2020-04-06T23:46:10Z</dcterms:created>
  <dcterms:modified xsi:type="dcterms:W3CDTF">2021-09-03T14:56:53Z</dcterms:modified>
</cp:coreProperties>
</file>